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367" r:id="rId6"/>
    <p:sldId id="327" r:id="rId7"/>
    <p:sldId id="331" r:id="rId8"/>
    <p:sldId id="329" r:id="rId9"/>
    <p:sldId id="320" r:id="rId10"/>
    <p:sldId id="337" r:id="rId11"/>
    <p:sldId id="332" r:id="rId12"/>
    <p:sldId id="340" r:id="rId13"/>
    <p:sldId id="348" r:id="rId14"/>
    <p:sldId id="347" r:id="rId15"/>
    <p:sldId id="349" r:id="rId16"/>
    <p:sldId id="345" r:id="rId17"/>
    <p:sldId id="350" r:id="rId18"/>
    <p:sldId id="353" r:id="rId19"/>
    <p:sldId id="354" r:id="rId20"/>
    <p:sldId id="361" r:id="rId21"/>
    <p:sldId id="358" r:id="rId22"/>
    <p:sldId id="359" r:id="rId23"/>
    <p:sldId id="356" r:id="rId24"/>
    <p:sldId id="364" r:id="rId25"/>
    <p:sldId id="365" r:id="rId26"/>
    <p:sldId id="371" r:id="rId27"/>
    <p:sldId id="368" r:id="rId28"/>
    <p:sldId id="370" r:id="rId29"/>
    <p:sldId id="355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y Virgilio Salinas Melendez" initials="FVSM" lastIdx="1" clrIdx="0">
    <p:extLst>
      <p:ext uri="{19B8F6BF-5375-455C-9EA6-DF929625EA0E}">
        <p15:presenceInfo xmlns:p15="http://schemas.microsoft.com/office/powerpoint/2012/main" userId="44ca1e599ab4d7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400"/>
    <a:srgbClr val="FF65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22430-0FE7-4381-9936-4DDA4F46B05C}" v="2" dt="2023-01-13T16:31:37.597"/>
    <p1510:client id="{16139CED-DF10-425F-9C45-8E069ED5DACA}" v="1" dt="2023-01-13T15:54:17.409"/>
    <p1510:client id="{403E71AA-E9B0-491E-ACFB-257A70BDB8A5}" v="13" dt="2023-01-13T14:45:11.012"/>
    <p1510:client id="{4E3DBD31-279A-4023-B7F0-803695A8F116}" v="6" dt="2023-01-13T16:06:11.178"/>
    <p1510:client id="{7659F55E-23B6-43E7-9D44-CB0CD1E8783A}" v="1" dt="2023-01-13T15:54:12.319"/>
    <p1510:client id="{87052F5C-077F-4D9C-BDB2-1E183735DC0D}" v="4" dt="2023-01-13T14:45:35.299"/>
    <p1510:client id="{88F7DF82-E84F-4449-A5C4-373BB8CFB4D5}" v="2" dt="2023-01-19T01:26:14.043"/>
    <p1510:client id="{A36C9C07-AA5D-4F7E-9F5E-DAD16EEF30BB}" v="1" dt="2023-01-13T16:45:06.928"/>
    <p1510:client id="{B48F56EB-F2CE-436B-85A4-A4CA8BEEE196}" v="4" dt="2023-01-13T16:21:06.047"/>
    <p1510:client id="{D08A0550-D74B-4F30-87F0-3FF46147AE4B}" v="1" dt="2023-01-13T16:43:53.704"/>
    <p1510:client id="{D3934F83-85E1-4770-A1F1-B6E706B4118C}" v="2" dt="2023-01-13T14:19:37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NDRE RIOS CHUQUIPA" userId="S::2022012339@unfv.edu.pe::6b250196-f6d0-4280-94bf-ac41ee195dfe" providerId="AD" clId="Web-{88F7DF82-E84F-4449-A5C4-373BB8CFB4D5}"/>
    <pc:docChg chg="modSld">
      <pc:chgData name="DAVID ANDRE RIOS CHUQUIPA" userId="S::2022012339@unfv.edu.pe::6b250196-f6d0-4280-94bf-ac41ee195dfe" providerId="AD" clId="Web-{88F7DF82-E84F-4449-A5C4-373BB8CFB4D5}" dt="2023-01-19T01:26:14.043" v="1" actId="1076"/>
      <pc:docMkLst>
        <pc:docMk/>
      </pc:docMkLst>
      <pc:sldChg chg="modSp">
        <pc:chgData name="DAVID ANDRE RIOS CHUQUIPA" userId="S::2022012339@unfv.edu.pe::6b250196-f6d0-4280-94bf-ac41ee195dfe" providerId="AD" clId="Web-{88F7DF82-E84F-4449-A5C4-373BB8CFB4D5}" dt="2023-01-19T01:26:14.043" v="1" actId="1076"/>
        <pc:sldMkLst>
          <pc:docMk/>
          <pc:sldMk cId="3478709535" sldId="355"/>
        </pc:sldMkLst>
        <pc:spChg chg="mod">
          <ac:chgData name="DAVID ANDRE RIOS CHUQUIPA" userId="S::2022012339@unfv.edu.pe::6b250196-f6d0-4280-94bf-ac41ee195dfe" providerId="AD" clId="Web-{88F7DF82-E84F-4449-A5C4-373BB8CFB4D5}" dt="2023-01-19T01:26:14.043" v="1" actId="1076"/>
          <ac:spMkLst>
            <pc:docMk/>
            <pc:sldMk cId="3478709535" sldId="355"/>
            <ac:spMk id="3" creationId="{00000000-0000-0000-0000-000000000000}"/>
          </ac:spMkLst>
        </pc:spChg>
      </pc:sldChg>
    </pc:docChg>
  </pc:docChgLst>
  <pc:docChgLst>
    <pc:chgData name="EDUARDO MARTIN DIAZ ALVAREZ" userId="S::2022012419@unfv.edu.pe::b22e0d55-8594-4ec3-bd57-25436201162a" providerId="AD" clId="Web-{16139CED-DF10-425F-9C45-8E069ED5DACA}"/>
    <pc:docChg chg="delSld">
      <pc:chgData name="EDUARDO MARTIN DIAZ ALVAREZ" userId="S::2022012419@unfv.edu.pe::b22e0d55-8594-4ec3-bd57-25436201162a" providerId="AD" clId="Web-{16139CED-DF10-425F-9C45-8E069ED5DACA}" dt="2023-01-13T15:54:17.409" v="0"/>
      <pc:docMkLst>
        <pc:docMk/>
      </pc:docMkLst>
      <pc:sldChg chg="del">
        <pc:chgData name="EDUARDO MARTIN DIAZ ALVAREZ" userId="S::2022012419@unfv.edu.pe::b22e0d55-8594-4ec3-bd57-25436201162a" providerId="AD" clId="Web-{16139CED-DF10-425F-9C45-8E069ED5DACA}" dt="2023-01-13T15:54:17.409" v="0"/>
        <pc:sldMkLst>
          <pc:docMk/>
          <pc:sldMk cId="1339230997" sldId="368"/>
        </pc:sldMkLst>
      </pc:sldChg>
    </pc:docChg>
  </pc:docChgLst>
  <pc:docChgLst>
    <pc:chgData name="EDUARDO MARTIN DIAZ ALVAREZ" userId="S::2022012419@unfv.edu.pe::b22e0d55-8594-4ec3-bd57-25436201162a" providerId="AD" clId="Web-{403E71AA-E9B0-491E-ACFB-257A70BDB8A5}"/>
    <pc:docChg chg="modSld">
      <pc:chgData name="EDUARDO MARTIN DIAZ ALVAREZ" userId="S::2022012419@unfv.edu.pe::b22e0d55-8594-4ec3-bd57-25436201162a" providerId="AD" clId="Web-{403E71AA-E9B0-491E-ACFB-257A70BDB8A5}" dt="2023-01-13T14:45:11.012" v="12" actId="20577"/>
      <pc:docMkLst>
        <pc:docMk/>
      </pc:docMkLst>
      <pc:sldChg chg="modSp">
        <pc:chgData name="EDUARDO MARTIN DIAZ ALVAREZ" userId="S::2022012419@unfv.edu.pe::b22e0d55-8594-4ec3-bd57-25436201162a" providerId="AD" clId="Web-{403E71AA-E9B0-491E-ACFB-257A70BDB8A5}" dt="2023-01-13T14:45:11.012" v="12" actId="20577"/>
        <pc:sldMkLst>
          <pc:docMk/>
          <pc:sldMk cId="2722246625" sldId="366"/>
        </pc:sldMkLst>
        <pc:spChg chg="mod">
          <ac:chgData name="EDUARDO MARTIN DIAZ ALVAREZ" userId="S::2022012419@unfv.edu.pe::b22e0d55-8594-4ec3-bd57-25436201162a" providerId="AD" clId="Web-{403E71AA-E9B0-491E-ACFB-257A70BDB8A5}" dt="2023-01-13T14:45:11.012" v="12" actId="20577"/>
          <ac:spMkLst>
            <pc:docMk/>
            <pc:sldMk cId="2722246625" sldId="366"/>
            <ac:spMk id="3" creationId="{84266C65-D1AC-683C-2BFA-3638BE489180}"/>
          </ac:spMkLst>
        </pc:spChg>
      </pc:sldChg>
    </pc:docChg>
  </pc:docChgLst>
  <pc:docChgLst>
    <pc:chgData name="ANEYELY FARFAN HUARACA" userId="S::2022012811@unfv.edu.pe::38313a39-d2dd-495b-8e42-970908e80989" providerId="AD" clId="Web-{87052F5C-077F-4D9C-BDB2-1E183735DC0D}"/>
    <pc:docChg chg="modSld">
      <pc:chgData name="ANEYELY FARFAN HUARACA" userId="S::2022012811@unfv.edu.pe::38313a39-d2dd-495b-8e42-970908e80989" providerId="AD" clId="Web-{87052F5C-077F-4D9C-BDB2-1E183735DC0D}" dt="2023-01-13T14:45:05.782" v="1" actId="20577"/>
      <pc:docMkLst>
        <pc:docMk/>
      </pc:docMkLst>
      <pc:sldChg chg="modSp">
        <pc:chgData name="ANEYELY FARFAN HUARACA" userId="S::2022012811@unfv.edu.pe::38313a39-d2dd-495b-8e42-970908e80989" providerId="AD" clId="Web-{87052F5C-077F-4D9C-BDB2-1E183735DC0D}" dt="2023-01-13T14:45:05.782" v="1" actId="20577"/>
        <pc:sldMkLst>
          <pc:docMk/>
          <pc:sldMk cId="2722246625" sldId="366"/>
        </pc:sldMkLst>
        <pc:spChg chg="mod">
          <ac:chgData name="ANEYELY FARFAN HUARACA" userId="S::2022012811@unfv.edu.pe::38313a39-d2dd-495b-8e42-970908e80989" providerId="AD" clId="Web-{87052F5C-077F-4D9C-BDB2-1E183735DC0D}" dt="2023-01-13T14:45:05.782" v="1" actId="20577"/>
          <ac:spMkLst>
            <pc:docMk/>
            <pc:sldMk cId="2722246625" sldId="366"/>
            <ac:spMk id="3" creationId="{84266C65-D1AC-683C-2BFA-3638BE489180}"/>
          </ac:spMkLst>
        </pc:spChg>
      </pc:sldChg>
    </pc:docChg>
  </pc:docChgLst>
  <pc:docChgLst>
    <pc:chgData name="YANSARY CIPRIANO RAMOS" userId="S::2022012838@unfv.edu.pe::7c3a1c20-86d3-495b-a383-afaf599a9c0b" providerId="AD" clId="Web-{A36C9C07-AA5D-4F7E-9F5E-DAD16EEF30BB}"/>
    <pc:docChg chg="delSld">
      <pc:chgData name="YANSARY CIPRIANO RAMOS" userId="S::2022012838@unfv.edu.pe::7c3a1c20-86d3-495b-a383-afaf599a9c0b" providerId="AD" clId="Web-{A36C9C07-AA5D-4F7E-9F5E-DAD16EEF30BB}" dt="2023-01-13T16:45:06.928" v="0"/>
      <pc:docMkLst>
        <pc:docMk/>
      </pc:docMkLst>
      <pc:sldChg chg="del">
        <pc:chgData name="YANSARY CIPRIANO RAMOS" userId="S::2022012838@unfv.edu.pe::7c3a1c20-86d3-495b-a383-afaf599a9c0b" providerId="AD" clId="Web-{A36C9C07-AA5D-4F7E-9F5E-DAD16EEF30BB}" dt="2023-01-13T16:45:06.928" v="0"/>
        <pc:sldMkLst>
          <pc:docMk/>
          <pc:sldMk cId="4277238413" sldId="368"/>
        </pc:sldMkLst>
      </pc:sldChg>
    </pc:docChg>
  </pc:docChgLst>
  <pc:docChgLst>
    <pc:chgData name="JAIR SMITH RODRIGUEZ URRUTIA" userId="S::2022012312@unfv.edu.pe::165d986d-08c9-4997-a482-c3bfd49790cf" providerId="AD" clId="Web-{B48F56EB-F2CE-436B-85A4-A4CA8BEEE196}"/>
    <pc:docChg chg="modSld">
      <pc:chgData name="JAIR SMITH RODRIGUEZ URRUTIA" userId="S::2022012312@unfv.edu.pe::165d986d-08c9-4997-a482-c3bfd49790cf" providerId="AD" clId="Web-{B48F56EB-F2CE-436B-85A4-A4CA8BEEE196}" dt="2023-01-13T16:21:05.252" v="2" actId="20577"/>
      <pc:docMkLst>
        <pc:docMk/>
      </pc:docMkLst>
      <pc:sldChg chg="modSp">
        <pc:chgData name="JAIR SMITH RODRIGUEZ URRUTIA" userId="S::2022012312@unfv.edu.pe::165d986d-08c9-4997-a482-c3bfd49790cf" providerId="AD" clId="Web-{B48F56EB-F2CE-436B-85A4-A4CA8BEEE196}" dt="2023-01-13T16:21:05.252" v="2" actId="20577"/>
        <pc:sldMkLst>
          <pc:docMk/>
          <pc:sldMk cId="1121232324" sldId="364"/>
        </pc:sldMkLst>
        <pc:spChg chg="mod">
          <ac:chgData name="JAIR SMITH RODRIGUEZ URRUTIA" userId="S::2022012312@unfv.edu.pe::165d986d-08c9-4997-a482-c3bfd49790cf" providerId="AD" clId="Web-{B48F56EB-F2CE-436B-85A4-A4CA8BEEE196}" dt="2023-01-13T16:21:05.252" v="2" actId="20577"/>
          <ac:spMkLst>
            <pc:docMk/>
            <pc:sldMk cId="1121232324" sldId="364"/>
            <ac:spMk id="3" creationId="{00000000-0000-0000-0000-000000000000}"/>
          </ac:spMkLst>
        </pc:spChg>
      </pc:sldChg>
    </pc:docChg>
  </pc:docChgLst>
  <pc:docChgLst>
    <pc:chgData name="EDUARDO MARTIN DIAZ ALVAREZ" userId="S::2022012419@unfv.edu.pe::b22e0d55-8594-4ec3-bd57-25436201162a" providerId="AD" clId="Web-{13C22430-0FE7-4381-9936-4DDA4F46B05C}"/>
    <pc:docChg chg="modSld">
      <pc:chgData name="EDUARDO MARTIN DIAZ ALVAREZ" userId="S::2022012419@unfv.edu.pe::b22e0d55-8594-4ec3-bd57-25436201162a" providerId="AD" clId="Web-{13C22430-0FE7-4381-9936-4DDA4F46B05C}" dt="2023-01-13T16:31:37.597" v="1" actId="14100"/>
      <pc:docMkLst>
        <pc:docMk/>
      </pc:docMkLst>
      <pc:sldChg chg="modSp">
        <pc:chgData name="EDUARDO MARTIN DIAZ ALVAREZ" userId="S::2022012419@unfv.edu.pe::b22e0d55-8594-4ec3-bd57-25436201162a" providerId="AD" clId="Web-{13C22430-0FE7-4381-9936-4DDA4F46B05C}" dt="2023-01-13T16:31:37.597" v="1" actId="14100"/>
        <pc:sldMkLst>
          <pc:docMk/>
          <pc:sldMk cId="2599672568" sldId="365"/>
        </pc:sldMkLst>
        <pc:picChg chg="mod">
          <ac:chgData name="EDUARDO MARTIN DIAZ ALVAREZ" userId="S::2022012419@unfv.edu.pe::b22e0d55-8594-4ec3-bd57-25436201162a" providerId="AD" clId="Web-{13C22430-0FE7-4381-9936-4DDA4F46B05C}" dt="2023-01-13T16:31:37.597" v="1" actId="14100"/>
          <ac:picMkLst>
            <pc:docMk/>
            <pc:sldMk cId="2599672568" sldId="365"/>
            <ac:picMk id="4" creationId="{00000000-0000-0000-0000-000000000000}"/>
          </ac:picMkLst>
        </pc:picChg>
      </pc:sldChg>
    </pc:docChg>
  </pc:docChgLst>
  <pc:docChgLst>
    <pc:chgData name="YANSARY CIPRIANO RAMOS" userId="S::2022012838@unfv.edu.pe::7c3a1c20-86d3-495b-a383-afaf599a9c0b" providerId="AD" clId="Web-{D3934F83-85E1-4770-A1F1-B6E706B4118C}"/>
    <pc:docChg chg="modSld">
      <pc:chgData name="YANSARY CIPRIANO RAMOS" userId="S::2022012838@unfv.edu.pe::7c3a1c20-86d3-495b-a383-afaf599a9c0b" providerId="AD" clId="Web-{D3934F83-85E1-4770-A1F1-B6E706B4118C}" dt="2023-01-13T14:19:37.822" v="1" actId="20577"/>
      <pc:docMkLst>
        <pc:docMk/>
      </pc:docMkLst>
      <pc:sldChg chg="modSp">
        <pc:chgData name="YANSARY CIPRIANO RAMOS" userId="S::2022012838@unfv.edu.pe::7c3a1c20-86d3-495b-a383-afaf599a9c0b" providerId="AD" clId="Web-{D3934F83-85E1-4770-A1F1-B6E706B4118C}" dt="2023-01-13T14:19:37.822" v="1" actId="20577"/>
        <pc:sldMkLst>
          <pc:docMk/>
          <pc:sldMk cId="4255538619" sldId="259"/>
        </pc:sldMkLst>
        <pc:spChg chg="mod">
          <ac:chgData name="YANSARY CIPRIANO RAMOS" userId="S::2022012838@unfv.edu.pe::7c3a1c20-86d3-495b-a383-afaf599a9c0b" providerId="AD" clId="Web-{D3934F83-85E1-4770-A1F1-B6E706B4118C}" dt="2023-01-13T14:19:37.822" v="1" actId="20577"/>
          <ac:spMkLst>
            <pc:docMk/>
            <pc:sldMk cId="4255538619" sldId="259"/>
            <ac:spMk id="4" creationId="{9C8FC8E5-C87D-4A54-8C05-83732C46E0E6}"/>
          </ac:spMkLst>
        </pc:spChg>
      </pc:sldChg>
    </pc:docChg>
  </pc:docChgLst>
  <pc:docChgLst>
    <pc:chgData name="FABRIZIO TEMISTO ALVARADO ZELAYA" userId="S::2022012562@unfv.edu.pe::91a8ceb1-fa8d-41da-9c28-3d19890211f3" providerId="AD" clId="Web-{4E3DBD31-279A-4023-B7F0-803695A8F116}"/>
    <pc:docChg chg="modSld">
      <pc:chgData name="FABRIZIO TEMISTO ALVARADO ZELAYA" userId="S::2022012562@unfv.edu.pe::91a8ceb1-fa8d-41da-9c28-3d19890211f3" providerId="AD" clId="Web-{4E3DBD31-279A-4023-B7F0-803695A8F116}" dt="2023-01-13T16:06:11.178" v="5" actId="20577"/>
      <pc:docMkLst>
        <pc:docMk/>
      </pc:docMkLst>
      <pc:sldChg chg="modSp">
        <pc:chgData name="FABRIZIO TEMISTO ALVARADO ZELAYA" userId="S::2022012562@unfv.edu.pe::91a8ceb1-fa8d-41da-9c28-3d19890211f3" providerId="AD" clId="Web-{4E3DBD31-279A-4023-B7F0-803695A8F116}" dt="2023-01-13T16:05:57.427" v="3" actId="20577"/>
        <pc:sldMkLst>
          <pc:docMk/>
          <pc:sldMk cId="1851835963" sldId="332"/>
        </pc:sldMkLst>
        <pc:spChg chg="mod">
          <ac:chgData name="FABRIZIO TEMISTO ALVARADO ZELAYA" userId="S::2022012562@unfv.edu.pe::91a8ceb1-fa8d-41da-9c28-3d19890211f3" providerId="AD" clId="Web-{4E3DBD31-279A-4023-B7F0-803695A8F116}" dt="2023-01-13T16:05:57.427" v="3" actId="20577"/>
          <ac:spMkLst>
            <pc:docMk/>
            <pc:sldMk cId="1851835963" sldId="332"/>
            <ac:spMk id="2" creationId="{00000000-0000-0000-0000-000000000000}"/>
          </ac:spMkLst>
        </pc:spChg>
      </pc:sldChg>
      <pc:sldChg chg="modSp">
        <pc:chgData name="FABRIZIO TEMISTO ALVARADO ZELAYA" userId="S::2022012562@unfv.edu.pe::91a8ceb1-fa8d-41da-9c28-3d19890211f3" providerId="AD" clId="Web-{4E3DBD31-279A-4023-B7F0-803695A8F116}" dt="2023-01-13T16:06:11.178" v="5" actId="20577"/>
        <pc:sldMkLst>
          <pc:docMk/>
          <pc:sldMk cId="3079809129" sldId="353"/>
        </pc:sldMkLst>
        <pc:spChg chg="mod">
          <ac:chgData name="FABRIZIO TEMISTO ALVARADO ZELAYA" userId="S::2022012562@unfv.edu.pe::91a8ceb1-fa8d-41da-9c28-3d19890211f3" providerId="AD" clId="Web-{4E3DBD31-279A-4023-B7F0-803695A8F116}" dt="2023-01-13T16:06:11.178" v="5" actId="20577"/>
          <ac:spMkLst>
            <pc:docMk/>
            <pc:sldMk cId="3079809129" sldId="353"/>
            <ac:spMk id="3" creationId="{00000000-0000-0000-0000-000000000000}"/>
          </ac:spMkLst>
        </pc:spChg>
      </pc:sldChg>
    </pc:docChg>
  </pc:docChgLst>
  <pc:docChgLst>
    <pc:chgData name="YANSARY CIPRIANO RAMOS" userId="S::2022012838@unfv.edu.pe::7c3a1c20-86d3-495b-a383-afaf599a9c0b" providerId="AD" clId="Web-{D08A0550-D74B-4F30-87F0-3FF46147AE4B}"/>
    <pc:docChg chg="addSld">
      <pc:chgData name="YANSARY CIPRIANO RAMOS" userId="S::2022012838@unfv.edu.pe::7c3a1c20-86d3-495b-a383-afaf599a9c0b" providerId="AD" clId="Web-{D08A0550-D74B-4F30-87F0-3FF46147AE4B}" dt="2023-01-13T16:43:53.704" v="0"/>
      <pc:docMkLst>
        <pc:docMk/>
      </pc:docMkLst>
      <pc:sldChg chg="new">
        <pc:chgData name="YANSARY CIPRIANO RAMOS" userId="S::2022012838@unfv.edu.pe::7c3a1c20-86d3-495b-a383-afaf599a9c0b" providerId="AD" clId="Web-{D08A0550-D74B-4F30-87F0-3FF46147AE4B}" dt="2023-01-13T16:43:53.704" v="0"/>
        <pc:sldMkLst>
          <pc:docMk/>
          <pc:sldMk cId="4277238413" sldId="368"/>
        </pc:sldMkLst>
      </pc:sldChg>
    </pc:docChg>
  </pc:docChgLst>
  <pc:docChgLst>
    <pc:chgData name="CLAUDIA ALEJANDRA FLORES OLARTE" userId="S::2022012669@unfv.edu.pe::36a3fd3c-b80c-4f5c-852c-d06e6cf32a49" providerId="AD" clId="Web-{7659F55E-23B6-43E7-9D44-CB0CD1E8783A}"/>
    <pc:docChg chg="addSld">
      <pc:chgData name="CLAUDIA ALEJANDRA FLORES OLARTE" userId="S::2022012669@unfv.edu.pe::36a3fd3c-b80c-4f5c-852c-d06e6cf32a49" providerId="AD" clId="Web-{7659F55E-23B6-43E7-9D44-CB0CD1E8783A}" dt="2023-01-13T15:54:12.319" v="0"/>
      <pc:docMkLst>
        <pc:docMk/>
      </pc:docMkLst>
      <pc:sldChg chg="new">
        <pc:chgData name="CLAUDIA ALEJANDRA FLORES OLARTE" userId="S::2022012669@unfv.edu.pe::36a3fd3c-b80c-4f5c-852c-d06e6cf32a49" providerId="AD" clId="Web-{7659F55E-23B6-43E7-9D44-CB0CD1E8783A}" dt="2023-01-13T15:54:12.319" v="0"/>
        <pc:sldMkLst>
          <pc:docMk/>
          <pc:sldMk cId="1339230997" sldId="3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87F8E12-34DD-45B2-8377-6BAD9318D314}"/>
              </a:ext>
            </a:extLst>
          </p:cNvPr>
          <p:cNvSpPr/>
          <p:nvPr userDrawn="1"/>
        </p:nvSpPr>
        <p:spPr>
          <a:xfrm>
            <a:off x="0" y="-195263"/>
            <a:ext cx="9144000" cy="946721"/>
          </a:xfrm>
          <a:custGeom>
            <a:avLst/>
            <a:gdLst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8628"/>
              <a:gd name="connsiteX1" fmla="*/ 9144000 w 9144000"/>
              <a:gd name="connsiteY1" fmla="*/ 0 h 1078628"/>
              <a:gd name="connsiteX2" fmla="*/ 9144000 w 9144000"/>
              <a:gd name="connsiteY2" fmla="*/ 1038225 h 1078628"/>
              <a:gd name="connsiteX3" fmla="*/ 3571875 w 9144000"/>
              <a:gd name="connsiteY3" fmla="*/ 904875 h 1078628"/>
              <a:gd name="connsiteX4" fmla="*/ 0 w 9144000"/>
              <a:gd name="connsiteY4" fmla="*/ 1038225 h 1078628"/>
              <a:gd name="connsiteX5" fmla="*/ 0 w 9144000"/>
              <a:gd name="connsiteY5" fmla="*/ 0 h 1078628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42115"/>
              <a:gd name="connsiteX1" fmla="*/ 9144000 w 9144000"/>
              <a:gd name="connsiteY1" fmla="*/ 0 h 1042115"/>
              <a:gd name="connsiteX2" fmla="*/ 9144000 w 9144000"/>
              <a:gd name="connsiteY2" fmla="*/ 1038225 h 1042115"/>
              <a:gd name="connsiteX3" fmla="*/ 3705225 w 9144000"/>
              <a:gd name="connsiteY3" fmla="*/ 942974 h 1042115"/>
              <a:gd name="connsiteX4" fmla="*/ 0 w 9144000"/>
              <a:gd name="connsiteY4" fmla="*/ 1038225 h 1042115"/>
              <a:gd name="connsiteX5" fmla="*/ 0 w 9144000"/>
              <a:gd name="connsiteY5" fmla="*/ 0 h 104211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038225">
                <a:moveTo>
                  <a:pt x="0" y="0"/>
                </a:moveTo>
                <a:lnTo>
                  <a:pt x="9144000" y="0"/>
                </a:lnTo>
                <a:lnTo>
                  <a:pt x="9144000" y="1038225"/>
                </a:lnTo>
                <a:cubicBezTo>
                  <a:pt x="7493000" y="968375"/>
                  <a:pt x="6480175" y="946149"/>
                  <a:pt x="4610100" y="942974"/>
                </a:cubicBezTo>
                <a:cubicBezTo>
                  <a:pt x="3086100" y="942974"/>
                  <a:pt x="349250" y="1017587"/>
                  <a:pt x="0" y="1038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12E36F-6565-4BC7-B0DE-5F92CFB80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17604" r="4522" b="20944"/>
          <a:stretch/>
        </p:blipFill>
        <p:spPr>
          <a:xfrm>
            <a:off x="2657475" y="824013"/>
            <a:ext cx="3829050" cy="144139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874507E-60F9-4CC6-A417-A85AEAC5C481}"/>
              </a:ext>
            </a:extLst>
          </p:cNvPr>
          <p:cNvSpPr/>
          <p:nvPr userDrawn="1"/>
        </p:nvSpPr>
        <p:spPr>
          <a:xfrm>
            <a:off x="0" y="6629400"/>
            <a:ext cx="9144000" cy="228685"/>
          </a:xfrm>
          <a:prstGeom prst="rect">
            <a:avLst/>
          </a:pr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626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657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085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5225"/>
            <a:ext cx="78867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816E3F8-1E08-48E6-BA1E-6E08521E0163}"/>
              </a:ext>
            </a:extLst>
          </p:cNvPr>
          <p:cNvSpPr/>
          <p:nvPr userDrawn="1"/>
        </p:nvSpPr>
        <p:spPr>
          <a:xfrm>
            <a:off x="0" y="-47624"/>
            <a:ext cx="9144000" cy="1038225"/>
          </a:xfrm>
          <a:custGeom>
            <a:avLst/>
            <a:gdLst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8628"/>
              <a:gd name="connsiteX1" fmla="*/ 9144000 w 9144000"/>
              <a:gd name="connsiteY1" fmla="*/ 0 h 1078628"/>
              <a:gd name="connsiteX2" fmla="*/ 9144000 w 9144000"/>
              <a:gd name="connsiteY2" fmla="*/ 1038225 h 1078628"/>
              <a:gd name="connsiteX3" fmla="*/ 3571875 w 9144000"/>
              <a:gd name="connsiteY3" fmla="*/ 904875 h 1078628"/>
              <a:gd name="connsiteX4" fmla="*/ 0 w 9144000"/>
              <a:gd name="connsiteY4" fmla="*/ 1038225 h 1078628"/>
              <a:gd name="connsiteX5" fmla="*/ 0 w 9144000"/>
              <a:gd name="connsiteY5" fmla="*/ 0 h 1078628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42115"/>
              <a:gd name="connsiteX1" fmla="*/ 9144000 w 9144000"/>
              <a:gd name="connsiteY1" fmla="*/ 0 h 1042115"/>
              <a:gd name="connsiteX2" fmla="*/ 9144000 w 9144000"/>
              <a:gd name="connsiteY2" fmla="*/ 1038225 h 1042115"/>
              <a:gd name="connsiteX3" fmla="*/ 3705225 w 9144000"/>
              <a:gd name="connsiteY3" fmla="*/ 942974 h 1042115"/>
              <a:gd name="connsiteX4" fmla="*/ 0 w 9144000"/>
              <a:gd name="connsiteY4" fmla="*/ 1038225 h 1042115"/>
              <a:gd name="connsiteX5" fmla="*/ 0 w 9144000"/>
              <a:gd name="connsiteY5" fmla="*/ 0 h 104211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038225">
                <a:moveTo>
                  <a:pt x="0" y="0"/>
                </a:moveTo>
                <a:lnTo>
                  <a:pt x="9144000" y="0"/>
                </a:lnTo>
                <a:lnTo>
                  <a:pt x="9144000" y="1038225"/>
                </a:lnTo>
                <a:cubicBezTo>
                  <a:pt x="7493000" y="968375"/>
                  <a:pt x="6480175" y="946149"/>
                  <a:pt x="4610100" y="942974"/>
                </a:cubicBezTo>
                <a:cubicBezTo>
                  <a:pt x="3086100" y="942974"/>
                  <a:pt x="349250" y="1017587"/>
                  <a:pt x="0" y="1038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0B2603-EC53-4E8C-AD17-D9E61A834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18566" r="79398" b="21710"/>
          <a:stretch/>
        </p:blipFill>
        <p:spPr>
          <a:xfrm>
            <a:off x="476817" y="88106"/>
            <a:ext cx="321469" cy="7715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BE13179-515B-4F7D-A69D-486D214E1875}"/>
              </a:ext>
            </a:extLst>
          </p:cNvPr>
          <p:cNvSpPr txBox="1"/>
          <p:nvPr userDrawn="1"/>
        </p:nvSpPr>
        <p:spPr>
          <a:xfrm>
            <a:off x="776060" y="222809"/>
            <a:ext cx="191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50" spc="100">
                <a:latin typeface="Arial" panose="020B0604020202020204" pitchFamily="34" charset="0"/>
                <a:cs typeface="Arial" panose="020B0604020202020204" pitchFamily="34" charset="0"/>
              </a:rPr>
              <a:t>Universidad Nacional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C45FA-2EB1-4BFE-9640-079CA16F7A84}"/>
              </a:ext>
            </a:extLst>
          </p:cNvPr>
          <p:cNvSpPr txBox="1"/>
          <p:nvPr userDrawn="1"/>
        </p:nvSpPr>
        <p:spPr>
          <a:xfrm>
            <a:off x="778441" y="362900"/>
            <a:ext cx="1915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50" b="1" spc="10">
                <a:latin typeface="Arial" panose="020B0604020202020204" pitchFamily="34" charset="0"/>
                <a:cs typeface="Arial" panose="020B0604020202020204" pitchFamily="34" charset="0"/>
              </a:rPr>
              <a:t>Federico Villarreal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16122F5-A8B0-456E-AE9A-63825D2274CF}"/>
              </a:ext>
            </a:extLst>
          </p:cNvPr>
          <p:cNvCxnSpPr/>
          <p:nvPr userDrawn="1"/>
        </p:nvCxnSpPr>
        <p:spPr>
          <a:xfrm>
            <a:off x="879249" y="654843"/>
            <a:ext cx="16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8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832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868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62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953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506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20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694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4C37-5C80-4069-8EBA-CA94ADF8086E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DDE2-A9C8-4BAC-8D65-765C5FB087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29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S_GAA_010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youtu.be/1E0r48OtgjM?si=IH0NSrgiOsyrSu0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youtu.be/1tqNJZwYmuM?si=LNdL1_wQtMQ6iXe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esa.minsa.gob.pe/publicaciones/descargas/MANUAL%20TECNICO%20RESIDUOS.pdf" TargetMode="External"/><Relationship Id="rId2" Type="http://schemas.openxmlformats.org/officeDocument/2006/relationships/hyperlink" Target="https://www.youtube.com/watch?v=cPeK4uPCG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planta+de+tratamiento+de+aguas+residuales+taboada&amp;rlz=1C1ONGR_esPE1004PE1004&amp;source=lnms&amp;tbm=vid&amp;sa=X&amp;ved=2ahUKEwjiq" TargetMode="External"/><Relationship Id="rId4" Type="http://schemas.openxmlformats.org/officeDocument/2006/relationships/hyperlink" Target="https://www.youtube.com/watch?v=9RX_RixT9J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8FC8E5-C87D-4A54-8C05-83732C46E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0" y="2801612"/>
            <a:ext cx="8293100" cy="2141669"/>
          </a:xfrm>
        </p:spPr>
        <p:txBody>
          <a:bodyPr>
            <a:normAutofit/>
          </a:bodyPr>
          <a:lstStyle/>
          <a:p>
            <a:pPr marR="314960" lvl="0" algn="l">
              <a:spcAft>
                <a:spcPts val="0"/>
              </a:spcAft>
              <a:buSzPts val="1100"/>
              <a:tabLst>
                <a:tab pos="175260" algn="l"/>
              </a:tabLst>
            </a:pP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Semana </a:t>
            </a:r>
            <a:r>
              <a:rPr lang="es-P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  <a:b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Reciclaje</a:t>
            </a:r>
            <a:r>
              <a:rPr lang="es-ES" sz="1800" b="1" spc="5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es-ES" sz="1800" b="1" spc="5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los</a:t>
            </a:r>
            <a:r>
              <a:rPr lang="es-ES" sz="1800" b="1" spc="-225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residuos</a:t>
            </a:r>
            <a:br>
              <a:rPr lang="en-U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Clasificación</a:t>
            </a:r>
            <a:r>
              <a:rPr lang="es-ES" sz="1800" b="1" spc="6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es-ES" sz="1800" b="1" spc="6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los</a:t>
            </a:r>
            <a:r>
              <a:rPr lang="es-ES" sz="1800" b="1" spc="-23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residuos</a:t>
            </a:r>
            <a:r>
              <a:rPr lang="es-ES" sz="1800" b="1" spc="3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sólidos.</a:t>
            </a:r>
            <a:br>
              <a:rPr lang="en-U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Riesgos</a:t>
            </a:r>
            <a:r>
              <a:rPr lang="es-ES" sz="1800" b="1" spc="25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</a:t>
            </a:r>
            <a:r>
              <a:rPr lang="es-ES" sz="1800" b="1" spc="4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</a:t>
            </a:r>
            <a:r>
              <a:rPr lang="es-ES" sz="1800" b="1" spc="3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salud de los residuos sólidos.</a:t>
            </a:r>
            <a:br>
              <a:rPr lang="en-U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Beneficios</a:t>
            </a:r>
            <a:r>
              <a:rPr lang="es-ES" sz="1800" b="1" spc="5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económicos</a:t>
            </a:r>
            <a:r>
              <a:rPr lang="es-ES" sz="1800" b="1" spc="9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del</a:t>
            </a:r>
            <a:r>
              <a:rPr lang="es-ES" sz="1800" b="1" spc="-23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800" b="1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reciclaje.</a:t>
            </a:r>
            <a:br>
              <a:rPr lang="en-US" sz="1800" dirty="0">
                <a:latin typeface="Arial MT"/>
                <a:ea typeface="Arial MT"/>
                <a:cs typeface="Arial MT"/>
              </a:rPr>
            </a:br>
            <a:endParaRPr lang="es-PE" sz="1800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B55E2E3-91C0-4B96-BC51-78D844077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385164"/>
            <a:ext cx="6858000" cy="8493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E" sz="2200"/>
              <a:t>Biología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E" sz="2200" b="1"/>
              <a:t>Dr. Fredy Salinas Melendez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FF7DA7A5-6A23-4645-8BB7-CAF9A612F584}"/>
              </a:ext>
            </a:extLst>
          </p:cNvPr>
          <p:cNvSpPr txBox="1">
            <a:spLocks/>
          </p:cNvSpPr>
          <p:nvPr/>
        </p:nvSpPr>
        <p:spPr>
          <a:xfrm>
            <a:off x="609600" y="2366535"/>
            <a:ext cx="7924800" cy="56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/>
              <a:t>Facultad de Ciencias Naturales y Matemática </a:t>
            </a:r>
          </a:p>
        </p:txBody>
      </p:sp>
      <p:sp>
        <p:nvSpPr>
          <p:cNvPr id="21" name="Subtítulo 4">
            <a:extLst>
              <a:ext uri="{FF2B5EF4-FFF2-40B4-BE49-F238E27FC236}">
                <a16:creationId xmlns:a16="http://schemas.microsoft.com/office/drawing/2014/main" id="{79D83C09-58B4-49C5-B218-A242866CCD27}"/>
              </a:ext>
            </a:extLst>
          </p:cNvPr>
          <p:cNvSpPr txBox="1">
            <a:spLocks/>
          </p:cNvSpPr>
          <p:nvPr/>
        </p:nvSpPr>
        <p:spPr>
          <a:xfrm>
            <a:off x="1143000" y="6257999"/>
            <a:ext cx="6858000" cy="475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dirty="0"/>
              <a:t>Semestre </a:t>
            </a:r>
            <a:r>
              <a:rPr lang="es-PE" sz="1800"/>
              <a:t>Académico 2025 </a:t>
            </a:r>
            <a:r>
              <a:rPr lang="es-PE" sz="1800" dirty="0"/>
              <a:t>- II</a:t>
            </a:r>
          </a:p>
        </p:txBody>
      </p:sp>
    </p:spTree>
    <p:extLst>
      <p:ext uri="{BB962C8B-B14F-4D97-AF65-F5344CB8AC3E}">
        <p14:creationId xmlns:p14="http://schemas.microsoft.com/office/powerpoint/2010/main" val="425553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65454"/>
          </a:xfrm>
        </p:spPr>
        <p:txBody>
          <a:bodyPr>
            <a:normAutofit fontScale="90000"/>
          </a:bodyPr>
          <a:lstStyle/>
          <a:p>
            <a:br>
              <a:rPr lang="es-ES" sz="2800" b="1">
                <a:solidFill>
                  <a:prstClr val="black"/>
                </a:solidFill>
              </a:rPr>
            </a:br>
            <a:r>
              <a:rPr lang="es-ES" sz="2800" b="1">
                <a:solidFill>
                  <a:prstClr val="black"/>
                </a:solidFill>
              </a:rPr>
              <a:t>Los beneficios de la gestión de residuos son:</a:t>
            </a:r>
            <a:br>
              <a:rPr lang="es-ES" sz="4000">
                <a:solidFill>
                  <a:prstClr val="black"/>
                </a:solidFill>
              </a:rPr>
            </a:b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Reduce la huella ecológica. ...</a:t>
            </a:r>
          </a:p>
          <a:p>
            <a:r>
              <a:rPr lang="es-ES"/>
              <a:t>Uso eficiente de recursos. ...</a:t>
            </a:r>
          </a:p>
          <a:p>
            <a:r>
              <a:rPr lang="es-ES"/>
              <a:t>Incrementa la vida útil de los sistemas de relleno sanitario. ...</a:t>
            </a:r>
          </a:p>
          <a:p>
            <a:r>
              <a:rPr lang="es-ES"/>
              <a:t>Se protegen los recursos naturales. ...</a:t>
            </a:r>
          </a:p>
          <a:p>
            <a:r>
              <a:rPr lang="es-ES"/>
              <a:t>Reduce la contaminación.</a:t>
            </a:r>
          </a:p>
        </p:txBody>
      </p:sp>
    </p:spTree>
    <p:extLst>
      <p:ext uri="{BB962C8B-B14F-4D97-AF65-F5344CB8AC3E}">
        <p14:creationId xmlns:p14="http://schemas.microsoft.com/office/powerpoint/2010/main" val="112583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579754"/>
          </a:xfrm>
        </p:spPr>
        <p:txBody>
          <a:bodyPr>
            <a:normAutofit/>
          </a:bodyPr>
          <a:lstStyle/>
          <a:p>
            <a:r>
              <a:rPr lang="es-ES" sz="2400" b="1"/>
              <a:t>  I. 5 pasos para reducir tu huella ecológica</a:t>
            </a:r>
            <a:endParaRPr lang="en-US" sz="2400" b="1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554481"/>
            <a:ext cx="6297929" cy="5232082"/>
          </a:xfrm>
        </p:spPr>
      </p:pic>
    </p:spTree>
    <p:extLst>
      <p:ext uri="{BB962C8B-B14F-4D97-AF65-F5344CB8AC3E}">
        <p14:creationId xmlns:p14="http://schemas.microsoft.com/office/powerpoint/2010/main" val="105042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65454"/>
          </a:xfrm>
        </p:spPr>
        <p:txBody>
          <a:bodyPr>
            <a:noAutofit/>
          </a:bodyPr>
          <a:lstStyle/>
          <a:p>
            <a:r>
              <a:rPr lang="es-ES" sz="2800" b="1"/>
              <a:t>                   II.  Uso eficiente de recursos</a:t>
            </a:r>
            <a:endParaRPr lang="en-US" sz="2800" b="1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37" y="1440181"/>
            <a:ext cx="5418925" cy="5346382"/>
          </a:xfrm>
        </p:spPr>
      </p:pic>
    </p:spTree>
    <p:extLst>
      <p:ext uri="{BB962C8B-B14F-4D97-AF65-F5344CB8AC3E}">
        <p14:creationId xmlns:p14="http://schemas.microsoft.com/office/powerpoint/2010/main" val="89703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42594"/>
          </a:xfrm>
        </p:spPr>
        <p:txBody>
          <a:bodyPr>
            <a:normAutofit/>
          </a:bodyPr>
          <a:lstStyle/>
          <a:p>
            <a:r>
              <a:rPr lang="es-ES" sz="2400" b="1"/>
              <a:t>                          III.     Planta de tratamiento</a:t>
            </a:r>
            <a:endParaRPr lang="en-US" sz="2400" b="1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" y="1543050"/>
            <a:ext cx="7006590" cy="5143501"/>
          </a:xfrm>
        </p:spPr>
      </p:pic>
    </p:spTree>
    <p:extLst>
      <p:ext uri="{BB962C8B-B14F-4D97-AF65-F5344CB8AC3E}">
        <p14:creationId xmlns:p14="http://schemas.microsoft.com/office/powerpoint/2010/main" val="45964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374014"/>
          </a:xfrm>
        </p:spPr>
        <p:txBody>
          <a:bodyPr>
            <a:normAutofit fontScale="90000"/>
          </a:bodyPr>
          <a:lstStyle/>
          <a:p>
            <a:r>
              <a:rPr lang="es-ES" sz="2700" b="1"/>
              <a:t>IV.</a:t>
            </a:r>
            <a:r>
              <a:rPr lang="es-ES" sz="2700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2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 protegen los recursos naturales</a:t>
            </a:r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348742"/>
            <a:ext cx="7978140" cy="4990940"/>
          </a:xfrm>
        </p:spPr>
      </p:pic>
    </p:spTree>
    <p:extLst>
      <p:ext uri="{BB962C8B-B14F-4D97-AF65-F5344CB8AC3E}">
        <p14:creationId xmlns:p14="http://schemas.microsoft.com/office/powerpoint/2010/main" val="414175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19734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s-ES" sz="2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V. </a:t>
            </a:r>
            <a:r>
              <a:rPr lang="es-ES" sz="2800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Reduce la contaminación.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94461"/>
            <a:ext cx="7886700" cy="53921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es-ES" b="1"/>
              <a:t>Una de las formas de reducir con valor agregado la contaminación que producen las aguas residuales (los desagües) de las ciudades que contaminan los ríos, lagunas y el mar, es construyendo lagunas de oxidación.</a:t>
            </a:r>
            <a:endParaRPr lang="es-ES" b="1">
              <a:cs typeface="Calibri"/>
            </a:endParaRPr>
          </a:p>
          <a:p>
            <a:pPr algn="just"/>
            <a:r>
              <a:rPr lang="es-ES"/>
              <a:t>Estos depósitos son usados para el tratamiento de aguas residuales en general, también son muy útiles en la agricultura para la ampliación de frontera agrícola y una gran variedad de industrias, tales como las que se dedican a la preparación de conservas alimenticias, pulpa y papel y curtiembres de pieles. </a:t>
            </a:r>
            <a:endParaRPr lang="es-ES">
              <a:cs typeface="Calibri"/>
            </a:endParaRPr>
          </a:p>
          <a:p>
            <a:r>
              <a:rPr lang="es-ES"/>
              <a:t>¿Qué función cumplen las lagunas sanitarias?</a:t>
            </a:r>
            <a:endParaRPr lang="es-ES">
              <a:cs typeface="Calibri"/>
            </a:endParaRPr>
          </a:p>
          <a:p>
            <a:pPr algn="just"/>
            <a:r>
              <a:rPr lang="es-ES"/>
              <a:t>El objetivo de las </a:t>
            </a:r>
            <a:r>
              <a:rPr lang="es-ES" b="1"/>
              <a:t>lagunas</a:t>
            </a:r>
            <a:r>
              <a:rPr lang="es-ES"/>
              <a:t> facultativas es obtener un efluente de la mayor calidad posible, en el </a:t>
            </a:r>
            <a:r>
              <a:rPr lang="es-ES" b="1"/>
              <a:t>que</a:t>
            </a:r>
            <a:r>
              <a:rPr lang="es-ES"/>
              <a:t> se haya alcanzado una elevada estabilización de la materia orgánica, y una reducción en el contenido en nutrientes y bacterias coliformes</a:t>
            </a:r>
            <a:endParaRPr lang="es-ES">
              <a:cs typeface="Calibri"/>
            </a:endParaRPr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1238250"/>
            <a:ext cx="8503920" cy="504825"/>
          </a:xfrm>
        </p:spPr>
        <p:txBody>
          <a:bodyPr>
            <a:normAutofit fontScale="90000"/>
          </a:bodyPr>
          <a:lstStyle/>
          <a:p>
            <a:r>
              <a:rPr lang="es-ES" sz="2700" b="1" dirty="0"/>
              <a:t>Planta de Tratamiento de Aguas Residuales – San Juan de Miraflores</a:t>
            </a:r>
            <a:br>
              <a:rPr lang="es-E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9236" y="1935281"/>
            <a:ext cx="8503921" cy="368446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400" dirty="0"/>
              <a:t>Las Lagunas de San Juan de Miraflores, construidas en los años 60 para tratar desagües de Ciudad de Dios y Pamplona (160 l/s), sufrieron sobrecarga en 1998 al recibir 450 l/s y perder 5 ha de área de tratamiento por uso en acuicultura, lo que generó incumplimiento de normas y riesgos sanitarios. Se decidió ampliar y modernizar el sistema para recuperar el entorno ecológico, ampliar la cobertura de alcantarillado y reducir la contaminación costera causada por descargas al mar desde el colector Surco.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Actualmente, la PTAR María Reiche trata 750 m³ diarios de aguas residuales de dos distritos, reutilizándolas para regar 15 parques en Miraflores, con un ahorro del 52,88% en consumo de agua. Opera las 24 h, cuenta con dos baterías independientes y emplea procesos como lagunas aireadas, facultativas y lodos activados, enviando el agua tratada por tuberías directamente a los reservorios.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En Lima y Callao también destacan la PTAR Taboada, la más grande de Sudamérica, y la PTAR La Chira, que trata aguas residuales de 2,6 millones de habitantes.</a:t>
            </a:r>
          </a:p>
          <a:p>
            <a:pPr algn="just"/>
            <a:endParaRPr lang="es-ES" sz="1400" dirty="0"/>
          </a:p>
          <a:p>
            <a:pPr algn="just"/>
            <a:r>
              <a:rPr lang="en-US" sz="1400" dirty="0">
                <a:hlinkClick r:id="rId2" action="ppaction://hlinkfile"/>
              </a:rPr>
              <a:t>Ver </a:t>
            </a:r>
            <a:r>
              <a:rPr lang="en-US" sz="1400" dirty="0" err="1">
                <a:hlinkClick r:id="rId2" action="ppaction://hlinkfile"/>
              </a:rPr>
              <a:t>proyecto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843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31164"/>
          </a:xfrm>
        </p:spPr>
        <p:txBody>
          <a:bodyPr>
            <a:noAutofit/>
          </a:bodyPr>
          <a:lstStyle/>
          <a:p>
            <a:r>
              <a:rPr lang="es-ES" sz="2800"/>
              <a:t>San Juan de Miraflores década del 60</a:t>
            </a:r>
            <a:endParaRPr lang="en-US" sz="280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97330"/>
            <a:ext cx="7886700" cy="5234940"/>
          </a:xfrm>
        </p:spPr>
      </p:pic>
    </p:spTree>
    <p:extLst>
      <p:ext uri="{BB962C8B-B14F-4D97-AF65-F5344CB8AC3E}">
        <p14:creationId xmlns:p14="http://schemas.microsoft.com/office/powerpoint/2010/main" val="151413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42594"/>
          </a:xfrm>
        </p:spPr>
        <p:txBody>
          <a:bodyPr>
            <a:normAutofit/>
          </a:bodyPr>
          <a:lstStyle/>
          <a:p>
            <a:r>
              <a:rPr lang="es-ES" sz="2400"/>
              <a:t>San Juan de Miraflores década del 70</a:t>
            </a:r>
            <a:endParaRPr lang="en-US" sz="240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17321"/>
            <a:ext cx="7978140" cy="5246369"/>
          </a:xfrm>
        </p:spPr>
      </p:pic>
    </p:spTree>
    <p:extLst>
      <p:ext uri="{BB962C8B-B14F-4D97-AF65-F5344CB8AC3E}">
        <p14:creationId xmlns:p14="http://schemas.microsoft.com/office/powerpoint/2010/main" val="1113607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19734"/>
          </a:xfrm>
        </p:spPr>
        <p:txBody>
          <a:bodyPr>
            <a:normAutofit/>
          </a:bodyPr>
          <a:lstStyle/>
          <a:p>
            <a:r>
              <a:rPr lang="es-ES" sz="2000" b="1"/>
              <a:t>San juan de Miraflores en el 2010 </a:t>
            </a:r>
            <a:endParaRPr lang="en-US" sz="2000" b="1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1611630"/>
            <a:ext cx="7658100" cy="5109210"/>
          </a:xfrm>
        </p:spPr>
      </p:pic>
    </p:spTree>
    <p:extLst>
      <p:ext uri="{BB962C8B-B14F-4D97-AF65-F5344CB8AC3E}">
        <p14:creationId xmlns:p14="http://schemas.microsoft.com/office/powerpoint/2010/main" val="1386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AE153-525E-0215-2CCE-28958CCD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432043"/>
          </a:xfrm>
        </p:spPr>
        <p:txBody>
          <a:bodyPr>
            <a:normAutofit fontScale="90000"/>
          </a:bodyPr>
          <a:lstStyle/>
          <a:p>
            <a:r>
              <a:rPr lang="es-PE"/>
              <a:t>                   </a:t>
            </a:r>
            <a:r>
              <a:rPr lang="es-PE" sz="2700"/>
              <a:t>Motivación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80C65-A344-2D32-2615-F6FF7CB5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3378"/>
            <a:ext cx="7886700" cy="5253185"/>
          </a:xfrm>
        </p:spPr>
        <p:txBody>
          <a:bodyPr>
            <a:normAutofit/>
          </a:bodyPr>
          <a:lstStyle/>
          <a:p>
            <a:pPr algn="just"/>
            <a:r>
              <a:rPr lang="es-ES" sz="20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ES" sz="2000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contaminación ambiental</a:t>
            </a:r>
            <a:r>
              <a:rPr lang="es-ES" sz="20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es la presencia de componentes nocivos, bien sean de naturaleza biológica, química o de otra clase, en el medioambiente, de modo que supongan un perjuicio para los seres vivos que habitan un espacio, incluyendo, por supuesto, a los seres humanos</a:t>
            </a:r>
          </a:p>
          <a:p>
            <a:pPr algn="just"/>
            <a:r>
              <a:rPr lang="es-ES" sz="2000">
                <a:solidFill>
                  <a:srgbClr val="202124"/>
                </a:solidFill>
                <a:latin typeface="arial" panose="020B0604020202020204" pitchFamily="34" charset="0"/>
              </a:rPr>
              <a:t>Alternativas de solución.</a:t>
            </a:r>
          </a:p>
          <a:p>
            <a:pPr algn="just"/>
            <a:r>
              <a:rPr lang="es-ES" sz="2000">
                <a:solidFill>
                  <a:srgbClr val="202124"/>
                </a:solidFill>
                <a:latin typeface="arial" panose="020B0604020202020204" pitchFamily="34" charset="0"/>
              </a:rPr>
              <a:t>Clasificación.</a:t>
            </a:r>
          </a:p>
          <a:p>
            <a:pPr algn="just"/>
            <a:r>
              <a:rPr lang="es-ES" sz="2000">
                <a:solidFill>
                  <a:srgbClr val="202124"/>
                </a:solidFill>
                <a:latin typeface="arial" panose="020B0604020202020204" pitchFamily="34" charset="0"/>
              </a:rPr>
              <a:t>Riesgos.</a:t>
            </a:r>
          </a:p>
          <a:p>
            <a:pPr algn="just"/>
            <a:r>
              <a:rPr lang="es-ES" sz="2000">
                <a:solidFill>
                  <a:srgbClr val="202124"/>
                </a:solidFill>
                <a:latin typeface="arial" panose="020B0604020202020204" pitchFamily="34" charset="0"/>
              </a:rPr>
              <a:t>Beneficios del tratamiento.</a:t>
            </a:r>
          </a:p>
          <a:p>
            <a:pPr algn="just"/>
            <a:r>
              <a:rPr lang="es-ES" sz="2000">
                <a:solidFill>
                  <a:srgbClr val="202124"/>
                </a:solidFill>
                <a:latin typeface="arial" panose="020B0604020202020204" pitchFamily="34" charset="0"/>
              </a:rPr>
              <a:t>Plantas de tratamiento.</a:t>
            </a:r>
          </a:p>
          <a:p>
            <a:pPr algn="just"/>
            <a:r>
              <a:rPr lang="es-ES" sz="2000">
                <a:solidFill>
                  <a:srgbClr val="202124"/>
                </a:solidFill>
                <a:latin typeface="arial" panose="020B0604020202020204" pitchFamily="34" charset="0"/>
              </a:rPr>
              <a:t>Lagunas de Oxidación</a:t>
            </a:r>
          </a:p>
          <a:p>
            <a:pPr algn="just"/>
            <a:r>
              <a:rPr lang="es-ES" sz="2000">
                <a:solidFill>
                  <a:srgbClr val="202124"/>
                </a:solidFill>
                <a:latin typeface="arial" panose="020B0604020202020204" pitchFamily="34" charset="0"/>
              </a:rPr>
              <a:t>Plantas de tratamiento.</a:t>
            </a:r>
          </a:p>
          <a:p>
            <a:pPr algn="just"/>
            <a:r>
              <a:rPr lang="es-ES" sz="2000">
                <a:solidFill>
                  <a:srgbClr val="202124"/>
                </a:solidFill>
                <a:latin typeface="arial" panose="020B0604020202020204" pitchFamily="34" charset="0"/>
              </a:rPr>
              <a:t>Comentarios.</a:t>
            </a:r>
          </a:p>
          <a:p>
            <a:pPr algn="just"/>
            <a:endParaRPr lang="es-ES" sz="200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/>
            <a:endParaRPr lang="es-ES" sz="200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/>
            <a:endParaRPr lang="es-PE" sz="2000"/>
          </a:p>
        </p:txBody>
      </p:sp>
    </p:spTree>
    <p:extLst>
      <p:ext uri="{BB962C8B-B14F-4D97-AF65-F5344CB8AC3E}">
        <p14:creationId xmlns:p14="http://schemas.microsoft.com/office/powerpoint/2010/main" val="420455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31164"/>
          </a:xfrm>
        </p:spPr>
        <p:txBody>
          <a:bodyPr>
            <a:normAutofit fontScale="90000"/>
          </a:bodyPr>
          <a:lstStyle/>
          <a:p>
            <a:pPr fontAlgn="base"/>
            <a:br>
              <a:rPr lang="es-ES" sz="3100"/>
            </a:br>
            <a:r>
              <a:rPr lang="es-ES" sz="3100"/>
              <a:t>Ventajas y Desventajas</a:t>
            </a:r>
            <a:r>
              <a:rPr lang="es-ES"/>
              <a:t>:</a:t>
            </a:r>
            <a:br>
              <a:rPr lang="es-ES"/>
            </a:b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" y="1405891"/>
            <a:ext cx="8583930" cy="538067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s-ES" b="1"/>
              <a:t>Ventajas:</a:t>
            </a:r>
          </a:p>
          <a:p>
            <a:pPr fontAlgn="base"/>
            <a:r>
              <a:rPr lang="es-ES"/>
              <a:t>Bajo consumo de energía y costo de operación.</a:t>
            </a:r>
          </a:p>
          <a:p>
            <a:pPr fontAlgn="base"/>
            <a:r>
              <a:rPr lang="es-ES"/>
              <a:t>Bajo costo de construcción. (siempre que el terreno sea barato)</a:t>
            </a:r>
          </a:p>
          <a:p>
            <a:pPr fontAlgn="base"/>
            <a:r>
              <a:rPr lang="es-ES"/>
              <a:t>Esquemas sencillos de flujo.</a:t>
            </a:r>
          </a:p>
          <a:p>
            <a:pPr fontAlgn="base"/>
            <a:r>
              <a:rPr lang="es-ES"/>
              <a:t>Operación y mantenimiento, simple.</a:t>
            </a:r>
          </a:p>
          <a:p>
            <a:pPr fontAlgn="base"/>
            <a:r>
              <a:rPr lang="es-ES"/>
              <a:t>Remoción eficiente de bacterias patógenas.</a:t>
            </a:r>
          </a:p>
          <a:p>
            <a:pPr fontAlgn="base"/>
            <a:r>
              <a:rPr lang="es-ES"/>
              <a:t>Amortiguamiento de picos hidráulicos, de cargas orgánicas y de compuestos tóxicos.</a:t>
            </a:r>
          </a:p>
          <a:p>
            <a:pPr fontAlgn="base"/>
            <a:r>
              <a:rPr lang="es-ES"/>
              <a:t>Disposición del efluente por evaporación, infiltración en suelo o riego.</a:t>
            </a:r>
          </a:p>
          <a:p>
            <a:pPr fontAlgn="base"/>
            <a:r>
              <a:rPr lang="es-ES" b="1"/>
              <a:t>Desventajas:</a:t>
            </a:r>
          </a:p>
          <a:p>
            <a:pPr fontAlgn="base"/>
            <a:r>
              <a:rPr lang="es-ES"/>
              <a:t>Altos requerimientos de Área. (</a:t>
            </a:r>
            <a:r>
              <a:rPr lang="es-ES" b="1"/>
              <a:t>Solo son viables con un costo de terreno bajo</a:t>
            </a:r>
            <a:r>
              <a:rPr lang="es-ES"/>
              <a:t>)</a:t>
            </a:r>
          </a:p>
          <a:p>
            <a:pPr fontAlgn="base"/>
            <a:r>
              <a:rPr lang="es-ES"/>
              <a:t>Efluente con elevado contenido de algas, puede ser rechazado para descargarlo en cuerpos de agua.</a:t>
            </a:r>
          </a:p>
          <a:p>
            <a:pPr fontAlgn="base"/>
            <a:r>
              <a:rPr lang="es-ES"/>
              <a:t>Su funcionamiento depende de las condiciones ambientales tales como la temperatura, la irradiación solar, la velocidad del viento, etc., que son  propiedades aleatorias.</a:t>
            </a:r>
          </a:p>
          <a:p>
            <a:pPr fontAlgn="base"/>
            <a:r>
              <a:rPr lang="es-ES" b="1"/>
              <a:t>Generación de, olores desagradables y deterioro de la calidad del efluente por sobrecargas de contaminantes, bajo ciertas condiciones climáticas</a:t>
            </a:r>
            <a:endParaRPr lang="es-ES"/>
          </a:p>
          <a:p>
            <a:pPr fontAlgn="base"/>
            <a:r>
              <a:rPr lang="es-ES"/>
              <a:t>Contaminación de acuíferos por infiltración, particularmente en lagunas construidas sobre suelos arenosos.</a:t>
            </a:r>
          </a:p>
        </p:txBody>
      </p:sp>
    </p:spTree>
    <p:extLst>
      <p:ext uri="{BB962C8B-B14F-4D97-AF65-F5344CB8AC3E}">
        <p14:creationId xmlns:p14="http://schemas.microsoft.com/office/powerpoint/2010/main" val="2339127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88314"/>
          </a:xfrm>
        </p:spPr>
        <p:txBody>
          <a:bodyPr>
            <a:normAutofit/>
          </a:bodyPr>
          <a:lstStyle/>
          <a:p>
            <a:r>
              <a:rPr lang="es-ES" sz="2400"/>
              <a:t>Planta de tratamiento de aguas residuales de Taboada</a:t>
            </a:r>
            <a:endParaRPr lang="en-US" sz="240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63041"/>
            <a:ext cx="7886700" cy="532352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/>
            <a:r>
              <a:rPr lang="es-ES" sz="2900"/>
              <a:t>Ayuda a descontaminar alrededor del 70% del desagüe de Lima Metropolitana y del Callao, es decir, se tratan las aguas servidas de unos 6 900 000 habitantes.</a:t>
            </a:r>
          </a:p>
          <a:p>
            <a:pPr algn="just"/>
            <a:r>
              <a:rPr lang="es-PE" sz="2900">
                <a:solidFill>
                  <a:srgbClr val="202124"/>
                </a:solidFill>
                <a:latin typeface="Google Sans"/>
              </a:rPr>
              <a:t>Planta de tratamiento de aguas residuales Taboada</a:t>
            </a:r>
            <a:endParaRPr lang="es-PE" sz="290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/>
            <a:r>
              <a:rPr lang="es-PE" sz="2600">
                <a:solidFill>
                  <a:srgbClr val="202124"/>
                </a:solidFill>
                <a:latin typeface="arial"/>
                <a:cs typeface="arial"/>
              </a:rPr>
              <a:t>El proyecto más importante es la </a:t>
            </a:r>
            <a:r>
              <a:rPr lang="es-PE" sz="2600" b="1">
                <a:solidFill>
                  <a:srgbClr val="202124"/>
                </a:solidFill>
                <a:latin typeface="arial"/>
                <a:cs typeface="arial"/>
              </a:rPr>
              <a:t>Planta de Tratamiento de Aguas Residuales</a:t>
            </a:r>
            <a:r>
              <a:rPr lang="es-PE" sz="2600">
                <a:solidFill>
                  <a:srgbClr val="202124"/>
                </a:solidFill>
                <a:latin typeface="arial"/>
                <a:cs typeface="arial"/>
              </a:rPr>
              <a:t> (PTAR) </a:t>
            </a:r>
            <a:r>
              <a:rPr lang="es-PE" sz="2600" b="1">
                <a:solidFill>
                  <a:srgbClr val="202124"/>
                </a:solidFill>
                <a:latin typeface="arial"/>
                <a:cs typeface="arial"/>
              </a:rPr>
              <a:t>Taboada</a:t>
            </a:r>
            <a:r>
              <a:rPr lang="es-PE" sz="2600">
                <a:solidFill>
                  <a:srgbClr val="202124"/>
                </a:solidFill>
                <a:latin typeface="arial"/>
                <a:cs typeface="arial"/>
              </a:rPr>
              <a:t>, cuya entrada en funcionamiento permite solucionar el problema sanitario originado por el vertido de </a:t>
            </a:r>
            <a:r>
              <a:rPr lang="es-PE" sz="2600" b="1">
                <a:solidFill>
                  <a:srgbClr val="202124"/>
                </a:solidFill>
                <a:latin typeface="arial"/>
                <a:cs typeface="arial"/>
              </a:rPr>
              <a:t>aguas residuales</a:t>
            </a:r>
            <a:r>
              <a:rPr lang="es-PE" sz="2600">
                <a:solidFill>
                  <a:srgbClr val="202124"/>
                </a:solidFill>
                <a:latin typeface="arial"/>
                <a:cs typeface="arial"/>
              </a:rPr>
              <a:t> sin trata- miento alguno al mar y al río Rímac y representa el inicio de la descontaminación del mar peruano.</a:t>
            </a:r>
          </a:p>
          <a:p>
            <a:pPr algn="just"/>
            <a:r>
              <a:rPr lang="es-ES" sz="2900" b="1"/>
              <a:t> Descripción:</a:t>
            </a:r>
            <a:r>
              <a:rPr lang="es-ES" sz="2900"/>
              <a:t> La planta Taboada tratará las aguas residuales del Interceptor Norte, el colector Comas-Chillón y la línea de impulsión Sarita Colonia de Lima, con un caudal máximo de 20,3m3/s.</a:t>
            </a:r>
            <a:endParaRPr lang="es-ES" sz="2900">
              <a:cs typeface="Calibri"/>
            </a:endParaRPr>
          </a:p>
          <a:p>
            <a:pPr algn="just"/>
            <a:r>
              <a:rPr lang="es-ES" sz="2900"/>
              <a:t> La empresa española ACS se adjudicó el contrato de concesión de Taboada para diseñar, financiar, construir, operar y mantener la planta por 25 años. Las plantas Taboada y La Chira en conjunto están diseñadas para tratar el 100% de las aguas residuales de la ciudad capital de Perú, con lo que se garantizan playas limpias en las costas, así como una baja en la contaminación del río Rímac.</a:t>
            </a:r>
            <a:endParaRPr lang="es-ES" sz="2900">
              <a:cs typeface="Calibri"/>
            </a:endParaRPr>
          </a:p>
          <a:p>
            <a:pPr algn="just"/>
            <a:r>
              <a:rPr lang="es-ES" sz="2900"/>
              <a:t> La nueva planta, que prestará servicios a más de 4 millones de habitantes en 27 distritos de Lima y Callao, contará con un emisor submarino, que será construido por el operador portuario peruano Tramarsa.</a:t>
            </a:r>
            <a:br>
              <a:rPr lang="es-ES" sz="2900"/>
            </a:br>
            <a:endParaRPr lang="es-PE" sz="290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21232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hlinkClick r:id="rId2"/>
            <a:extLst>
              <a:ext uri="{FF2B5EF4-FFF2-40B4-BE49-F238E27FC236}">
                <a16:creationId xmlns:a16="http://schemas.microsoft.com/office/drawing/2014/main" id="{ADD9CE00-F71F-4FD4-AF36-B213A7B68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293"/>
            <a:ext cx="9144000" cy="5143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F77007-8EBB-4AF0-AAE9-C6586011C513}"/>
              </a:ext>
            </a:extLst>
          </p:cNvPr>
          <p:cNvSpPr txBox="1"/>
          <p:nvPr/>
        </p:nvSpPr>
        <p:spPr>
          <a:xfrm>
            <a:off x="0" y="63366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Clic en la imagen para ver video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99672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id="{48911DD2-D7E1-4C30-AAD0-74571728A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629"/>
            <a:ext cx="9144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16F9123-DFA6-4840-8FBB-9ACB4786E1A4}"/>
              </a:ext>
            </a:extLst>
          </p:cNvPr>
          <p:cNvSpPr txBox="1"/>
          <p:nvPr/>
        </p:nvSpPr>
        <p:spPr>
          <a:xfrm>
            <a:off x="0" y="63366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Clic en la imagen para ver video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73337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4CA7B-F0AB-15DF-D439-781663A5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573855"/>
          </a:xfrm>
        </p:spPr>
        <p:txBody>
          <a:bodyPr>
            <a:normAutofit fontScale="90000"/>
          </a:bodyPr>
          <a:lstStyle/>
          <a:p>
            <a:r>
              <a:rPr lang="es-ES" dirty="0"/>
              <a:t>Comentario: Séptima Clase Calificada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C5512A-9198-3A63-A0A6-FEF89C55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8581"/>
            <a:ext cx="7886700" cy="5237982"/>
          </a:xfrm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4300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26AB-E0E9-01BF-7DE0-79579A4E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                                               </a:t>
            </a: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Practica 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120AB-BE56-E84B-14CD-A29DC5C7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6598"/>
            <a:ext cx="7886700" cy="49999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Con tu grupo prepara tu exposición virtual</a:t>
            </a:r>
          </a:p>
          <a:p>
            <a:r>
              <a:rPr lang="es-ES" dirty="0"/>
              <a:t>Video. 7 minutos PROMEDIO</a:t>
            </a:r>
          </a:p>
          <a:p>
            <a:r>
              <a:rPr lang="es-ES" dirty="0"/>
              <a:t>Responder preguntas del video. 13 minutos</a:t>
            </a:r>
          </a:p>
          <a:p>
            <a:r>
              <a:rPr lang="es-ES" dirty="0"/>
              <a:t>Grupo 1: Desastres Naturales.</a:t>
            </a:r>
          </a:p>
          <a:p>
            <a:r>
              <a:rPr lang="es-ES" dirty="0"/>
              <a:t>Grupo 2: Residuos Peligrosos.</a:t>
            </a:r>
          </a:p>
          <a:p>
            <a:r>
              <a:rPr lang="es-ES" dirty="0"/>
              <a:t>Grupo 3: Manejo de Residuos Sólidos.</a:t>
            </a:r>
          </a:p>
          <a:p>
            <a:endParaRPr lang="es-E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rgbClr val="FF0000"/>
                </a:solidFill>
              </a:rPr>
              <a:t>Las prácticas serán expuestas por cada grupo previa presentación por escrito en su folder para su revisión y calificación</a:t>
            </a:r>
          </a:p>
          <a:p>
            <a:endParaRPr lang="es-ES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77610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02862"/>
            <a:ext cx="7886700" cy="442594"/>
          </a:xfrm>
        </p:spPr>
        <p:txBody>
          <a:bodyPr>
            <a:normAutofit fontScale="90000"/>
          </a:bodyPr>
          <a:lstStyle/>
          <a:p>
            <a:r>
              <a:rPr lang="en-US"/>
              <a:t>                </a:t>
            </a:r>
            <a:r>
              <a:rPr lang="en-US" sz="3100"/>
              <a:t>Videos para </a:t>
            </a:r>
            <a:r>
              <a:rPr lang="en-US" sz="3100" err="1"/>
              <a:t>comentar</a:t>
            </a:r>
            <a:endParaRPr lang="en-US" sz="310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" y="1657350"/>
            <a:ext cx="8812530" cy="5129213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hlinkClick r:id="rId2"/>
              </a:rPr>
              <a:t> https://www.youtube.com/watch?v=cPeK4uPCGtA</a:t>
            </a:r>
            <a:endParaRPr lang="en-US" sz="2000"/>
          </a:p>
          <a:p>
            <a:pPr marL="0" indent="0">
              <a:buNone/>
            </a:pPr>
            <a:r>
              <a:rPr lang="es-ES" sz="2000"/>
              <a:t>Lagunas de oxidación</a:t>
            </a:r>
          </a:p>
          <a:p>
            <a:pPr marL="0" indent="0">
              <a:buNone/>
            </a:pPr>
            <a:r>
              <a:rPr lang="es-ES" sz="1600">
                <a:solidFill>
                  <a:prstClr val="black"/>
                </a:solidFill>
                <a:latin typeface="Calibri Light" panose="020F0302020204030204"/>
                <a:hlinkClick r:id="rId3"/>
              </a:rPr>
              <a:t>http://www.digesa.minsa.gob.pe/publicaciones/descargas/MANUAL%20TECNICO%20RESIDUOS.pdf</a:t>
            </a:r>
            <a:endParaRPr lang="es-ES" sz="1600">
              <a:solidFill>
                <a:prstClr val="black"/>
              </a:solidFill>
              <a:latin typeface="Calibri Light" panose="020F0302020204030204"/>
            </a:endParaRPr>
          </a:p>
          <a:p>
            <a:pPr marL="0" indent="0">
              <a:buNone/>
            </a:pPr>
            <a:r>
              <a:rPr lang="es-ES" sz="2000">
                <a:solidFill>
                  <a:prstClr val="black"/>
                </a:solidFill>
                <a:latin typeface="Calibri Light" panose="020F0302020204030204"/>
              </a:rPr>
              <a:t>Manual de Difusión Técnica</a:t>
            </a:r>
          </a:p>
          <a:p>
            <a:pPr marL="0" indent="0">
              <a:buNone/>
            </a:pPr>
            <a:r>
              <a:rPr lang="es-ES" sz="2000">
                <a:solidFill>
                  <a:prstClr val="black"/>
                </a:solidFill>
                <a:latin typeface="Calibri Light" panose="020F0302020204030204"/>
                <a:hlinkClick r:id="rId4"/>
              </a:rPr>
              <a:t>https://www.youtube.com/watch?v=9RX_RixT9Jg</a:t>
            </a:r>
            <a:endParaRPr lang="es-ES" sz="2000">
              <a:solidFill>
                <a:prstClr val="black"/>
              </a:solidFill>
              <a:latin typeface="Calibri Light" panose="020F0302020204030204"/>
            </a:endParaRPr>
          </a:p>
          <a:p>
            <a:pPr marL="0" indent="0">
              <a:buNone/>
            </a:pPr>
            <a:r>
              <a:rPr lang="es-ES" sz="2000">
                <a:solidFill>
                  <a:prstClr val="black"/>
                </a:solidFill>
                <a:latin typeface="Calibri Light" panose="020F0302020204030204"/>
              </a:rPr>
              <a:t>Lagunas de oxidación de Sicaya Huancayo 4.40</a:t>
            </a:r>
          </a:p>
          <a:p>
            <a:pPr marL="0" indent="0">
              <a:buNone/>
            </a:pPr>
            <a:r>
              <a:rPr lang="es-ES" sz="2000">
                <a:solidFill>
                  <a:prstClr val="black"/>
                </a:solidFill>
                <a:latin typeface="Calibri Light" panose="020F0302020204030204"/>
                <a:hlinkClick r:id="rId5"/>
              </a:rPr>
              <a:t>https://www.google.com/search?q=planta+de+tratamiento+de+aguas+residuales+taboada&amp;rlz=1C1ONGR_esPE1004PE1004&amp;source=lnms&amp;tbm=vid&amp;sa=X&amp;ved=2ahUKEwjiq</a:t>
            </a:r>
            <a:endParaRPr lang="es-ES" sz="2000">
              <a:solidFill>
                <a:prstClr val="black"/>
              </a:solidFill>
              <a:latin typeface="Calibri Light" panose="020F0302020204030204"/>
            </a:endParaRPr>
          </a:p>
          <a:p>
            <a:pPr marL="0" indent="0">
              <a:buNone/>
            </a:pPr>
            <a:r>
              <a:rPr lang="es-ES" sz="2000">
                <a:solidFill>
                  <a:prstClr val="black"/>
                </a:solidFill>
                <a:latin typeface="Calibri Light" panose="020F0302020204030204"/>
              </a:rPr>
              <a:t>Planta de Tratamiento de Taboada.</a:t>
            </a:r>
          </a:p>
          <a:p>
            <a:pPr marL="0" indent="0">
              <a:buNone/>
            </a:pPr>
            <a:endParaRPr lang="es-ES" sz="2000">
              <a:solidFill>
                <a:prstClr val="black"/>
              </a:solidFill>
              <a:latin typeface="Calibri Light" panose="020F0302020204030204"/>
            </a:endParaRPr>
          </a:p>
          <a:p>
            <a:pPr marL="0" indent="0">
              <a:buNone/>
            </a:pPr>
            <a:endParaRPr lang="es-ES" sz="200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9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2DE59-AE2B-465A-A44B-AD30CDB7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358315"/>
          </a:xfrm>
        </p:spPr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B17A8A-D4B2-47E9-BDFB-06F8EA429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0" y="1873751"/>
            <a:ext cx="7777220" cy="4351338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sz="3600" dirty="0"/>
              <a:t>                   TUPANANCHICKAMA</a:t>
            </a:r>
          </a:p>
        </p:txBody>
      </p:sp>
    </p:spTree>
    <p:extLst>
      <p:ext uri="{BB962C8B-B14F-4D97-AF65-F5344CB8AC3E}">
        <p14:creationId xmlns:p14="http://schemas.microsoft.com/office/powerpoint/2010/main" val="179029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328557"/>
          </a:xfrm>
        </p:spPr>
        <p:txBody>
          <a:bodyPr>
            <a:normAutofit fontScale="90000"/>
          </a:bodyPr>
          <a:lstStyle/>
          <a:p>
            <a:r>
              <a:rPr lang="es-ES" sz="1900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 Reciclaje de residuos solidos</a:t>
            </a:r>
            <a:endParaRPr lang="en-US" b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9186" y="1376855"/>
            <a:ext cx="8326164" cy="5409708"/>
          </a:xfrm>
        </p:spPr>
        <p:txBody>
          <a:bodyPr>
            <a:normAutofit/>
          </a:bodyPr>
          <a:lstStyle/>
          <a:p>
            <a:pPr algn="just"/>
            <a:r>
              <a:rPr lang="es-ES" sz="1800"/>
              <a:t>Es una de las alternativas utilizadas para reducir el volumen de los </a:t>
            </a:r>
            <a:r>
              <a:rPr lang="es-ES" sz="1800" b="1"/>
              <a:t>residuos sólidos</a:t>
            </a:r>
            <a:r>
              <a:rPr lang="es-ES" sz="1800"/>
              <a:t>. Este proceso consiste en recuperar materiales (reciclables) que fueron descartados y que pueden utilizarse para elaborar otros productos o el mismo.</a:t>
            </a:r>
          </a:p>
          <a:p>
            <a:pPr algn="just"/>
            <a:r>
              <a:rPr lang="es-ES" sz="1600">
                <a:solidFill>
                  <a:srgbClr val="333333"/>
                </a:solidFill>
                <a:latin typeface="Roboto"/>
              </a:rPr>
              <a:t>Si eres una empresa, entidad, persona natural o jurídica que haya reactivado sus actividades económicas, separa adecuadamente los residuos en el lugar donde se hayan generado, para que no se conviertan en basura.</a:t>
            </a:r>
          </a:p>
          <a:p>
            <a:pPr algn="just"/>
            <a:r>
              <a:rPr lang="es-ES" sz="1600">
                <a:solidFill>
                  <a:srgbClr val="333333"/>
                </a:solidFill>
                <a:latin typeface="Roboto"/>
              </a:rPr>
              <a:t>Identifica, separa y almacena correctamente los residuos </a:t>
            </a:r>
            <a:r>
              <a:rPr lang="es-ES" sz="1600" b="1">
                <a:solidFill>
                  <a:srgbClr val="333333"/>
                </a:solidFill>
                <a:latin typeface="Roboto"/>
              </a:rPr>
              <a:t>aprovechables</a:t>
            </a:r>
            <a:r>
              <a:rPr lang="es-ES" sz="1600">
                <a:solidFill>
                  <a:srgbClr val="333333"/>
                </a:solidFill>
                <a:latin typeface="Roboto"/>
              </a:rPr>
              <a:t> (tacho color verde), residuos </a:t>
            </a:r>
            <a:r>
              <a:rPr lang="es-ES" sz="1600" b="1">
                <a:solidFill>
                  <a:srgbClr val="333333"/>
                </a:solidFill>
                <a:latin typeface="Roboto"/>
              </a:rPr>
              <a:t>no aprovechables</a:t>
            </a:r>
            <a:r>
              <a:rPr lang="es-ES" sz="1600">
                <a:solidFill>
                  <a:srgbClr val="333333"/>
                </a:solidFill>
                <a:latin typeface="Roboto"/>
              </a:rPr>
              <a:t> (tacho color negro), residuos </a:t>
            </a:r>
            <a:r>
              <a:rPr lang="es-ES" sz="1600" b="1">
                <a:solidFill>
                  <a:srgbClr val="333333"/>
                </a:solidFill>
                <a:latin typeface="Roboto"/>
              </a:rPr>
              <a:t>orgánicos</a:t>
            </a:r>
            <a:r>
              <a:rPr lang="es-ES" sz="1600">
                <a:solidFill>
                  <a:srgbClr val="333333"/>
                </a:solidFill>
                <a:latin typeface="Roboto"/>
              </a:rPr>
              <a:t> (tacho color marrón) y residuos </a:t>
            </a:r>
            <a:r>
              <a:rPr lang="es-ES" sz="1600" b="1">
                <a:solidFill>
                  <a:srgbClr val="333333"/>
                </a:solidFill>
                <a:latin typeface="Roboto"/>
              </a:rPr>
              <a:t>peligrosos</a:t>
            </a:r>
            <a:r>
              <a:rPr lang="es-ES" sz="1600">
                <a:solidFill>
                  <a:srgbClr val="333333"/>
                </a:solidFill>
                <a:latin typeface="Roboto"/>
              </a:rPr>
              <a:t> (tacho color rojo).</a:t>
            </a:r>
          </a:p>
          <a:p>
            <a:pPr algn="just"/>
            <a:r>
              <a:rPr lang="es-ES" sz="1600" b="1">
                <a:solidFill>
                  <a:srgbClr val="333333"/>
                </a:solidFill>
                <a:latin typeface="Roboto"/>
              </a:rPr>
              <a:t>Aprovechables: </a:t>
            </a:r>
            <a:r>
              <a:rPr lang="es-ES" sz="1600">
                <a:solidFill>
                  <a:srgbClr val="333333"/>
                </a:solidFill>
                <a:latin typeface="Roboto"/>
              </a:rPr>
              <a:t>son todos los que puedes reciclar. Por ejemplo: envases de vidrio, plástico, tetrabrik, latas, papel y cartón (limpios, secos y compactados).</a:t>
            </a:r>
          </a:p>
          <a:p>
            <a:pPr algn="just"/>
            <a:r>
              <a:rPr lang="es-ES" sz="1600" b="1">
                <a:solidFill>
                  <a:srgbClr val="333333"/>
                </a:solidFill>
                <a:latin typeface="Roboto"/>
              </a:rPr>
              <a:t>No aprovechables: </a:t>
            </a:r>
            <a:r>
              <a:rPr lang="es-ES" sz="1600">
                <a:solidFill>
                  <a:srgbClr val="333333"/>
                </a:solidFill>
                <a:latin typeface="Roboto"/>
              </a:rPr>
              <a:t>son los residuos que no volverás a usar. Por ejemplo: envolturas y restos de comida, papel higiénico, bolsas de plástico y envases descartables.</a:t>
            </a:r>
          </a:p>
          <a:p>
            <a:pPr algn="just"/>
            <a:r>
              <a:rPr lang="es-ES" sz="1600" b="1">
                <a:solidFill>
                  <a:srgbClr val="333333"/>
                </a:solidFill>
                <a:latin typeface="Roboto"/>
              </a:rPr>
              <a:t>Orgánicos:</a:t>
            </a:r>
            <a:r>
              <a:rPr lang="es-ES" sz="1600">
                <a:solidFill>
                  <a:srgbClr val="333333"/>
                </a:solidFill>
                <a:latin typeface="Roboto"/>
              </a:rPr>
              <a:t> son los restos y cáscaras de frutas, vegetales, hojas y flores secas.</a:t>
            </a:r>
          </a:p>
          <a:p>
            <a:pPr algn="just"/>
            <a:r>
              <a:rPr lang="es-ES" sz="1600" b="1">
                <a:solidFill>
                  <a:srgbClr val="333333"/>
                </a:solidFill>
                <a:latin typeface="Roboto"/>
              </a:rPr>
              <a:t>Peligrosos: </a:t>
            </a:r>
            <a:r>
              <a:rPr lang="es-ES" sz="1600">
                <a:solidFill>
                  <a:srgbClr val="333333"/>
                </a:solidFill>
                <a:latin typeface="Roboto"/>
              </a:rPr>
              <a:t>son aquellos que representen un riesgo para tu salud o tu comunidad. Por ejemplo: pilas, baterías, pinturas, lámparas, focos, mascarillas e implementos médicos usados o vencidos.</a:t>
            </a:r>
          </a:p>
          <a:p>
            <a:pPr algn="just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6188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70252"/>
          </a:xfrm>
        </p:spPr>
        <p:txBody>
          <a:bodyPr>
            <a:normAutofit/>
          </a:bodyPr>
          <a:lstStyle/>
          <a:p>
            <a:r>
              <a:rPr lang="es-ES" sz="2400" b="1"/>
              <a:t>Clasificación de residuos</a:t>
            </a:r>
            <a:r>
              <a:rPr lang="es-ES" sz="2400"/>
              <a:t> según su origen </a:t>
            </a:r>
            <a:endParaRPr lang="es-ES" sz="2400" b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44979"/>
            <a:ext cx="7886700" cy="5341584"/>
          </a:xfrm>
        </p:spPr>
        <p:txBody>
          <a:bodyPr>
            <a:normAutofit fontScale="92500" lnSpcReduction="10000"/>
          </a:bodyPr>
          <a:lstStyle/>
          <a:p>
            <a:r>
              <a:rPr lang="es-ES"/>
              <a:t>Según su origen podemos encontrar:</a:t>
            </a:r>
          </a:p>
          <a:p>
            <a:r>
              <a:rPr lang="es-ES" b="1"/>
              <a:t>Domésticos:</a:t>
            </a:r>
            <a:r>
              <a:rPr lang="es-ES"/>
              <a:t> generados en los hogares</a:t>
            </a:r>
          </a:p>
          <a:p>
            <a:r>
              <a:rPr lang="es-ES" b="1"/>
              <a:t>Comerciales:</a:t>
            </a:r>
            <a:r>
              <a:rPr lang="es-ES"/>
              <a:t> generados en los comercios</a:t>
            </a:r>
          </a:p>
          <a:p>
            <a:r>
              <a:rPr lang="es-ES" b="1"/>
              <a:t>Industriales:</a:t>
            </a:r>
            <a:r>
              <a:rPr lang="es-ES"/>
              <a:t> generados en las industrias y fábricas</a:t>
            </a:r>
          </a:p>
          <a:p>
            <a:r>
              <a:rPr lang="es-ES" b="1"/>
              <a:t>Biorresiduos:</a:t>
            </a:r>
            <a:r>
              <a:rPr lang="es-ES"/>
              <a:t> residuos biodegradables de jardines y parques, residuos alimenticios y de cocina</a:t>
            </a:r>
          </a:p>
          <a:p>
            <a:r>
              <a:rPr lang="es-ES" b="1"/>
              <a:t>De la construcción:</a:t>
            </a:r>
            <a:r>
              <a:rPr lang="es-ES"/>
              <a:t> todos los generados en obras de reforma y construcción</a:t>
            </a:r>
          </a:p>
          <a:p>
            <a:r>
              <a:rPr lang="es-ES" b="1"/>
              <a:t>Sanitarios:</a:t>
            </a:r>
            <a:r>
              <a:rPr lang="es-ES"/>
              <a:t> generados en los hospitales</a:t>
            </a:r>
          </a:p>
          <a:p>
            <a:r>
              <a:rPr lang="es-ES" b="1"/>
              <a:t>Mineros:</a:t>
            </a:r>
            <a:r>
              <a:rPr lang="es-ES"/>
              <a:t> residuos generados en las actividades de extracción y minería</a:t>
            </a:r>
          </a:p>
          <a:p>
            <a:r>
              <a:rPr lang="es-ES" b="1"/>
              <a:t>Radioactivos:</a:t>
            </a:r>
            <a:r>
              <a:rPr lang="es-ES"/>
              <a:t> residuos generados en actividades que trabajan con elementos químicos radioactivos.</a:t>
            </a:r>
          </a:p>
        </p:txBody>
      </p:sp>
    </p:spTree>
    <p:extLst>
      <p:ext uri="{BB962C8B-B14F-4D97-AF65-F5344CB8AC3E}">
        <p14:creationId xmlns:p14="http://schemas.microsoft.com/office/powerpoint/2010/main" val="144838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9" y="974726"/>
            <a:ext cx="8348025" cy="5811837"/>
          </a:xfrm>
        </p:spPr>
      </p:pic>
    </p:spTree>
    <p:extLst>
      <p:ext uri="{BB962C8B-B14F-4D97-AF65-F5344CB8AC3E}">
        <p14:creationId xmlns:p14="http://schemas.microsoft.com/office/powerpoint/2010/main" val="56574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458963"/>
          </a:xfrm>
        </p:spPr>
        <p:txBody>
          <a:bodyPr>
            <a:normAutofit/>
          </a:bodyPr>
          <a:lstStyle/>
          <a:p>
            <a:r>
              <a:rPr lang="es-ES" sz="2000">
                <a:solidFill>
                  <a:prstClr val="black"/>
                </a:solidFill>
              </a:rPr>
              <a:t>Clasificación de residuos</a:t>
            </a:r>
            <a:r>
              <a:rPr lang="es-ES" sz="20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Según su composición </a:t>
            </a:r>
            <a:endParaRPr lang="en-US" sz="200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33689"/>
            <a:ext cx="7886700" cy="5352874"/>
          </a:xfrm>
        </p:spPr>
        <p:txBody>
          <a:bodyPr>
            <a:normAutofit/>
          </a:bodyPr>
          <a:lstStyle/>
          <a:p>
            <a:r>
              <a:rPr lang="es-ES" sz="1800"/>
              <a:t>podemos encontrar:</a:t>
            </a:r>
          </a:p>
          <a:p>
            <a:r>
              <a:rPr lang="es-ES" sz="1800" b="1"/>
              <a:t>Residuos orgánicos:</a:t>
            </a:r>
            <a:r>
              <a:rPr lang="es-ES" sz="1800"/>
              <a:t> es cualquier residuo de origen biológico, como plantas o alimentos</a:t>
            </a:r>
          </a:p>
          <a:p>
            <a:r>
              <a:rPr lang="es-ES" sz="1800" b="1"/>
              <a:t>Residuos inorgánicos:</a:t>
            </a:r>
            <a:r>
              <a:rPr lang="es-ES" sz="1800"/>
              <a:t> es cualquier residuo que no sea biológico, como un plástico o metal</a:t>
            </a:r>
          </a:p>
          <a:p>
            <a:r>
              <a:rPr lang="es-ES" sz="1800" b="1"/>
              <a:t>Mezclas de residuos:</a:t>
            </a:r>
            <a:r>
              <a:rPr lang="es-ES" sz="1800"/>
              <a:t> es una fracción de residuos que mezcla las dos anteriores</a:t>
            </a:r>
          </a:p>
        </p:txBody>
      </p:sp>
    </p:spTree>
    <p:extLst>
      <p:ext uri="{BB962C8B-B14F-4D97-AF65-F5344CB8AC3E}">
        <p14:creationId xmlns:p14="http://schemas.microsoft.com/office/powerpoint/2010/main" val="300151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579754"/>
          </a:xfrm>
        </p:spPr>
        <p:txBody>
          <a:bodyPr>
            <a:normAutofit/>
          </a:bodyPr>
          <a:lstStyle/>
          <a:p>
            <a:r>
              <a:rPr lang="es-ES" sz="2800" b="1">
                <a:solidFill>
                  <a:prstClr val="black"/>
                </a:solidFill>
              </a:rPr>
              <a:t>Clasificación de residuos</a:t>
            </a:r>
            <a:r>
              <a:rPr lang="es-ES" sz="2800" b="1">
                <a:solidFill>
                  <a:prstClr val="black"/>
                </a:solidFill>
                <a:latin typeface="Calibri" panose="020F0502020204030204"/>
              </a:rPr>
              <a:t> Según su composición </a:t>
            </a:r>
            <a:endParaRPr lang="en-US" sz="2800" b="1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1554481"/>
            <a:ext cx="8145194" cy="5232082"/>
          </a:xfrm>
        </p:spPr>
      </p:pic>
    </p:spTree>
    <p:extLst>
      <p:ext uri="{BB962C8B-B14F-4D97-AF65-F5344CB8AC3E}">
        <p14:creationId xmlns:p14="http://schemas.microsoft.com/office/powerpoint/2010/main" val="100403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339067"/>
          </a:xfrm>
        </p:spPr>
        <p:txBody>
          <a:bodyPr>
            <a:normAutofit fontScale="90000"/>
          </a:bodyPr>
          <a:lstStyle/>
          <a:p>
            <a:br>
              <a:rPr lang="es-ES" sz="2700">
                <a:latin typeface="Arial MT"/>
                <a:ea typeface="Arial MT"/>
                <a:cs typeface="Arial MT"/>
              </a:rPr>
            </a:br>
            <a:br>
              <a:rPr lang="es-ES" sz="2700">
                <a:latin typeface="Arial MT"/>
                <a:ea typeface="Arial MT"/>
                <a:cs typeface="Arial MT"/>
              </a:rPr>
            </a:br>
            <a:r>
              <a:rPr lang="es-ES" sz="2700" b="1">
                <a:latin typeface="Arial MT"/>
                <a:ea typeface="Arial MT"/>
                <a:cs typeface="Arial MT"/>
              </a:rPr>
              <a:t>Riesgos</a:t>
            </a:r>
            <a:r>
              <a:rPr lang="es-ES" sz="2700" b="1" spc="25">
                <a:latin typeface="Arial MT"/>
                <a:ea typeface="Arial MT"/>
                <a:cs typeface="Arial MT"/>
              </a:rPr>
              <a:t> </a:t>
            </a:r>
            <a:r>
              <a:rPr lang="es-ES" sz="2700" b="1">
                <a:latin typeface="Arial MT"/>
                <a:ea typeface="Arial MT"/>
                <a:cs typeface="Arial MT"/>
              </a:rPr>
              <a:t>en</a:t>
            </a:r>
            <a:r>
              <a:rPr lang="es-ES" sz="2700" b="1" spc="40">
                <a:latin typeface="Arial MT"/>
                <a:ea typeface="Arial MT"/>
                <a:cs typeface="Arial MT"/>
              </a:rPr>
              <a:t> </a:t>
            </a:r>
            <a:r>
              <a:rPr lang="es-ES" sz="2700" b="1">
                <a:latin typeface="Arial MT"/>
                <a:ea typeface="Arial MT"/>
                <a:cs typeface="Arial MT"/>
              </a:rPr>
              <a:t>la</a:t>
            </a:r>
            <a:r>
              <a:rPr lang="es-ES" sz="2700" b="1" spc="30">
                <a:latin typeface="Arial MT"/>
                <a:ea typeface="Arial MT"/>
                <a:cs typeface="Arial MT"/>
              </a:rPr>
              <a:t> </a:t>
            </a:r>
            <a:r>
              <a:rPr lang="es-ES" sz="2700" b="1">
                <a:latin typeface="Arial MT"/>
                <a:ea typeface="Arial MT"/>
                <a:cs typeface="Arial MT"/>
              </a:rPr>
              <a:t>salud de los residuos sólidos</a:t>
            </a:r>
            <a:r>
              <a:rPr lang="es-ES" sz="2700">
                <a:latin typeface="Arial MT"/>
                <a:ea typeface="Arial MT"/>
                <a:cs typeface="Arial MT"/>
              </a:rPr>
              <a:t>.</a:t>
            </a:r>
            <a:br>
              <a:rPr lang="en-US">
                <a:latin typeface="Arial MT"/>
                <a:ea typeface="Arial MT"/>
                <a:cs typeface="Arial MT"/>
              </a:rPr>
            </a:b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13793"/>
            <a:ext cx="7886700" cy="5472770"/>
          </a:xfrm>
        </p:spPr>
        <p:txBody>
          <a:bodyPr>
            <a:normAutofit lnSpcReduction="10000"/>
          </a:bodyPr>
          <a:lstStyle/>
          <a:p>
            <a:r>
              <a:rPr lang="es-ES"/>
              <a:t>¿Qué riesgos causan los residuos sólidos?</a:t>
            </a:r>
          </a:p>
          <a:p>
            <a:pPr algn="just"/>
            <a:r>
              <a:rPr lang="es-ES" sz="2600"/>
              <a:t>La acumulación de los </a:t>
            </a:r>
            <a:r>
              <a:rPr lang="es-ES" sz="2600" b="1"/>
              <a:t>residuos</a:t>
            </a:r>
            <a:r>
              <a:rPr lang="es-ES" sz="2600"/>
              <a:t> da lugar a los “basureros” que generan: contaminación de suelo, agua, malos olores, además de ser criaderos de moscas, cucarachas, ratones y otros vectores</a:t>
            </a:r>
          </a:p>
          <a:p>
            <a:pPr algn="just"/>
            <a:r>
              <a:rPr lang="es-ES" sz="2400"/>
              <a:t>Los </a:t>
            </a:r>
            <a:r>
              <a:rPr lang="es-ES" sz="2400" b="1"/>
              <a:t>residuos sólidos</a:t>
            </a:r>
            <a:r>
              <a:rPr lang="es-ES" sz="2400"/>
              <a:t> se prestan o permiten la transmisión de algunas enfermedades porque los vectores que se desarrollan en estos </a:t>
            </a:r>
            <a:r>
              <a:rPr lang="es-ES" sz="2400" b="1"/>
              <a:t>residuos</a:t>
            </a:r>
            <a:r>
              <a:rPr lang="es-ES" sz="2400"/>
              <a:t> producen una gran cantidad de enfermedades transmitidas vía picaduras, vía mecánica (por alas, patas, cuerpo), vía orina y heces, entre otros.</a:t>
            </a:r>
          </a:p>
          <a:p>
            <a:pPr algn="just"/>
            <a:r>
              <a:rPr lang="es-ES" sz="2400"/>
              <a:t>La exposición </a:t>
            </a:r>
            <a:r>
              <a:rPr lang="es-ES" sz="2400" b="1"/>
              <a:t>a</a:t>
            </a:r>
            <a:r>
              <a:rPr lang="es-ES" sz="2400"/>
              <a:t> altos niveles </a:t>
            </a:r>
            <a:r>
              <a:rPr lang="es-ES" sz="2400" b="1"/>
              <a:t>de contaminación</a:t>
            </a:r>
            <a:r>
              <a:rPr lang="es-ES" sz="2400"/>
              <a:t> del aire puede causar una variedad </a:t>
            </a:r>
            <a:r>
              <a:rPr lang="es-ES" sz="2400" b="1"/>
              <a:t>de</a:t>
            </a:r>
            <a:r>
              <a:rPr lang="es-ES" sz="2400"/>
              <a:t> resultados adversos para la </a:t>
            </a:r>
            <a:r>
              <a:rPr lang="es-ES" sz="2400" b="1"/>
              <a:t>salud</a:t>
            </a:r>
            <a:r>
              <a:rPr lang="es-ES" sz="2400"/>
              <a:t>: aumenta el </a:t>
            </a:r>
            <a:r>
              <a:rPr lang="es-ES" sz="2400" b="1"/>
              <a:t>riesgo de</a:t>
            </a:r>
            <a:r>
              <a:rPr lang="es-ES" sz="2400"/>
              <a:t> infecciones respiratorias, enfermedades cardíacas, derrames cerebrales y cáncer </a:t>
            </a:r>
            <a:r>
              <a:rPr lang="es-ES" sz="2400" b="1"/>
              <a:t>de</a:t>
            </a:r>
            <a:r>
              <a:rPr lang="es-ES" sz="2400"/>
              <a:t> pulmón las cuales afectan en mayor proporción </a:t>
            </a:r>
            <a:r>
              <a:rPr lang="es-ES" sz="2400" b="1"/>
              <a:t>a</a:t>
            </a:r>
            <a:r>
              <a:rPr lang="es-ES" sz="2400"/>
              <a:t> población vulnerable, niños, adultos mayores </a:t>
            </a:r>
            <a:endParaRPr lang="en-US" sz="2400"/>
          </a:p>
          <a:p>
            <a:pPr algn="just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5183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882869"/>
            <a:ext cx="8010853" cy="5903694"/>
          </a:xfrm>
        </p:spPr>
      </p:pic>
    </p:spTree>
    <p:extLst>
      <p:ext uri="{BB962C8B-B14F-4D97-AF65-F5344CB8AC3E}">
        <p14:creationId xmlns:p14="http://schemas.microsoft.com/office/powerpoint/2010/main" val="725988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257F255646CD488496CB4C2CF60A3D" ma:contentTypeVersion="7" ma:contentTypeDescription="Crear nuevo documento." ma:contentTypeScope="" ma:versionID="2476496555d41e98216b9f05a40b0292">
  <xsd:schema xmlns:xsd="http://www.w3.org/2001/XMLSchema" xmlns:xs="http://www.w3.org/2001/XMLSchema" xmlns:p="http://schemas.microsoft.com/office/2006/metadata/properties" xmlns:ns2="8c9c9656-0ed4-43dd-b8c2-f73303398630" xmlns:ns3="cefe316e-b3ba-4136-9501-60074e61a8c2" targetNamespace="http://schemas.microsoft.com/office/2006/metadata/properties" ma:root="true" ma:fieldsID="e7585c459165c17d80071663acffb481" ns2:_="" ns3:_="">
    <xsd:import namespace="8c9c9656-0ed4-43dd-b8c2-f73303398630"/>
    <xsd:import namespace="cefe316e-b3ba-4136-9501-60074e61a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c9656-0ed4-43dd-b8c2-f733033986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e316e-b3ba-4136-9501-60074e61a8c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5705A-036E-4FF8-9FD8-7A30F6764E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2ADE4A-ECA5-478B-B8B5-F6B1551E1B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D02DB1-C518-40A0-A47E-D7C0C6812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9c9656-0ed4-43dd-b8c2-f73303398630"/>
    <ds:schemaRef ds:uri="cefe316e-b3ba-4136-9501-60074e61a8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1751</Words>
  <Application>Microsoft Office PowerPoint</Application>
  <PresentationFormat>Presentación en pantalla (4:3)</PresentationFormat>
  <Paragraphs>121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arial</vt:lpstr>
      <vt:lpstr>Arial MT</vt:lpstr>
      <vt:lpstr>Calibri</vt:lpstr>
      <vt:lpstr>Calibri Light</vt:lpstr>
      <vt:lpstr>Google Sans</vt:lpstr>
      <vt:lpstr>Roboto</vt:lpstr>
      <vt:lpstr>Wingdings</vt:lpstr>
      <vt:lpstr>Tema de Office</vt:lpstr>
      <vt:lpstr>Semana N° 7:  Reciclaje de los residuos Clasificación de los residuos sólidos. Riesgos en la salud de los residuos sólidos. Beneficios económicos del reciclaje. </vt:lpstr>
      <vt:lpstr>                   Motivación</vt:lpstr>
      <vt:lpstr>El Reciclaje de residuos solidos</vt:lpstr>
      <vt:lpstr>Clasificación de residuos según su origen </vt:lpstr>
      <vt:lpstr>Presentación de PowerPoint</vt:lpstr>
      <vt:lpstr>Clasificación de residuos Según su composición </vt:lpstr>
      <vt:lpstr>Clasificación de residuos Según su composición </vt:lpstr>
      <vt:lpstr>  Riesgos en la salud de los residuos sólidos. </vt:lpstr>
      <vt:lpstr>Presentación de PowerPoint</vt:lpstr>
      <vt:lpstr> Los beneficios de la gestión de residuos son: </vt:lpstr>
      <vt:lpstr>  I. 5 pasos para reducir tu huella ecológica</vt:lpstr>
      <vt:lpstr>                   II.  Uso eficiente de recursos</vt:lpstr>
      <vt:lpstr>                          III.     Planta de tratamiento</vt:lpstr>
      <vt:lpstr>IV. Se protegen los recursos naturales</vt:lpstr>
      <vt:lpstr> V. Reduce la contaminación.</vt:lpstr>
      <vt:lpstr>Planta de Tratamiento de Aguas Residuales – San Juan de Miraflores </vt:lpstr>
      <vt:lpstr>San Juan de Miraflores década del 60</vt:lpstr>
      <vt:lpstr>San Juan de Miraflores década del 70</vt:lpstr>
      <vt:lpstr>San juan de Miraflores en el 2010 </vt:lpstr>
      <vt:lpstr> Ventajas y Desventajas: </vt:lpstr>
      <vt:lpstr>Planta de tratamiento de aguas residuales de Taboada</vt:lpstr>
      <vt:lpstr>Presentación de PowerPoint</vt:lpstr>
      <vt:lpstr>Presentación de PowerPoint</vt:lpstr>
      <vt:lpstr>Comentario: Séptima Clase Calificada</vt:lpstr>
      <vt:lpstr>                                               Practica 6</vt:lpstr>
      <vt:lpstr>                Videos para comentar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UNFV</dc:creator>
  <cp:lastModifiedBy>Fredy Virgilio Salinas Melendez</cp:lastModifiedBy>
  <cp:revision>21</cp:revision>
  <dcterms:created xsi:type="dcterms:W3CDTF">2020-04-09T16:16:03Z</dcterms:created>
  <dcterms:modified xsi:type="dcterms:W3CDTF">2025-08-13T01:51:53Z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0x0101004D257F255646CD488496CB4C2CF60A3D</vt:lpwstr>
  </property>
</Properties>
</file>