
<file path=[Content_Types].xml><?xml version="1.0" encoding="utf-8"?>
<Types xmlns="http://schemas.openxmlformats.org/package/2006/content-types">
  <Default Extension="bin" ContentType="application/vnd.ms-office.activeX"/>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ctiveX/activeX1.xml" ContentType="application/vnd.ms-office.activeX+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32"/>
  </p:notesMasterIdLst>
  <p:sldIdLst>
    <p:sldId id="259" r:id="rId6"/>
    <p:sldId id="406" r:id="rId7"/>
    <p:sldId id="428" r:id="rId8"/>
    <p:sldId id="429" r:id="rId9"/>
    <p:sldId id="410" r:id="rId10"/>
    <p:sldId id="407" r:id="rId11"/>
    <p:sldId id="408" r:id="rId12"/>
    <p:sldId id="409" r:id="rId13"/>
    <p:sldId id="412" r:id="rId14"/>
    <p:sldId id="413" r:id="rId15"/>
    <p:sldId id="414" r:id="rId16"/>
    <p:sldId id="415" r:id="rId17"/>
    <p:sldId id="427" r:id="rId18"/>
    <p:sldId id="416" r:id="rId19"/>
    <p:sldId id="417" r:id="rId20"/>
    <p:sldId id="418" r:id="rId21"/>
    <p:sldId id="420" r:id="rId22"/>
    <p:sldId id="421" r:id="rId23"/>
    <p:sldId id="422" r:id="rId24"/>
    <p:sldId id="423" r:id="rId25"/>
    <p:sldId id="426" r:id="rId26"/>
    <p:sldId id="424" r:id="rId27"/>
    <p:sldId id="322" r:id="rId28"/>
    <p:sldId id="411" r:id="rId29"/>
    <p:sldId id="404" r:id="rId30"/>
    <p:sldId id="401"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6400"/>
    <a:srgbClr val="FF650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2B162E-ECD9-4F9E-A59C-D82DBA28B52B}" v="4" dt="2023-02-07T19:27:42.644"/>
    <p1510:client id="{2DD8C67B-B401-4721-8728-E744DC0F9E44}" v="3" dt="2023-02-07T16:51:31.989"/>
    <p1510:client id="{62DD071B-A10F-4C4F-AB80-FBD5A808B765}" v="1" dt="2023-02-07T17:17:30.403"/>
    <p1510:client id="{7ABB7DBE-9069-49BB-8420-0331E4245E03}" v="9" dt="2023-02-07T18:36:57.947"/>
    <p1510:client id="{8F2FD1F3-C683-437A-BF44-DA2A13552A25}" v="2" dt="2023-02-07T19:01:36.069"/>
    <p1510:client id="{8F69467C-298F-4964-89B5-91EE085D7C29}" v="1" dt="2023-02-07T16:56:49.640"/>
    <p1510:client id="{93CF5043-1961-411B-8CDA-0B57B4262F07}" v="38" dt="2023-02-07T19:21:50.096"/>
    <p1510:client id="{994C1CDB-CD9C-4C02-81C4-0E01CBC771D3}" v="3" dt="2023-02-10T15:38:09.704"/>
    <p1510:client id="{B90A775B-BDAC-4AA8-87FF-787952CD3D24}" v="1" dt="2023-02-10T15:00:58.403"/>
    <p1510:client id="{CE9B408E-9EA8-4093-8C72-1C075C9ECB63}" v="6" dt="2023-02-07T19:28:09.091"/>
    <p1510:client id="{D04D7BF8-2695-4E81-B781-729CB046E415}" v="1" dt="2023-02-07T18:36:49.1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5512D11A-5CC6-11CF-8D67-00AA00BDCE1D}" ax:persistence="persistStream" r:id="rId1"/>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ERINE ANGELINA VILCHEZ BAUTISTA" userId="S::2022012589@unfv.edu.pe::b4733cf1-2209-4326-8de5-ef931aae4422" providerId="AD" clId="Web-{B90A775B-BDAC-4AA8-87FF-787952CD3D24}"/>
    <pc:docChg chg="modSld">
      <pc:chgData name="KATHERINE ANGELINA VILCHEZ BAUTISTA" userId="S::2022012589@unfv.edu.pe::b4733cf1-2209-4326-8de5-ef931aae4422" providerId="AD" clId="Web-{B90A775B-BDAC-4AA8-87FF-787952CD3D24}" dt="2023-02-10T15:00:58.403" v="0" actId="1076"/>
      <pc:docMkLst>
        <pc:docMk/>
      </pc:docMkLst>
      <pc:sldChg chg="modSp">
        <pc:chgData name="KATHERINE ANGELINA VILCHEZ BAUTISTA" userId="S::2022012589@unfv.edu.pe::b4733cf1-2209-4326-8de5-ef931aae4422" providerId="AD" clId="Web-{B90A775B-BDAC-4AA8-87FF-787952CD3D24}" dt="2023-02-10T15:00:58.403" v="0" actId="1076"/>
        <pc:sldMkLst>
          <pc:docMk/>
          <pc:sldMk cId="3660557557" sldId="406"/>
        </pc:sldMkLst>
        <pc:spChg chg="mod">
          <ac:chgData name="KATHERINE ANGELINA VILCHEZ BAUTISTA" userId="S::2022012589@unfv.edu.pe::b4733cf1-2209-4326-8de5-ef931aae4422" providerId="AD" clId="Web-{B90A775B-BDAC-4AA8-87FF-787952CD3D24}" dt="2023-02-10T15:00:58.403" v="0" actId="1076"/>
          <ac:spMkLst>
            <pc:docMk/>
            <pc:sldMk cId="3660557557" sldId="406"/>
            <ac:spMk id="3" creationId="{00000000-0000-0000-0000-000000000000}"/>
          </ac:spMkLst>
        </pc:spChg>
      </pc:sldChg>
    </pc:docChg>
  </pc:docChgLst>
  <pc:docChgLst>
    <pc:chgData name="KATHERINE ANGELINA VILCHEZ BAUTISTA" userId="S::2022012589@unfv.edu.pe::b4733cf1-2209-4326-8de5-ef931aae4422" providerId="AD" clId="Web-{994C1CDB-CD9C-4C02-81C4-0E01CBC771D3}"/>
    <pc:docChg chg="modSld">
      <pc:chgData name="KATHERINE ANGELINA VILCHEZ BAUTISTA" userId="S::2022012589@unfv.edu.pe::b4733cf1-2209-4326-8de5-ef931aae4422" providerId="AD" clId="Web-{994C1CDB-CD9C-4C02-81C4-0E01CBC771D3}" dt="2023-02-10T15:38:09.704" v="2" actId="20577"/>
      <pc:docMkLst>
        <pc:docMk/>
      </pc:docMkLst>
      <pc:sldChg chg="modSp">
        <pc:chgData name="KATHERINE ANGELINA VILCHEZ BAUTISTA" userId="S::2022012589@unfv.edu.pe::b4733cf1-2209-4326-8de5-ef931aae4422" providerId="AD" clId="Web-{994C1CDB-CD9C-4C02-81C4-0E01CBC771D3}" dt="2023-02-10T15:38:09.704" v="2" actId="20577"/>
        <pc:sldMkLst>
          <pc:docMk/>
          <pc:sldMk cId="3156271702" sldId="428"/>
        </pc:sldMkLst>
        <pc:spChg chg="mod">
          <ac:chgData name="KATHERINE ANGELINA VILCHEZ BAUTISTA" userId="S::2022012589@unfv.edu.pe::b4733cf1-2209-4326-8de5-ef931aae4422" providerId="AD" clId="Web-{994C1CDB-CD9C-4C02-81C4-0E01CBC771D3}" dt="2023-02-10T15:38:09.704" v="2" actId="20577"/>
          <ac:spMkLst>
            <pc:docMk/>
            <pc:sldMk cId="3156271702" sldId="428"/>
            <ac:spMk id="3" creationId="{CD9DF616-4F5F-6CA7-B80B-A6F1EE9342B2}"/>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7150DF-8594-4FF0-B9BF-30E1D454D129}" type="datetimeFigureOut">
              <a:rPr lang="es-ES" smtClean="0"/>
              <a:t>12/08/2025</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23141F-9D30-4A03-8E21-24E16FDAFE24}" type="slidenum">
              <a:rPr lang="es-ES" smtClean="0"/>
              <a:t>‹Nº›</a:t>
            </a:fld>
            <a:endParaRPr lang="es-ES"/>
          </a:p>
        </p:txBody>
      </p:sp>
    </p:spTree>
    <p:extLst>
      <p:ext uri="{BB962C8B-B14F-4D97-AF65-F5344CB8AC3E}">
        <p14:creationId xmlns:p14="http://schemas.microsoft.com/office/powerpoint/2010/main" val="2616901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Date Placeholder 3"/>
          <p:cNvSpPr>
            <a:spLocks noGrp="1"/>
          </p:cNvSpPr>
          <p:nvPr>
            <p:ph type="dt" sz="half" idx="10"/>
          </p:nvPr>
        </p:nvSpPr>
        <p:spPr/>
        <p:txBody>
          <a:bodyPr/>
          <a:lstStyle/>
          <a:p>
            <a:fld id="{CA474C37-5C80-4069-8EBA-CA94ADF8086E}" type="datetimeFigureOut">
              <a:rPr lang="es-PE" smtClean="0"/>
              <a:t>12/08/2025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A7C8DDE2-A9C8-4BAC-8D65-765C5FB087FF}" type="slidenum">
              <a:rPr lang="es-PE" smtClean="0"/>
              <a:t>‹Nº›</a:t>
            </a:fld>
            <a:endParaRPr lang="es-PE"/>
          </a:p>
        </p:txBody>
      </p:sp>
      <p:sp>
        <p:nvSpPr>
          <p:cNvPr id="7" name="Rectángulo: esquinas redondeadas 6">
            <a:extLst>
              <a:ext uri="{FF2B5EF4-FFF2-40B4-BE49-F238E27FC236}">
                <a16:creationId xmlns:a16="http://schemas.microsoft.com/office/drawing/2014/main" id="{A87F8E12-34DD-45B2-8377-6BAD9318D314}"/>
              </a:ext>
            </a:extLst>
          </p:cNvPr>
          <p:cNvSpPr/>
          <p:nvPr userDrawn="1"/>
        </p:nvSpPr>
        <p:spPr>
          <a:xfrm>
            <a:off x="0" y="-195263"/>
            <a:ext cx="9144000" cy="946721"/>
          </a:xfrm>
          <a:custGeom>
            <a:avLst/>
            <a:gdLst>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73250"/>
              <a:gd name="connsiteX1" fmla="*/ 9144000 w 9144000"/>
              <a:gd name="connsiteY1" fmla="*/ 0 h 1073250"/>
              <a:gd name="connsiteX2" fmla="*/ 9144000 w 9144000"/>
              <a:gd name="connsiteY2" fmla="*/ 1038225 h 1073250"/>
              <a:gd name="connsiteX3" fmla="*/ 3581400 w 9144000"/>
              <a:gd name="connsiteY3" fmla="*/ 847725 h 1073250"/>
              <a:gd name="connsiteX4" fmla="*/ 0 w 9144000"/>
              <a:gd name="connsiteY4" fmla="*/ 1038225 h 1073250"/>
              <a:gd name="connsiteX5" fmla="*/ 0 w 9144000"/>
              <a:gd name="connsiteY5" fmla="*/ 0 h 1073250"/>
              <a:gd name="connsiteX0" fmla="*/ 0 w 9144000"/>
              <a:gd name="connsiteY0" fmla="*/ 0 h 1073250"/>
              <a:gd name="connsiteX1" fmla="*/ 9144000 w 9144000"/>
              <a:gd name="connsiteY1" fmla="*/ 0 h 1073250"/>
              <a:gd name="connsiteX2" fmla="*/ 9144000 w 9144000"/>
              <a:gd name="connsiteY2" fmla="*/ 1038225 h 1073250"/>
              <a:gd name="connsiteX3" fmla="*/ 3581400 w 9144000"/>
              <a:gd name="connsiteY3" fmla="*/ 847725 h 1073250"/>
              <a:gd name="connsiteX4" fmla="*/ 0 w 9144000"/>
              <a:gd name="connsiteY4" fmla="*/ 1038225 h 1073250"/>
              <a:gd name="connsiteX5" fmla="*/ 0 w 9144000"/>
              <a:gd name="connsiteY5" fmla="*/ 0 h 1073250"/>
              <a:gd name="connsiteX0" fmla="*/ 0 w 9144000"/>
              <a:gd name="connsiteY0" fmla="*/ 0 h 1078628"/>
              <a:gd name="connsiteX1" fmla="*/ 9144000 w 9144000"/>
              <a:gd name="connsiteY1" fmla="*/ 0 h 1078628"/>
              <a:gd name="connsiteX2" fmla="*/ 9144000 w 9144000"/>
              <a:gd name="connsiteY2" fmla="*/ 1038225 h 1078628"/>
              <a:gd name="connsiteX3" fmla="*/ 3571875 w 9144000"/>
              <a:gd name="connsiteY3" fmla="*/ 904875 h 1078628"/>
              <a:gd name="connsiteX4" fmla="*/ 0 w 9144000"/>
              <a:gd name="connsiteY4" fmla="*/ 1038225 h 1078628"/>
              <a:gd name="connsiteX5" fmla="*/ 0 w 9144000"/>
              <a:gd name="connsiteY5" fmla="*/ 0 h 1078628"/>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42115"/>
              <a:gd name="connsiteX1" fmla="*/ 9144000 w 9144000"/>
              <a:gd name="connsiteY1" fmla="*/ 0 h 1042115"/>
              <a:gd name="connsiteX2" fmla="*/ 9144000 w 9144000"/>
              <a:gd name="connsiteY2" fmla="*/ 1038225 h 1042115"/>
              <a:gd name="connsiteX3" fmla="*/ 3705225 w 9144000"/>
              <a:gd name="connsiteY3" fmla="*/ 942974 h 1042115"/>
              <a:gd name="connsiteX4" fmla="*/ 0 w 9144000"/>
              <a:gd name="connsiteY4" fmla="*/ 1038225 h 1042115"/>
              <a:gd name="connsiteX5" fmla="*/ 0 w 9144000"/>
              <a:gd name="connsiteY5" fmla="*/ 0 h 104211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3148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3148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610100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610100 w 9144000"/>
              <a:gd name="connsiteY3" fmla="*/ 942974 h 1038225"/>
              <a:gd name="connsiteX4" fmla="*/ 0 w 9144000"/>
              <a:gd name="connsiteY4" fmla="*/ 1038225 h 1038225"/>
              <a:gd name="connsiteX5" fmla="*/ 0 w 9144000"/>
              <a:gd name="connsiteY5" fmla="*/ 0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038225">
                <a:moveTo>
                  <a:pt x="0" y="0"/>
                </a:moveTo>
                <a:lnTo>
                  <a:pt x="9144000" y="0"/>
                </a:lnTo>
                <a:lnTo>
                  <a:pt x="9144000" y="1038225"/>
                </a:lnTo>
                <a:cubicBezTo>
                  <a:pt x="7493000" y="968375"/>
                  <a:pt x="6480175" y="946149"/>
                  <a:pt x="4610100" y="942974"/>
                </a:cubicBezTo>
                <a:cubicBezTo>
                  <a:pt x="3086100" y="942974"/>
                  <a:pt x="349250" y="1017587"/>
                  <a:pt x="0" y="1038225"/>
                </a:cubicBezTo>
                <a:lnTo>
                  <a:pt x="0" y="0"/>
                </a:lnTo>
                <a:close/>
              </a:path>
            </a:pathLst>
          </a:custGeom>
          <a:solidFill>
            <a:srgbClr val="FC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8" name="Imagen 7">
            <a:extLst>
              <a:ext uri="{FF2B5EF4-FFF2-40B4-BE49-F238E27FC236}">
                <a16:creationId xmlns:a16="http://schemas.microsoft.com/office/drawing/2014/main" id="{EB12E36F-6565-4BC7-B0DE-5F92CFB80DC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522" t="17604" r="4522" b="20944"/>
          <a:stretch/>
        </p:blipFill>
        <p:spPr>
          <a:xfrm>
            <a:off x="2657475" y="824013"/>
            <a:ext cx="3829050" cy="1441394"/>
          </a:xfrm>
          <a:prstGeom prst="rect">
            <a:avLst/>
          </a:prstGeom>
        </p:spPr>
      </p:pic>
      <p:sp>
        <p:nvSpPr>
          <p:cNvPr id="10" name="Rectángulo 9">
            <a:extLst>
              <a:ext uri="{FF2B5EF4-FFF2-40B4-BE49-F238E27FC236}">
                <a16:creationId xmlns:a16="http://schemas.microsoft.com/office/drawing/2014/main" id="{D874507E-60F9-4CC6-A417-A85AEAC5C481}"/>
              </a:ext>
            </a:extLst>
          </p:cNvPr>
          <p:cNvSpPr/>
          <p:nvPr userDrawn="1"/>
        </p:nvSpPr>
        <p:spPr>
          <a:xfrm>
            <a:off x="0" y="6629400"/>
            <a:ext cx="9144000" cy="228685"/>
          </a:xfrm>
          <a:prstGeom prst="rect">
            <a:avLst/>
          </a:prstGeom>
          <a:solidFill>
            <a:srgbClr val="FC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116260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CA474C37-5C80-4069-8EBA-CA94ADF8086E}" type="datetimeFigureOut">
              <a:rPr lang="es-PE" smtClean="0"/>
              <a:t>12/08/2025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A7C8DDE2-A9C8-4BAC-8D65-765C5FB087FF}" type="slidenum">
              <a:rPr lang="es-PE" smtClean="0"/>
              <a:t>‹Nº›</a:t>
            </a:fld>
            <a:endParaRPr lang="es-PE"/>
          </a:p>
        </p:txBody>
      </p:sp>
    </p:spTree>
    <p:extLst>
      <p:ext uri="{BB962C8B-B14F-4D97-AF65-F5344CB8AC3E}">
        <p14:creationId xmlns:p14="http://schemas.microsoft.com/office/powerpoint/2010/main" val="2356571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CA474C37-5C80-4069-8EBA-CA94ADF8086E}" type="datetimeFigureOut">
              <a:rPr lang="es-PE" smtClean="0"/>
              <a:t>12/08/2025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A7C8DDE2-A9C8-4BAC-8D65-765C5FB087FF}" type="slidenum">
              <a:rPr lang="es-PE" smtClean="0"/>
              <a:t>‹Nº›</a:t>
            </a:fld>
            <a:endParaRPr lang="es-PE"/>
          </a:p>
        </p:txBody>
      </p:sp>
    </p:spTree>
    <p:extLst>
      <p:ext uri="{BB962C8B-B14F-4D97-AF65-F5344CB8AC3E}">
        <p14:creationId xmlns:p14="http://schemas.microsoft.com/office/powerpoint/2010/main" val="4250852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997CAD48-B65C-483F-B274-6840170A0810}"/>
              </a:ext>
            </a:extLst>
          </p:cNvPr>
          <p:cNvGrpSpPr>
            <a:grpSpLocks/>
          </p:cNvGrpSpPr>
          <p:nvPr/>
        </p:nvGrpSpPr>
        <p:grpSpPr bwMode="auto">
          <a:xfrm>
            <a:off x="0" y="0"/>
            <a:ext cx="8763000" cy="5943600"/>
            <a:chOff x="0" y="0"/>
            <a:chExt cx="5520" cy="3744"/>
          </a:xfrm>
        </p:grpSpPr>
        <p:sp>
          <p:nvSpPr>
            <p:cNvPr id="5" name="Rectangle 3">
              <a:extLst>
                <a:ext uri="{FF2B5EF4-FFF2-40B4-BE49-F238E27FC236}">
                  <a16:creationId xmlns:a16="http://schemas.microsoft.com/office/drawing/2014/main" id="{F616A079-7F40-47CD-92DA-386684DCB45E}"/>
                </a:ext>
              </a:extLst>
            </p:cNvPr>
            <p:cNvSpPr>
              <a:spLocks noChangeArrowheads="1"/>
            </p:cNvSpPr>
            <p:nvPr/>
          </p:nvSpPr>
          <p:spPr bwMode="auto">
            <a:xfrm>
              <a:off x="0" y="0"/>
              <a:ext cx="110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endParaRPr lang="es-ES_tradnl" altLang="es-ES" sz="2400"/>
            </a:p>
          </p:txBody>
        </p:sp>
        <p:grpSp>
          <p:nvGrpSpPr>
            <p:cNvPr id="6" name="Group 4">
              <a:extLst>
                <a:ext uri="{FF2B5EF4-FFF2-40B4-BE49-F238E27FC236}">
                  <a16:creationId xmlns:a16="http://schemas.microsoft.com/office/drawing/2014/main" id="{F39D353A-8415-4FF9-AFCB-5389F925850F}"/>
                </a:ext>
              </a:extLst>
            </p:cNvPr>
            <p:cNvGrpSpPr>
              <a:grpSpLocks/>
            </p:cNvGrpSpPr>
            <p:nvPr userDrawn="1"/>
          </p:nvGrpSpPr>
          <p:grpSpPr bwMode="auto">
            <a:xfrm>
              <a:off x="0" y="2208"/>
              <a:ext cx="5520" cy="1536"/>
              <a:chOff x="0" y="2208"/>
              <a:chExt cx="5520" cy="1536"/>
            </a:xfrm>
          </p:grpSpPr>
          <p:sp>
            <p:nvSpPr>
              <p:cNvPr id="10" name="Rectangle 5">
                <a:extLst>
                  <a:ext uri="{FF2B5EF4-FFF2-40B4-BE49-F238E27FC236}">
                    <a16:creationId xmlns:a16="http://schemas.microsoft.com/office/drawing/2014/main" id="{0E988E98-0341-411C-8132-08C262F24FC6}"/>
                  </a:ext>
                </a:extLst>
              </p:cNvPr>
              <p:cNvSpPr>
                <a:spLocks noChangeArrowheads="1"/>
              </p:cNvSpPr>
              <p:nvPr/>
            </p:nvSpPr>
            <p:spPr bwMode="ltGray">
              <a:xfrm>
                <a:off x="624" y="2208"/>
                <a:ext cx="4896" cy="15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endParaRPr lang="es-ES_tradnl" altLang="es-ES" sz="2400"/>
              </a:p>
            </p:txBody>
          </p:sp>
          <p:sp>
            <p:nvSpPr>
              <p:cNvPr id="11" name="Rectangle 6">
                <a:extLst>
                  <a:ext uri="{FF2B5EF4-FFF2-40B4-BE49-F238E27FC236}">
                    <a16:creationId xmlns:a16="http://schemas.microsoft.com/office/drawing/2014/main" id="{0DB36296-F4D4-4006-8327-483787C942EC}"/>
                  </a:ext>
                </a:extLst>
              </p:cNvPr>
              <p:cNvSpPr>
                <a:spLocks noChangeArrowheads="1"/>
              </p:cNvSpPr>
              <p:nvPr/>
            </p:nvSpPr>
            <p:spPr bwMode="white">
              <a:xfrm>
                <a:off x="654" y="2352"/>
                <a:ext cx="4818" cy="13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endParaRPr lang="es-ES_tradnl" altLang="es-ES" sz="2400"/>
              </a:p>
            </p:txBody>
          </p:sp>
          <p:sp>
            <p:nvSpPr>
              <p:cNvPr id="12" name="Line 7">
                <a:extLst>
                  <a:ext uri="{FF2B5EF4-FFF2-40B4-BE49-F238E27FC236}">
                    <a16:creationId xmlns:a16="http://schemas.microsoft.com/office/drawing/2014/main" id="{D6786402-F4C5-4945-A478-2EEF9ACA324B}"/>
                  </a:ext>
                </a:extLst>
              </p:cNvPr>
              <p:cNvSpPr>
                <a:spLocks noChangeShapeType="1"/>
              </p:cNvSpPr>
              <p:nvPr/>
            </p:nvSpPr>
            <p:spPr bwMode="auto">
              <a:xfrm>
                <a:off x="0" y="3072"/>
                <a:ext cx="624"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lstStyle/>
              <a:p>
                <a:endParaRPr lang="es-ES"/>
              </a:p>
            </p:txBody>
          </p:sp>
        </p:grpSp>
        <p:grpSp>
          <p:nvGrpSpPr>
            <p:cNvPr id="7" name="Group 8">
              <a:extLst>
                <a:ext uri="{FF2B5EF4-FFF2-40B4-BE49-F238E27FC236}">
                  <a16:creationId xmlns:a16="http://schemas.microsoft.com/office/drawing/2014/main" id="{8F2BD06A-444E-4800-A655-C75F5B24F08D}"/>
                </a:ext>
              </a:extLst>
            </p:cNvPr>
            <p:cNvGrpSpPr>
              <a:grpSpLocks/>
            </p:cNvGrpSpPr>
            <p:nvPr userDrawn="1"/>
          </p:nvGrpSpPr>
          <p:grpSpPr bwMode="auto">
            <a:xfrm>
              <a:off x="400" y="336"/>
              <a:ext cx="5088" cy="192"/>
              <a:chOff x="400" y="336"/>
              <a:chExt cx="5088" cy="192"/>
            </a:xfrm>
          </p:grpSpPr>
          <p:sp>
            <p:nvSpPr>
              <p:cNvPr id="8" name="Rectangle 9">
                <a:extLst>
                  <a:ext uri="{FF2B5EF4-FFF2-40B4-BE49-F238E27FC236}">
                    <a16:creationId xmlns:a16="http://schemas.microsoft.com/office/drawing/2014/main" id="{C9CAD2F8-6334-4F78-9CC6-E4F94578C31A}"/>
                  </a:ext>
                </a:extLst>
              </p:cNvPr>
              <p:cNvSpPr>
                <a:spLocks noChangeArrowheads="1"/>
              </p:cNvSpPr>
              <p:nvPr/>
            </p:nvSpPr>
            <p:spPr bwMode="auto">
              <a:xfrm>
                <a:off x="3952" y="336"/>
                <a:ext cx="1536" cy="19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endParaRPr lang="es-ES_tradnl" altLang="es-ES" sz="2400"/>
              </a:p>
            </p:txBody>
          </p:sp>
          <p:sp>
            <p:nvSpPr>
              <p:cNvPr id="9" name="Line 10">
                <a:extLst>
                  <a:ext uri="{FF2B5EF4-FFF2-40B4-BE49-F238E27FC236}">
                    <a16:creationId xmlns:a16="http://schemas.microsoft.com/office/drawing/2014/main" id="{883CC30B-B8F0-4D85-9C89-85431D01AC4F}"/>
                  </a:ext>
                </a:extLst>
              </p:cNvPr>
              <p:cNvSpPr>
                <a:spLocks noChangeShapeType="1"/>
              </p:cNvSpPr>
              <p:nvPr/>
            </p:nvSpPr>
            <p:spPr bwMode="auto">
              <a:xfrm>
                <a:off x="400" y="432"/>
                <a:ext cx="5088"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s-ES"/>
              </a:p>
            </p:txBody>
          </p:sp>
        </p:grpSp>
      </p:grpSp>
      <p:sp>
        <p:nvSpPr>
          <p:cNvPr id="50187" name="Rectangle 11"/>
          <p:cNvSpPr>
            <a:spLocks noGrp="1" noChangeArrowheads="1"/>
          </p:cNvSpPr>
          <p:nvPr>
            <p:ph type="ctrTitle"/>
          </p:nvPr>
        </p:nvSpPr>
        <p:spPr>
          <a:xfrm>
            <a:off x="2057400" y="1143000"/>
            <a:ext cx="6629400" cy="2209800"/>
          </a:xfrm>
        </p:spPr>
        <p:txBody>
          <a:bodyPr/>
          <a:lstStyle>
            <a:lvl1pPr>
              <a:defRPr sz="3400"/>
            </a:lvl1pPr>
          </a:lstStyle>
          <a:p>
            <a:r>
              <a:rPr lang="es-ES_tradnl"/>
              <a:t>Haga clic para cambiar el estilo de título	</a:t>
            </a:r>
          </a:p>
        </p:txBody>
      </p:sp>
      <p:sp>
        <p:nvSpPr>
          <p:cNvPr id="50188"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s-ES_tradnl"/>
              <a:t>Haga clic para modificar el estilo de subtítulo del patrón</a:t>
            </a:r>
          </a:p>
        </p:txBody>
      </p:sp>
      <p:sp>
        <p:nvSpPr>
          <p:cNvPr id="13" name="Rectangle 13">
            <a:extLst>
              <a:ext uri="{FF2B5EF4-FFF2-40B4-BE49-F238E27FC236}">
                <a16:creationId xmlns:a16="http://schemas.microsoft.com/office/drawing/2014/main" id="{DE933776-50DB-4CB5-B26A-C6F4BD4D0802}"/>
              </a:ext>
            </a:extLst>
          </p:cNvPr>
          <p:cNvSpPr>
            <a:spLocks noGrp="1" noChangeArrowheads="1"/>
          </p:cNvSpPr>
          <p:nvPr>
            <p:ph type="dt" sz="half" idx="10"/>
          </p:nvPr>
        </p:nvSpPr>
        <p:spPr>
          <a:xfrm>
            <a:off x="912813" y="6251575"/>
            <a:ext cx="1905000" cy="457200"/>
          </a:xfrm>
        </p:spPr>
        <p:txBody>
          <a:bodyPr/>
          <a:lstStyle>
            <a:lvl1pPr>
              <a:defRPr/>
            </a:lvl1pPr>
          </a:lstStyle>
          <a:p>
            <a:pPr>
              <a:defRPr/>
            </a:pPr>
            <a:endParaRPr lang="es-ES_tradnl"/>
          </a:p>
        </p:txBody>
      </p:sp>
      <p:sp>
        <p:nvSpPr>
          <p:cNvPr id="14" name="Rectangle 14">
            <a:extLst>
              <a:ext uri="{FF2B5EF4-FFF2-40B4-BE49-F238E27FC236}">
                <a16:creationId xmlns:a16="http://schemas.microsoft.com/office/drawing/2014/main" id="{9EB4D13E-F5BE-44E7-87FF-6FEF7524774C}"/>
              </a:ext>
            </a:extLst>
          </p:cNvPr>
          <p:cNvSpPr>
            <a:spLocks noGrp="1" noChangeArrowheads="1"/>
          </p:cNvSpPr>
          <p:nvPr>
            <p:ph type="ftr" sz="quarter" idx="11"/>
          </p:nvPr>
        </p:nvSpPr>
        <p:spPr>
          <a:xfrm>
            <a:off x="0" y="5021263"/>
            <a:ext cx="425450" cy="1836737"/>
          </a:xfrm>
        </p:spPr>
        <p:txBody>
          <a:bodyPr/>
          <a:lstStyle>
            <a:lvl1pPr>
              <a:defRPr b="0" i="0">
                <a:effectLst/>
              </a:defRPr>
            </a:lvl1pPr>
          </a:lstStyle>
          <a:p>
            <a:pPr>
              <a:defRPr/>
            </a:pPr>
            <a:r>
              <a:rPr lang="es-ES_tradnl"/>
              <a:t>F. Salinas</a:t>
            </a:r>
          </a:p>
        </p:txBody>
      </p:sp>
      <p:sp>
        <p:nvSpPr>
          <p:cNvPr id="15" name="Rectangle 15">
            <a:extLst>
              <a:ext uri="{FF2B5EF4-FFF2-40B4-BE49-F238E27FC236}">
                <a16:creationId xmlns:a16="http://schemas.microsoft.com/office/drawing/2014/main" id="{C83603D4-F11D-430B-8B3D-30A971322897}"/>
              </a:ext>
            </a:extLst>
          </p:cNvPr>
          <p:cNvSpPr>
            <a:spLocks noGrp="1" noChangeArrowheads="1"/>
          </p:cNvSpPr>
          <p:nvPr>
            <p:ph type="sldNum" sz="quarter" idx="12"/>
          </p:nvPr>
        </p:nvSpPr>
        <p:spPr/>
        <p:txBody>
          <a:bodyPr/>
          <a:lstStyle>
            <a:lvl1pPr>
              <a:defRPr/>
            </a:lvl1pPr>
          </a:lstStyle>
          <a:p>
            <a:fld id="{C230E524-DEED-4404-83BF-6B1DF6D0F495}" type="slidenum">
              <a:rPr lang="es-ES_tradnl" altLang="es-ES"/>
              <a:pPr/>
              <a:t>‹Nº›</a:t>
            </a:fld>
            <a:endParaRPr lang="es-ES_tradnl" altLang="es-ES"/>
          </a:p>
        </p:txBody>
      </p:sp>
    </p:spTree>
    <p:extLst>
      <p:ext uri="{BB962C8B-B14F-4D97-AF65-F5344CB8AC3E}">
        <p14:creationId xmlns:p14="http://schemas.microsoft.com/office/powerpoint/2010/main" val="2597137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Rectangle 9">
            <a:extLst>
              <a:ext uri="{FF2B5EF4-FFF2-40B4-BE49-F238E27FC236}">
                <a16:creationId xmlns:a16="http://schemas.microsoft.com/office/drawing/2014/main" id="{434A00D2-164D-4214-AD83-E56128CD01C9}"/>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5" name="Rectangle 10">
            <a:extLst>
              <a:ext uri="{FF2B5EF4-FFF2-40B4-BE49-F238E27FC236}">
                <a16:creationId xmlns:a16="http://schemas.microsoft.com/office/drawing/2014/main" id="{E8BF2CF6-CA37-4818-80E4-E58B728FE5D6}"/>
              </a:ext>
            </a:extLst>
          </p:cNvPr>
          <p:cNvSpPr>
            <a:spLocks noGrp="1" noChangeArrowheads="1"/>
          </p:cNvSpPr>
          <p:nvPr>
            <p:ph type="ftr" sz="quarter" idx="11"/>
          </p:nvPr>
        </p:nvSpPr>
        <p:spPr>
          <a:ln/>
        </p:spPr>
        <p:txBody>
          <a:bodyPr/>
          <a:lstStyle>
            <a:lvl1pPr>
              <a:defRPr/>
            </a:lvl1pPr>
          </a:lstStyle>
          <a:p>
            <a:pPr>
              <a:defRPr/>
            </a:pPr>
            <a:r>
              <a:rPr lang="es-ES_tradnl"/>
              <a:t>F. Salinas</a:t>
            </a:r>
          </a:p>
        </p:txBody>
      </p:sp>
      <p:sp>
        <p:nvSpPr>
          <p:cNvPr id="6" name="Rectangle 11">
            <a:extLst>
              <a:ext uri="{FF2B5EF4-FFF2-40B4-BE49-F238E27FC236}">
                <a16:creationId xmlns:a16="http://schemas.microsoft.com/office/drawing/2014/main" id="{3CD86EFF-99AD-4A9A-A00E-BB6B2504187D}"/>
              </a:ext>
            </a:extLst>
          </p:cNvPr>
          <p:cNvSpPr>
            <a:spLocks noGrp="1" noChangeArrowheads="1"/>
          </p:cNvSpPr>
          <p:nvPr>
            <p:ph type="sldNum" sz="quarter" idx="12"/>
          </p:nvPr>
        </p:nvSpPr>
        <p:spPr>
          <a:ln/>
        </p:spPr>
        <p:txBody>
          <a:bodyPr/>
          <a:lstStyle>
            <a:lvl1pPr>
              <a:defRPr/>
            </a:lvl1pPr>
          </a:lstStyle>
          <a:p>
            <a:fld id="{F596EF9A-0D45-4231-B9E9-3E5C6C74A12B}" type="slidenum">
              <a:rPr lang="es-ES_tradnl" altLang="es-ES"/>
              <a:pPr/>
              <a:t>‹Nº›</a:t>
            </a:fld>
            <a:endParaRPr lang="es-ES_tradnl" altLang="es-ES"/>
          </a:p>
        </p:txBody>
      </p:sp>
    </p:spTree>
    <p:extLst>
      <p:ext uri="{BB962C8B-B14F-4D97-AF65-F5344CB8AC3E}">
        <p14:creationId xmlns:p14="http://schemas.microsoft.com/office/powerpoint/2010/main" val="2590386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9">
            <a:extLst>
              <a:ext uri="{FF2B5EF4-FFF2-40B4-BE49-F238E27FC236}">
                <a16:creationId xmlns:a16="http://schemas.microsoft.com/office/drawing/2014/main" id="{18611A8F-1546-4FF2-8F6A-97E4D65E5EA0}"/>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5" name="Rectangle 10">
            <a:extLst>
              <a:ext uri="{FF2B5EF4-FFF2-40B4-BE49-F238E27FC236}">
                <a16:creationId xmlns:a16="http://schemas.microsoft.com/office/drawing/2014/main" id="{BBAAA8FB-01C9-4F30-813A-FD2BBB63C59E}"/>
              </a:ext>
            </a:extLst>
          </p:cNvPr>
          <p:cNvSpPr>
            <a:spLocks noGrp="1" noChangeArrowheads="1"/>
          </p:cNvSpPr>
          <p:nvPr>
            <p:ph type="ftr" sz="quarter" idx="11"/>
          </p:nvPr>
        </p:nvSpPr>
        <p:spPr>
          <a:ln/>
        </p:spPr>
        <p:txBody>
          <a:bodyPr/>
          <a:lstStyle>
            <a:lvl1pPr>
              <a:defRPr/>
            </a:lvl1pPr>
          </a:lstStyle>
          <a:p>
            <a:pPr>
              <a:defRPr/>
            </a:pPr>
            <a:r>
              <a:rPr lang="es-ES_tradnl"/>
              <a:t>F. Salinas</a:t>
            </a:r>
          </a:p>
        </p:txBody>
      </p:sp>
      <p:sp>
        <p:nvSpPr>
          <p:cNvPr id="6" name="Rectangle 11">
            <a:extLst>
              <a:ext uri="{FF2B5EF4-FFF2-40B4-BE49-F238E27FC236}">
                <a16:creationId xmlns:a16="http://schemas.microsoft.com/office/drawing/2014/main" id="{895B36D9-A816-40A8-B133-1C64D83371F4}"/>
              </a:ext>
            </a:extLst>
          </p:cNvPr>
          <p:cNvSpPr>
            <a:spLocks noGrp="1" noChangeArrowheads="1"/>
          </p:cNvSpPr>
          <p:nvPr>
            <p:ph type="sldNum" sz="quarter" idx="12"/>
          </p:nvPr>
        </p:nvSpPr>
        <p:spPr>
          <a:ln/>
        </p:spPr>
        <p:txBody>
          <a:bodyPr/>
          <a:lstStyle>
            <a:lvl1pPr>
              <a:defRPr/>
            </a:lvl1pPr>
          </a:lstStyle>
          <a:p>
            <a:fld id="{68E351C4-A4A0-4624-BCF0-EB95ABF9B635}" type="slidenum">
              <a:rPr lang="es-ES_tradnl" altLang="es-ES"/>
              <a:pPr/>
              <a:t>‹Nº›</a:t>
            </a:fld>
            <a:endParaRPr lang="es-ES_tradnl" altLang="es-ES"/>
          </a:p>
        </p:txBody>
      </p:sp>
    </p:spTree>
    <p:extLst>
      <p:ext uri="{BB962C8B-B14F-4D97-AF65-F5344CB8AC3E}">
        <p14:creationId xmlns:p14="http://schemas.microsoft.com/office/powerpoint/2010/main" val="2845749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sz="half" idx="1"/>
          </p:nvPr>
        </p:nvSpPr>
        <p:spPr>
          <a:xfrm>
            <a:off x="914400" y="1196975"/>
            <a:ext cx="3810000" cy="4933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contenido"/>
          <p:cNvSpPr>
            <a:spLocks noGrp="1"/>
          </p:cNvSpPr>
          <p:nvPr>
            <p:ph sz="half" idx="2"/>
          </p:nvPr>
        </p:nvSpPr>
        <p:spPr>
          <a:xfrm>
            <a:off x="4876800" y="1196975"/>
            <a:ext cx="3810000" cy="4933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Rectangle 9">
            <a:extLst>
              <a:ext uri="{FF2B5EF4-FFF2-40B4-BE49-F238E27FC236}">
                <a16:creationId xmlns:a16="http://schemas.microsoft.com/office/drawing/2014/main" id="{DC341927-05F8-4948-BF3A-0FC1B4DFB90C}"/>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6" name="Rectangle 10">
            <a:extLst>
              <a:ext uri="{FF2B5EF4-FFF2-40B4-BE49-F238E27FC236}">
                <a16:creationId xmlns:a16="http://schemas.microsoft.com/office/drawing/2014/main" id="{69AEA4D8-03CE-4293-984B-25129B2E0E27}"/>
              </a:ext>
            </a:extLst>
          </p:cNvPr>
          <p:cNvSpPr>
            <a:spLocks noGrp="1" noChangeArrowheads="1"/>
          </p:cNvSpPr>
          <p:nvPr>
            <p:ph type="ftr" sz="quarter" idx="11"/>
          </p:nvPr>
        </p:nvSpPr>
        <p:spPr>
          <a:ln/>
        </p:spPr>
        <p:txBody>
          <a:bodyPr/>
          <a:lstStyle>
            <a:lvl1pPr>
              <a:defRPr/>
            </a:lvl1pPr>
          </a:lstStyle>
          <a:p>
            <a:pPr>
              <a:defRPr/>
            </a:pPr>
            <a:r>
              <a:rPr lang="es-ES_tradnl"/>
              <a:t>F. Salinas</a:t>
            </a:r>
          </a:p>
        </p:txBody>
      </p:sp>
      <p:sp>
        <p:nvSpPr>
          <p:cNvPr id="7" name="Rectangle 11">
            <a:extLst>
              <a:ext uri="{FF2B5EF4-FFF2-40B4-BE49-F238E27FC236}">
                <a16:creationId xmlns:a16="http://schemas.microsoft.com/office/drawing/2014/main" id="{42391ED5-4253-45EE-8AD4-102DEE199DE0}"/>
              </a:ext>
            </a:extLst>
          </p:cNvPr>
          <p:cNvSpPr>
            <a:spLocks noGrp="1" noChangeArrowheads="1"/>
          </p:cNvSpPr>
          <p:nvPr>
            <p:ph type="sldNum" sz="quarter" idx="12"/>
          </p:nvPr>
        </p:nvSpPr>
        <p:spPr>
          <a:ln/>
        </p:spPr>
        <p:txBody>
          <a:bodyPr/>
          <a:lstStyle>
            <a:lvl1pPr>
              <a:defRPr/>
            </a:lvl1pPr>
          </a:lstStyle>
          <a:p>
            <a:fld id="{03752807-FF05-4555-B235-D85E7C0669DC}" type="slidenum">
              <a:rPr lang="es-ES_tradnl" altLang="es-ES"/>
              <a:pPr/>
              <a:t>‹Nº›</a:t>
            </a:fld>
            <a:endParaRPr lang="es-ES_tradnl" altLang="es-ES"/>
          </a:p>
        </p:txBody>
      </p:sp>
    </p:spTree>
    <p:extLst>
      <p:ext uri="{BB962C8B-B14F-4D97-AF65-F5344CB8AC3E}">
        <p14:creationId xmlns:p14="http://schemas.microsoft.com/office/powerpoint/2010/main" val="26774735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Rectangle 9">
            <a:extLst>
              <a:ext uri="{FF2B5EF4-FFF2-40B4-BE49-F238E27FC236}">
                <a16:creationId xmlns:a16="http://schemas.microsoft.com/office/drawing/2014/main" id="{AB16367E-B909-4B12-B228-E2E691D854BC}"/>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8" name="Rectangle 10">
            <a:extLst>
              <a:ext uri="{FF2B5EF4-FFF2-40B4-BE49-F238E27FC236}">
                <a16:creationId xmlns:a16="http://schemas.microsoft.com/office/drawing/2014/main" id="{9DFC06ED-C7B1-4289-ACB4-DFBF270967F9}"/>
              </a:ext>
            </a:extLst>
          </p:cNvPr>
          <p:cNvSpPr>
            <a:spLocks noGrp="1" noChangeArrowheads="1"/>
          </p:cNvSpPr>
          <p:nvPr>
            <p:ph type="ftr" sz="quarter" idx="11"/>
          </p:nvPr>
        </p:nvSpPr>
        <p:spPr>
          <a:ln/>
        </p:spPr>
        <p:txBody>
          <a:bodyPr/>
          <a:lstStyle>
            <a:lvl1pPr>
              <a:defRPr/>
            </a:lvl1pPr>
          </a:lstStyle>
          <a:p>
            <a:pPr>
              <a:defRPr/>
            </a:pPr>
            <a:r>
              <a:rPr lang="es-ES_tradnl"/>
              <a:t>F. Salinas</a:t>
            </a:r>
          </a:p>
        </p:txBody>
      </p:sp>
      <p:sp>
        <p:nvSpPr>
          <p:cNvPr id="9" name="Rectangle 11">
            <a:extLst>
              <a:ext uri="{FF2B5EF4-FFF2-40B4-BE49-F238E27FC236}">
                <a16:creationId xmlns:a16="http://schemas.microsoft.com/office/drawing/2014/main" id="{B18D7CEF-8128-4BE5-B4D1-9DE7C2972CB1}"/>
              </a:ext>
            </a:extLst>
          </p:cNvPr>
          <p:cNvSpPr>
            <a:spLocks noGrp="1" noChangeArrowheads="1"/>
          </p:cNvSpPr>
          <p:nvPr>
            <p:ph type="sldNum" sz="quarter" idx="12"/>
          </p:nvPr>
        </p:nvSpPr>
        <p:spPr>
          <a:ln/>
        </p:spPr>
        <p:txBody>
          <a:bodyPr/>
          <a:lstStyle>
            <a:lvl1pPr>
              <a:defRPr/>
            </a:lvl1pPr>
          </a:lstStyle>
          <a:p>
            <a:fld id="{66AC3481-FE5D-4DAE-86A0-A78D7C1371DF}" type="slidenum">
              <a:rPr lang="es-ES_tradnl" altLang="es-ES"/>
              <a:pPr/>
              <a:t>‹Nº›</a:t>
            </a:fld>
            <a:endParaRPr lang="es-ES_tradnl" altLang="es-ES"/>
          </a:p>
        </p:txBody>
      </p:sp>
    </p:spTree>
    <p:extLst>
      <p:ext uri="{BB962C8B-B14F-4D97-AF65-F5344CB8AC3E}">
        <p14:creationId xmlns:p14="http://schemas.microsoft.com/office/powerpoint/2010/main" val="1884443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Rectangle 9">
            <a:extLst>
              <a:ext uri="{FF2B5EF4-FFF2-40B4-BE49-F238E27FC236}">
                <a16:creationId xmlns:a16="http://schemas.microsoft.com/office/drawing/2014/main" id="{1207301B-C995-4526-8DB1-936EDC059C2D}"/>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4" name="Rectangle 10">
            <a:extLst>
              <a:ext uri="{FF2B5EF4-FFF2-40B4-BE49-F238E27FC236}">
                <a16:creationId xmlns:a16="http://schemas.microsoft.com/office/drawing/2014/main" id="{9577ABF3-D2C9-45FB-91D2-EC68DA946E00}"/>
              </a:ext>
            </a:extLst>
          </p:cNvPr>
          <p:cNvSpPr>
            <a:spLocks noGrp="1" noChangeArrowheads="1"/>
          </p:cNvSpPr>
          <p:nvPr>
            <p:ph type="ftr" sz="quarter" idx="11"/>
          </p:nvPr>
        </p:nvSpPr>
        <p:spPr>
          <a:ln/>
        </p:spPr>
        <p:txBody>
          <a:bodyPr/>
          <a:lstStyle>
            <a:lvl1pPr>
              <a:defRPr/>
            </a:lvl1pPr>
          </a:lstStyle>
          <a:p>
            <a:pPr>
              <a:defRPr/>
            </a:pPr>
            <a:r>
              <a:rPr lang="es-ES_tradnl"/>
              <a:t>F. Salinas</a:t>
            </a:r>
          </a:p>
        </p:txBody>
      </p:sp>
      <p:sp>
        <p:nvSpPr>
          <p:cNvPr id="5" name="Rectangle 11">
            <a:extLst>
              <a:ext uri="{FF2B5EF4-FFF2-40B4-BE49-F238E27FC236}">
                <a16:creationId xmlns:a16="http://schemas.microsoft.com/office/drawing/2014/main" id="{780EAF52-8D69-41D1-AC83-DA5F98B4F940}"/>
              </a:ext>
            </a:extLst>
          </p:cNvPr>
          <p:cNvSpPr>
            <a:spLocks noGrp="1" noChangeArrowheads="1"/>
          </p:cNvSpPr>
          <p:nvPr>
            <p:ph type="sldNum" sz="quarter" idx="12"/>
          </p:nvPr>
        </p:nvSpPr>
        <p:spPr>
          <a:ln/>
        </p:spPr>
        <p:txBody>
          <a:bodyPr/>
          <a:lstStyle>
            <a:lvl1pPr>
              <a:defRPr/>
            </a:lvl1pPr>
          </a:lstStyle>
          <a:p>
            <a:fld id="{8E78C30B-8C48-4853-8491-BCEC1E8CE649}" type="slidenum">
              <a:rPr lang="es-ES_tradnl" altLang="es-ES"/>
              <a:pPr/>
              <a:t>‹Nº›</a:t>
            </a:fld>
            <a:endParaRPr lang="es-ES_tradnl" altLang="es-ES"/>
          </a:p>
        </p:txBody>
      </p:sp>
    </p:spTree>
    <p:extLst>
      <p:ext uri="{BB962C8B-B14F-4D97-AF65-F5344CB8AC3E}">
        <p14:creationId xmlns:p14="http://schemas.microsoft.com/office/powerpoint/2010/main" val="3609357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49DBF084-7D66-46F4-9AFE-65F9590A64EF}"/>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3" name="Rectangle 10">
            <a:extLst>
              <a:ext uri="{FF2B5EF4-FFF2-40B4-BE49-F238E27FC236}">
                <a16:creationId xmlns:a16="http://schemas.microsoft.com/office/drawing/2014/main" id="{90473200-6A83-467E-B0A9-8F2E01756F15}"/>
              </a:ext>
            </a:extLst>
          </p:cNvPr>
          <p:cNvSpPr>
            <a:spLocks noGrp="1" noChangeArrowheads="1"/>
          </p:cNvSpPr>
          <p:nvPr>
            <p:ph type="ftr" sz="quarter" idx="11"/>
          </p:nvPr>
        </p:nvSpPr>
        <p:spPr>
          <a:ln/>
        </p:spPr>
        <p:txBody>
          <a:bodyPr/>
          <a:lstStyle>
            <a:lvl1pPr>
              <a:defRPr/>
            </a:lvl1pPr>
          </a:lstStyle>
          <a:p>
            <a:pPr>
              <a:defRPr/>
            </a:pPr>
            <a:r>
              <a:rPr lang="es-ES_tradnl"/>
              <a:t>F. Salinas</a:t>
            </a:r>
          </a:p>
        </p:txBody>
      </p:sp>
      <p:sp>
        <p:nvSpPr>
          <p:cNvPr id="4" name="Rectangle 11">
            <a:extLst>
              <a:ext uri="{FF2B5EF4-FFF2-40B4-BE49-F238E27FC236}">
                <a16:creationId xmlns:a16="http://schemas.microsoft.com/office/drawing/2014/main" id="{E9326841-B360-4991-81D9-0346805436C8}"/>
              </a:ext>
            </a:extLst>
          </p:cNvPr>
          <p:cNvSpPr>
            <a:spLocks noGrp="1" noChangeArrowheads="1"/>
          </p:cNvSpPr>
          <p:nvPr>
            <p:ph type="sldNum" sz="quarter" idx="12"/>
          </p:nvPr>
        </p:nvSpPr>
        <p:spPr>
          <a:ln/>
        </p:spPr>
        <p:txBody>
          <a:bodyPr/>
          <a:lstStyle>
            <a:lvl1pPr>
              <a:defRPr/>
            </a:lvl1pPr>
          </a:lstStyle>
          <a:p>
            <a:fld id="{CC1CEF97-FE7F-455B-8F27-D894DA24FB6B}" type="slidenum">
              <a:rPr lang="es-ES_tradnl" altLang="es-ES"/>
              <a:pPr/>
              <a:t>‹Nº›</a:t>
            </a:fld>
            <a:endParaRPr lang="es-ES_tradnl" altLang="es-ES"/>
          </a:p>
        </p:txBody>
      </p:sp>
    </p:spTree>
    <p:extLst>
      <p:ext uri="{BB962C8B-B14F-4D97-AF65-F5344CB8AC3E}">
        <p14:creationId xmlns:p14="http://schemas.microsoft.com/office/powerpoint/2010/main" val="49049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9">
            <a:extLst>
              <a:ext uri="{FF2B5EF4-FFF2-40B4-BE49-F238E27FC236}">
                <a16:creationId xmlns:a16="http://schemas.microsoft.com/office/drawing/2014/main" id="{0F57BA31-6E6A-419C-B781-41F7F24A80D7}"/>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6" name="Rectangle 10">
            <a:extLst>
              <a:ext uri="{FF2B5EF4-FFF2-40B4-BE49-F238E27FC236}">
                <a16:creationId xmlns:a16="http://schemas.microsoft.com/office/drawing/2014/main" id="{81DB5A25-9B05-40C6-BAD6-9FE0FF0BF669}"/>
              </a:ext>
            </a:extLst>
          </p:cNvPr>
          <p:cNvSpPr>
            <a:spLocks noGrp="1" noChangeArrowheads="1"/>
          </p:cNvSpPr>
          <p:nvPr>
            <p:ph type="ftr" sz="quarter" idx="11"/>
          </p:nvPr>
        </p:nvSpPr>
        <p:spPr>
          <a:ln/>
        </p:spPr>
        <p:txBody>
          <a:bodyPr/>
          <a:lstStyle>
            <a:lvl1pPr>
              <a:defRPr/>
            </a:lvl1pPr>
          </a:lstStyle>
          <a:p>
            <a:pPr>
              <a:defRPr/>
            </a:pPr>
            <a:r>
              <a:rPr lang="es-ES_tradnl"/>
              <a:t>F. Salinas</a:t>
            </a:r>
          </a:p>
        </p:txBody>
      </p:sp>
      <p:sp>
        <p:nvSpPr>
          <p:cNvPr id="7" name="Rectangle 11">
            <a:extLst>
              <a:ext uri="{FF2B5EF4-FFF2-40B4-BE49-F238E27FC236}">
                <a16:creationId xmlns:a16="http://schemas.microsoft.com/office/drawing/2014/main" id="{81B41089-6663-4B0A-8054-97A19B587CD6}"/>
              </a:ext>
            </a:extLst>
          </p:cNvPr>
          <p:cNvSpPr>
            <a:spLocks noGrp="1" noChangeArrowheads="1"/>
          </p:cNvSpPr>
          <p:nvPr>
            <p:ph type="sldNum" sz="quarter" idx="12"/>
          </p:nvPr>
        </p:nvSpPr>
        <p:spPr>
          <a:ln/>
        </p:spPr>
        <p:txBody>
          <a:bodyPr/>
          <a:lstStyle>
            <a:lvl1pPr>
              <a:defRPr/>
            </a:lvl1pPr>
          </a:lstStyle>
          <a:p>
            <a:fld id="{0F9C7081-91D9-4536-8962-23BEE149E78C}" type="slidenum">
              <a:rPr lang="es-ES_tradnl" altLang="es-ES"/>
              <a:pPr/>
              <a:t>‹Nº›</a:t>
            </a:fld>
            <a:endParaRPr lang="es-ES_tradnl" altLang="es-ES"/>
          </a:p>
        </p:txBody>
      </p:sp>
    </p:spTree>
    <p:extLst>
      <p:ext uri="{BB962C8B-B14F-4D97-AF65-F5344CB8AC3E}">
        <p14:creationId xmlns:p14="http://schemas.microsoft.com/office/powerpoint/2010/main" val="2353411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974726"/>
            <a:ext cx="7886700" cy="1325563"/>
          </a:xfrm>
        </p:spPr>
        <p:txBody>
          <a:bodyPr/>
          <a:lstStyle/>
          <a:p>
            <a:r>
              <a:rPr lang="es-ES"/>
              <a:t>Haga clic para modificar el estilo de título del patrón</a:t>
            </a:r>
            <a:endParaRPr lang="en-US"/>
          </a:p>
        </p:txBody>
      </p:sp>
      <p:sp>
        <p:nvSpPr>
          <p:cNvPr id="3" name="Content Placeholder 2"/>
          <p:cNvSpPr>
            <a:spLocks noGrp="1"/>
          </p:cNvSpPr>
          <p:nvPr>
            <p:ph idx="1"/>
          </p:nvPr>
        </p:nvSpPr>
        <p:spPr>
          <a:xfrm>
            <a:off x="628650" y="2435225"/>
            <a:ext cx="78867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CA474C37-5C80-4069-8EBA-CA94ADF8086E}" type="datetimeFigureOut">
              <a:rPr lang="es-PE" smtClean="0"/>
              <a:t>12/08/2025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A7C8DDE2-A9C8-4BAC-8D65-765C5FB087FF}" type="slidenum">
              <a:rPr lang="es-PE" smtClean="0"/>
              <a:t>‹Nº›</a:t>
            </a:fld>
            <a:endParaRPr lang="es-PE"/>
          </a:p>
        </p:txBody>
      </p:sp>
      <p:sp>
        <p:nvSpPr>
          <p:cNvPr id="7" name="Rectángulo: esquinas redondeadas 6">
            <a:extLst>
              <a:ext uri="{FF2B5EF4-FFF2-40B4-BE49-F238E27FC236}">
                <a16:creationId xmlns:a16="http://schemas.microsoft.com/office/drawing/2014/main" id="{7816E3F8-1E08-48E6-BA1E-6E08521E0163}"/>
              </a:ext>
            </a:extLst>
          </p:cNvPr>
          <p:cNvSpPr/>
          <p:nvPr userDrawn="1"/>
        </p:nvSpPr>
        <p:spPr>
          <a:xfrm>
            <a:off x="0" y="-47624"/>
            <a:ext cx="9144000" cy="1038225"/>
          </a:xfrm>
          <a:custGeom>
            <a:avLst/>
            <a:gdLst>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73250"/>
              <a:gd name="connsiteX1" fmla="*/ 9144000 w 9144000"/>
              <a:gd name="connsiteY1" fmla="*/ 0 h 1073250"/>
              <a:gd name="connsiteX2" fmla="*/ 9144000 w 9144000"/>
              <a:gd name="connsiteY2" fmla="*/ 1038225 h 1073250"/>
              <a:gd name="connsiteX3" fmla="*/ 3581400 w 9144000"/>
              <a:gd name="connsiteY3" fmla="*/ 847725 h 1073250"/>
              <a:gd name="connsiteX4" fmla="*/ 0 w 9144000"/>
              <a:gd name="connsiteY4" fmla="*/ 1038225 h 1073250"/>
              <a:gd name="connsiteX5" fmla="*/ 0 w 9144000"/>
              <a:gd name="connsiteY5" fmla="*/ 0 h 1073250"/>
              <a:gd name="connsiteX0" fmla="*/ 0 w 9144000"/>
              <a:gd name="connsiteY0" fmla="*/ 0 h 1073250"/>
              <a:gd name="connsiteX1" fmla="*/ 9144000 w 9144000"/>
              <a:gd name="connsiteY1" fmla="*/ 0 h 1073250"/>
              <a:gd name="connsiteX2" fmla="*/ 9144000 w 9144000"/>
              <a:gd name="connsiteY2" fmla="*/ 1038225 h 1073250"/>
              <a:gd name="connsiteX3" fmla="*/ 3581400 w 9144000"/>
              <a:gd name="connsiteY3" fmla="*/ 847725 h 1073250"/>
              <a:gd name="connsiteX4" fmla="*/ 0 w 9144000"/>
              <a:gd name="connsiteY4" fmla="*/ 1038225 h 1073250"/>
              <a:gd name="connsiteX5" fmla="*/ 0 w 9144000"/>
              <a:gd name="connsiteY5" fmla="*/ 0 h 1073250"/>
              <a:gd name="connsiteX0" fmla="*/ 0 w 9144000"/>
              <a:gd name="connsiteY0" fmla="*/ 0 h 1078628"/>
              <a:gd name="connsiteX1" fmla="*/ 9144000 w 9144000"/>
              <a:gd name="connsiteY1" fmla="*/ 0 h 1078628"/>
              <a:gd name="connsiteX2" fmla="*/ 9144000 w 9144000"/>
              <a:gd name="connsiteY2" fmla="*/ 1038225 h 1078628"/>
              <a:gd name="connsiteX3" fmla="*/ 3571875 w 9144000"/>
              <a:gd name="connsiteY3" fmla="*/ 904875 h 1078628"/>
              <a:gd name="connsiteX4" fmla="*/ 0 w 9144000"/>
              <a:gd name="connsiteY4" fmla="*/ 1038225 h 1078628"/>
              <a:gd name="connsiteX5" fmla="*/ 0 w 9144000"/>
              <a:gd name="connsiteY5" fmla="*/ 0 h 1078628"/>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42115"/>
              <a:gd name="connsiteX1" fmla="*/ 9144000 w 9144000"/>
              <a:gd name="connsiteY1" fmla="*/ 0 h 1042115"/>
              <a:gd name="connsiteX2" fmla="*/ 9144000 w 9144000"/>
              <a:gd name="connsiteY2" fmla="*/ 1038225 h 1042115"/>
              <a:gd name="connsiteX3" fmla="*/ 3705225 w 9144000"/>
              <a:gd name="connsiteY3" fmla="*/ 942974 h 1042115"/>
              <a:gd name="connsiteX4" fmla="*/ 0 w 9144000"/>
              <a:gd name="connsiteY4" fmla="*/ 1038225 h 1042115"/>
              <a:gd name="connsiteX5" fmla="*/ 0 w 9144000"/>
              <a:gd name="connsiteY5" fmla="*/ 0 h 104211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3148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3148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610100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610100 w 9144000"/>
              <a:gd name="connsiteY3" fmla="*/ 942974 h 1038225"/>
              <a:gd name="connsiteX4" fmla="*/ 0 w 9144000"/>
              <a:gd name="connsiteY4" fmla="*/ 1038225 h 1038225"/>
              <a:gd name="connsiteX5" fmla="*/ 0 w 9144000"/>
              <a:gd name="connsiteY5" fmla="*/ 0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038225">
                <a:moveTo>
                  <a:pt x="0" y="0"/>
                </a:moveTo>
                <a:lnTo>
                  <a:pt x="9144000" y="0"/>
                </a:lnTo>
                <a:lnTo>
                  <a:pt x="9144000" y="1038225"/>
                </a:lnTo>
                <a:cubicBezTo>
                  <a:pt x="7493000" y="968375"/>
                  <a:pt x="6480175" y="946149"/>
                  <a:pt x="4610100" y="942974"/>
                </a:cubicBezTo>
                <a:cubicBezTo>
                  <a:pt x="3086100" y="942974"/>
                  <a:pt x="349250" y="1017587"/>
                  <a:pt x="0" y="1038225"/>
                </a:cubicBezTo>
                <a:lnTo>
                  <a:pt x="0" y="0"/>
                </a:lnTo>
                <a:close/>
              </a:path>
            </a:pathLst>
          </a:custGeom>
          <a:solidFill>
            <a:srgbClr val="FC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8" name="Imagen 7">
            <a:extLst>
              <a:ext uri="{FF2B5EF4-FFF2-40B4-BE49-F238E27FC236}">
                <a16:creationId xmlns:a16="http://schemas.microsoft.com/office/drawing/2014/main" id="{A40B2603-EC53-4E8C-AD17-D9E61A834EA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736" t="18566" r="79398" b="21710"/>
          <a:stretch/>
        </p:blipFill>
        <p:spPr>
          <a:xfrm>
            <a:off x="476817" y="88106"/>
            <a:ext cx="321469" cy="771525"/>
          </a:xfrm>
          <a:prstGeom prst="rect">
            <a:avLst/>
          </a:prstGeom>
        </p:spPr>
      </p:pic>
      <p:sp>
        <p:nvSpPr>
          <p:cNvPr id="9" name="CuadroTexto 8">
            <a:extLst>
              <a:ext uri="{FF2B5EF4-FFF2-40B4-BE49-F238E27FC236}">
                <a16:creationId xmlns:a16="http://schemas.microsoft.com/office/drawing/2014/main" id="{ABE13179-515B-4F7D-A69D-486D214E1875}"/>
              </a:ext>
            </a:extLst>
          </p:cNvPr>
          <p:cNvSpPr txBox="1"/>
          <p:nvPr userDrawn="1"/>
        </p:nvSpPr>
        <p:spPr>
          <a:xfrm>
            <a:off x="776060" y="222809"/>
            <a:ext cx="1915320" cy="276999"/>
          </a:xfrm>
          <a:prstGeom prst="rect">
            <a:avLst/>
          </a:prstGeom>
          <a:noFill/>
        </p:spPr>
        <p:txBody>
          <a:bodyPr wrap="square" rtlCol="0">
            <a:spAutoFit/>
          </a:bodyPr>
          <a:lstStyle/>
          <a:p>
            <a:r>
              <a:rPr lang="es-PE" sz="1150" spc="100">
                <a:latin typeface="Arial" panose="020B0604020202020204" pitchFamily="34" charset="0"/>
                <a:cs typeface="Arial" panose="020B0604020202020204" pitchFamily="34" charset="0"/>
              </a:rPr>
              <a:t>Universidad Nacional</a:t>
            </a:r>
          </a:p>
        </p:txBody>
      </p:sp>
      <p:sp>
        <p:nvSpPr>
          <p:cNvPr id="10" name="CuadroTexto 9">
            <a:extLst>
              <a:ext uri="{FF2B5EF4-FFF2-40B4-BE49-F238E27FC236}">
                <a16:creationId xmlns:a16="http://schemas.microsoft.com/office/drawing/2014/main" id="{92BC45FA-2EB1-4BFE-9640-079CA16F7A84}"/>
              </a:ext>
            </a:extLst>
          </p:cNvPr>
          <p:cNvSpPr txBox="1"/>
          <p:nvPr userDrawn="1"/>
        </p:nvSpPr>
        <p:spPr>
          <a:xfrm>
            <a:off x="778441" y="362900"/>
            <a:ext cx="1915320" cy="323165"/>
          </a:xfrm>
          <a:prstGeom prst="rect">
            <a:avLst/>
          </a:prstGeom>
          <a:noFill/>
        </p:spPr>
        <p:txBody>
          <a:bodyPr wrap="square" rtlCol="0">
            <a:spAutoFit/>
          </a:bodyPr>
          <a:lstStyle/>
          <a:p>
            <a:r>
              <a:rPr lang="es-PE" sz="1450" b="1" spc="10">
                <a:latin typeface="Arial" panose="020B0604020202020204" pitchFamily="34" charset="0"/>
                <a:cs typeface="Arial" panose="020B0604020202020204" pitchFamily="34" charset="0"/>
              </a:rPr>
              <a:t>Federico Villarreal</a:t>
            </a:r>
          </a:p>
        </p:txBody>
      </p:sp>
      <p:cxnSp>
        <p:nvCxnSpPr>
          <p:cNvPr id="11" name="Conector recto 10">
            <a:extLst>
              <a:ext uri="{FF2B5EF4-FFF2-40B4-BE49-F238E27FC236}">
                <a16:creationId xmlns:a16="http://schemas.microsoft.com/office/drawing/2014/main" id="{316122F5-A8B0-456E-AE9A-63825D2274CF}"/>
              </a:ext>
            </a:extLst>
          </p:cNvPr>
          <p:cNvCxnSpPr/>
          <p:nvPr userDrawn="1"/>
        </p:nvCxnSpPr>
        <p:spPr>
          <a:xfrm>
            <a:off x="879249" y="654843"/>
            <a:ext cx="1600200" cy="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97842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9">
            <a:extLst>
              <a:ext uri="{FF2B5EF4-FFF2-40B4-BE49-F238E27FC236}">
                <a16:creationId xmlns:a16="http://schemas.microsoft.com/office/drawing/2014/main" id="{75DFDFD7-C4FA-4F0A-AE7A-5F6F284DCCF6}"/>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6" name="Rectangle 10">
            <a:extLst>
              <a:ext uri="{FF2B5EF4-FFF2-40B4-BE49-F238E27FC236}">
                <a16:creationId xmlns:a16="http://schemas.microsoft.com/office/drawing/2014/main" id="{086B388B-9EF2-4004-94AD-D22748929A11}"/>
              </a:ext>
            </a:extLst>
          </p:cNvPr>
          <p:cNvSpPr>
            <a:spLocks noGrp="1" noChangeArrowheads="1"/>
          </p:cNvSpPr>
          <p:nvPr>
            <p:ph type="ftr" sz="quarter" idx="11"/>
          </p:nvPr>
        </p:nvSpPr>
        <p:spPr>
          <a:ln/>
        </p:spPr>
        <p:txBody>
          <a:bodyPr/>
          <a:lstStyle>
            <a:lvl1pPr>
              <a:defRPr/>
            </a:lvl1pPr>
          </a:lstStyle>
          <a:p>
            <a:pPr>
              <a:defRPr/>
            </a:pPr>
            <a:r>
              <a:rPr lang="es-ES_tradnl"/>
              <a:t>F. Salinas</a:t>
            </a:r>
          </a:p>
        </p:txBody>
      </p:sp>
      <p:sp>
        <p:nvSpPr>
          <p:cNvPr id="7" name="Rectangle 11">
            <a:extLst>
              <a:ext uri="{FF2B5EF4-FFF2-40B4-BE49-F238E27FC236}">
                <a16:creationId xmlns:a16="http://schemas.microsoft.com/office/drawing/2014/main" id="{8C3390DB-6A09-476D-899D-B6691621F41F}"/>
              </a:ext>
            </a:extLst>
          </p:cNvPr>
          <p:cNvSpPr>
            <a:spLocks noGrp="1" noChangeArrowheads="1"/>
          </p:cNvSpPr>
          <p:nvPr>
            <p:ph type="sldNum" sz="quarter" idx="12"/>
          </p:nvPr>
        </p:nvSpPr>
        <p:spPr>
          <a:ln/>
        </p:spPr>
        <p:txBody>
          <a:bodyPr/>
          <a:lstStyle>
            <a:lvl1pPr>
              <a:defRPr/>
            </a:lvl1pPr>
          </a:lstStyle>
          <a:p>
            <a:fld id="{308D74D6-CF19-4D59-A74C-27F835E00138}" type="slidenum">
              <a:rPr lang="es-ES_tradnl" altLang="es-ES"/>
              <a:pPr/>
              <a:t>‹Nº›</a:t>
            </a:fld>
            <a:endParaRPr lang="es-ES_tradnl" altLang="es-ES"/>
          </a:p>
        </p:txBody>
      </p:sp>
    </p:spTree>
    <p:extLst>
      <p:ext uri="{BB962C8B-B14F-4D97-AF65-F5344CB8AC3E}">
        <p14:creationId xmlns:p14="http://schemas.microsoft.com/office/powerpoint/2010/main" val="843923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Rectangle 9">
            <a:extLst>
              <a:ext uri="{FF2B5EF4-FFF2-40B4-BE49-F238E27FC236}">
                <a16:creationId xmlns:a16="http://schemas.microsoft.com/office/drawing/2014/main" id="{345D31AA-3651-4C57-8F5C-78EFC7EBD2BA}"/>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5" name="Rectangle 10">
            <a:extLst>
              <a:ext uri="{FF2B5EF4-FFF2-40B4-BE49-F238E27FC236}">
                <a16:creationId xmlns:a16="http://schemas.microsoft.com/office/drawing/2014/main" id="{71A90F76-BDA3-4497-A008-A617E7EB544C}"/>
              </a:ext>
            </a:extLst>
          </p:cNvPr>
          <p:cNvSpPr>
            <a:spLocks noGrp="1" noChangeArrowheads="1"/>
          </p:cNvSpPr>
          <p:nvPr>
            <p:ph type="ftr" sz="quarter" idx="11"/>
          </p:nvPr>
        </p:nvSpPr>
        <p:spPr>
          <a:ln/>
        </p:spPr>
        <p:txBody>
          <a:bodyPr/>
          <a:lstStyle>
            <a:lvl1pPr>
              <a:defRPr/>
            </a:lvl1pPr>
          </a:lstStyle>
          <a:p>
            <a:pPr>
              <a:defRPr/>
            </a:pPr>
            <a:r>
              <a:rPr lang="es-ES_tradnl"/>
              <a:t>F. Salinas</a:t>
            </a:r>
          </a:p>
        </p:txBody>
      </p:sp>
      <p:sp>
        <p:nvSpPr>
          <p:cNvPr id="6" name="Rectangle 11">
            <a:extLst>
              <a:ext uri="{FF2B5EF4-FFF2-40B4-BE49-F238E27FC236}">
                <a16:creationId xmlns:a16="http://schemas.microsoft.com/office/drawing/2014/main" id="{1047FE69-AF37-4B2B-B14A-4C4AF31DF688}"/>
              </a:ext>
            </a:extLst>
          </p:cNvPr>
          <p:cNvSpPr>
            <a:spLocks noGrp="1" noChangeArrowheads="1"/>
          </p:cNvSpPr>
          <p:nvPr>
            <p:ph type="sldNum" sz="quarter" idx="12"/>
          </p:nvPr>
        </p:nvSpPr>
        <p:spPr>
          <a:ln/>
        </p:spPr>
        <p:txBody>
          <a:bodyPr/>
          <a:lstStyle>
            <a:lvl1pPr>
              <a:defRPr/>
            </a:lvl1pPr>
          </a:lstStyle>
          <a:p>
            <a:fld id="{700B0682-7762-4609-AB83-BD2BEF85A987}" type="slidenum">
              <a:rPr lang="es-ES_tradnl" altLang="es-ES"/>
              <a:pPr/>
              <a:t>‹Nº›</a:t>
            </a:fld>
            <a:endParaRPr lang="es-ES_tradnl" altLang="es-ES"/>
          </a:p>
        </p:txBody>
      </p:sp>
    </p:spTree>
    <p:extLst>
      <p:ext uri="{BB962C8B-B14F-4D97-AF65-F5344CB8AC3E}">
        <p14:creationId xmlns:p14="http://schemas.microsoft.com/office/powerpoint/2010/main" val="3433799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43700" y="277813"/>
            <a:ext cx="1943100" cy="5853112"/>
          </a:xfrm>
        </p:spPr>
        <p:txBody>
          <a:bodyPr vert="eaVert"/>
          <a:lstStyle/>
          <a:p>
            <a:r>
              <a:rPr lang="es-ES"/>
              <a:t>Haga clic para modificar el estilo de título del patrón</a:t>
            </a:r>
            <a:endParaRPr lang="es-PE"/>
          </a:p>
        </p:txBody>
      </p:sp>
      <p:sp>
        <p:nvSpPr>
          <p:cNvPr id="3" name="2 Marcador de texto vertical"/>
          <p:cNvSpPr>
            <a:spLocks noGrp="1"/>
          </p:cNvSpPr>
          <p:nvPr>
            <p:ph type="body" orient="vert" idx="1"/>
          </p:nvPr>
        </p:nvSpPr>
        <p:spPr>
          <a:xfrm>
            <a:off x="914400" y="277813"/>
            <a:ext cx="5676900" cy="5853112"/>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Rectangle 9">
            <a:extLst>
              <a:ext uri="{FF2B5EF4-FFF2-40B4-BE49-F238E27FC236}">
                <a16:creationId xmlns:a16="http://schemas.microsoft.com/office/drawing/2014/main" id="{6D8ACDEC-DAE3-4BC2-BB54-6BFAC6722897}"/>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5" name="Rectangle 10">
            <a:extLst>
              <a:ext uri="{FF2B5EF4-FFF2-40B4-BE49-F238E27FC236}">
                <a16:creationId xmlns:a16="http://schemas.microsoft.com/office/drawing/2014/main" id="{756CBAED-8C27-42EF-9DE4-E280B33D2ECD}"/>
              </a:ext>
            </a:extLst>
          </p:cNvPr>
          <p:cNvSpPr>
            <a:spLocks noGrp="1" noChangeArrowheads="1"/>
          </p:cNvSpPr>
          <p:nvPr>
            <p:ph type="ftr" sz="quarter" idx="11"/>
          </p:nvPr>
        </p:nvSpPr>
        <p:spPr>
          <a:ln/>
        </p:spPr>
        <p:txBody>
          <a:bodyPr/>
          <a:lstStyle>
            <a:lvl1pPr>
              <a:defRPr/>
            </a:lvl1pPr>
          </a:lstStyle>
          <a:p>
            <a:pPr>
              <a:defRPr/>
            </a:pPr>
            <a:r>
              <a:rPr lang="es-ES_tradnl"/>
              <a:t>F. Salinas</a:t>
            </a:r>
          </a:p>
        </p:txBody>
      </p:sp>
      <p:sp>
        <p:nvSpPr>
          <p:cNvPr id="6" name="Rectangle 11">
            <a:extLst>
              <a:ext uri="{FF2B5EF4-FFF2-40B4-BE49-F238E27FC236}">
                <a16:creationId xmlns:a16="http://schemas.microsoft.com/office/drawing/2014/main" id="{C80EF304-AE3D-4780-A05D-B0B8E91F9ACC}"/>
              </a:ext>
            </a:extLst>
          </p:cNvPr>
          <p:cNvSpPr>
            <a:spLocks noGrp="1" noChangeArrowheads="1"/>
          </p:cNvSpPr>
          <p:nvPr>
            <p:ph type="sldNum" sz="quarter" idx="12"/>
          </p:nvPr>
        </p:nvSpPr>
        <p:spPr>
          <a:ln/>
        </p:spPr>
        <p:txBody>
          <a:bodyPr/>
          <a:lstStyle>
            <a:lvl1pPr>
              <a:defRPr/>
            </a:lvl1pPr>
          </a:lstStyle>
          <a:p>
            <a:fld id="{3D2F73F1-E12F-47F9-B68D-7C1078F80267}" type="slidenum">
              <a:rPr lang="es-ES_tradnl" altLang="es-ES"/>
              <a:pPr/>
              <a:t>‹Nº›</a:t>
            </a:fld>
            <a:endParaRPr lang="es-ES_tradnl" altLang="es-ES"/>
          </a:p>
        </p:txBody>
      </p:sp>
    </p:spTree>
    <p:extLst>
      <p:ext uri="{BB962C8B-B14F-4D97-AF65-F5344CB8AC3E}">
        <p14:creationId xmlns:p14="http://schemas.microsoft.com/office/powerpoint/2010/main" val="28753228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OverObj" preserve="1">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7813"/>
            <a:ext cx="7772400" cy="703262"/>
          </a:xfrm>
        </p:spPr>
        <p:txBody>
          <a:bodyPr/>
          <a:lstStyle/>
          <a:p>
            <a:r>
              <a:rPr lang="es-ES"/>
              <a:t>Haga clic para modificar el estilo de título del patrón</a:t>
            </a:r>
            <a:endParaRPr lang="es-PE"/>
          </a:p>
        </p:txBody>
      </p:sp>
      <p:sp>
        <p:nvSpPr>
          <p:cNvPr id="3" name="2 Marcador de texto"/>
          <p:cNvSpPr>
            <a:spLocks noGrp="1"/>
          </p:cNvSpPr>
          <p:nvPr>
            <p:ph type="body" sz="half" idx="1"/>
          </p:nvPr>
        </p:nvSpPr>
        <p:spPr>
          <a:xfrm>
            <a:off x="914400" y="1196975"/>
            <a:ext cx="7772400" cy="23907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contenido"/>
          <p:cNvSpPr>
            <a:spLocks noGrp="1"/>
          </p:cNvSpPr>
          <p:nvPr>
            <p:ph sz="half" idx="2"/>
          </p:nvPr>
        </p:nvSpPr>
        <p:spPr>
          <a:xfrm>
            <a:off x="914400" y="3740150"/>
            <a:ext cx="7772400" cy="23907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Rectangle 9">
            <a:extLst>
              <a:ext uri="{FF2B5EF4-FFF2-40B4-BE49-F238E27FC236}">
                <a16:creationId xmlns:a16="http://schemas.microsoft.com/office/drawing/2014/main" id="{EBA40DFE-2438-4048-91D9-950E68B13779}"/>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6" name="Rectangle 10">
            <a:extLst>
              <a:ext uri="{FF2B5EF4-FFF2-40B4-BE49-F238E27FC236}">
                <a16:creationId xmlns:a16="http://schemas.microsoft.com/office/drawing/2014/main" id="{C452C782-4B3C-4C9D-BA4E-C77BA9120ADC}"/>
              </a:ext>
            </a:extLst>
          </p:cNvPr>
          <p:cNvSpPr>
            <a:spLocks noGrp="1" noChangeArrowheads="1"/>
          </p:cNvSpPr>
          <p:nvPr>
            <p:ph type="ftr" sz="quarter" idx="11"/>
          </p:nvPr>
        </p:nvSpPr>
        <p:spPr>
          <a:ln/>
        </p:spPr>
        <p:txBody>
          <a:bodyPr/>
          <a:lstStyle>
            <a:lvl1pPr>
              <a:defRPr/>
            </a:lvl1pPr>
          </a:lstStyle>
          <a:p>
            <a:pPr>
              <a:defRPr/>
            </a:pPr>
            <a:r>
              <a:rPr lang="es-ES_tradnl"/>
              <a:t>F. Salinas</a:t>
            </a:r>
          </a:p>
        </p:txBody>
      </p:sp>
      <p:sp>
        <p:nvSpPr>
          <p:cNvPr id="7" name="Rectangle 11">
            <a:extLst>
              <a:ext uri="{FF2B5EF4-FFF2-40B4-BE49-F238E27FC236}">
                <a16:creationId xmlns:a16="http://schemas.microsoft.com/office/drawing/2014/main" id="{7C625118-DD34-4E08-8CDC-FE77CF9B00B7}"/>
              </a:ext>
            </a:extLst>
          </p:cNvPr>
          <p:cNvSpPr>
            <a:spLocks noGrp="1" noChangeArrowheads="1"/>
          </p:cNvSpPr>
          <p:nvPr>
            <p:ph type="sldNum" sz="quarter" idx="12"/>
          </p:nvPr>
        </p:nvSpPr>
        <p:spPr>
          <a:ln/>
        </p:spPr>
        <p:txBody>
          <a:bodyPr/>
          <a:lstStyle>
            <a:lvl1pPr>
              <a:defRPr/>
            </a:lvl1pPr>
          </a:lstStyle>
          <a:p>
            <a:fld id="{4F61736D-B347-4424-9847-94C93C07E5EA}" type="slidenum">
              <a:rPr lang="es-ES_tradnl" altLang="es-ES"/>
              <a:pPr/>
              <a:t>‹Nº›</a:t>
            </a:fld>
            <a:endParaRPr lang="es-ES_tradnl" altLang="es-ES"/>
          </a:p>
        </p:txBody>
      </p:sp>
    </p:spTree>
    <p:extLst>
      <p:ext uri="{BB962C8B-B14F-4D97-AF65-F5344CB8AC3E}">
        <p14:creationId xmlns:p14="http://schemas.microsoft.com/office/powerpoint/2010/main" val="28914859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914400" y="277813"/>
            <a:ext cx="7772400" cy="585311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3" name="Rectangle 9">
            <a:extLst>
              <a:ext uri="{FF2B5EF4-FFF2-40B4-BE49-F238E27FC236}">
                <a16:creationId xmlns:a16="http://schemas.microsoft.com/office/drawing/2014/main" id="{7B14645B-76E1-453D-8D6E-C15CAB07F0A8}"/>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4" name="Rectangle 10">
            <a:extLst>
              <a:ext uri="{FF2B5EF4-FFF2-40B4-BE49-F238E27FC236}">
                <a16:creationId xmlns:a16="http://schemas.microsoft.com/office/drawing/2014/main" id="{91747BA2-3438-42E6-B849-4A804E59A1AF}"/>
              </a:ext>
            </a:extLst>
          </p:cNvPr>
          <p:cNvSpPr>
            <a:spLocks noGrp="1" noChangeArrowheads="1"/>
          </p:cNvSpPr>
          <p:nvPr>
            <p:ph type="ftr" sz="quarter" idx="11"/>
          </p:nvPr>
        </p:nvSpPr>
        <p:spPr>
          <a:ln/>
        </p:spPr>
        <p:txBody>
          <a:bodyPr/>
          <a:lstStyle>
            <a:lvl1pPr>
              <a:defRPr/>
            </a:lvl1pPr>
          </a:lstStyle>
          <a:p>
            <a:pPr>
              <a:defRPr/>
            </a:pPr>
            <a:r>
              <a:rPr lang="es-ES_tradnl"/>
              <a:t>F. Salinas</a:t>
            </a:r>
          </a:p>
        </p:txBody>
      </p:sp>
      <p:sp>
        <p:nvSpPr>
          <p:cNvPr id="5" name="Rectangle 11">
            <a:extLst>
              <a:ext uri="{FF2B5EF4-FFF2-40B4-BE49-F238E27FC236}">
                <a16:creationId xmlns:a16="http://schemas.microsoft.com/office/drawing/2014/main" id="{E32F8BDB-6C98-4A76-BD48-C4DD285E4876}"/>
              </a:ext>
            </a:extLst>
          </p:cNvPr>
          <p:cNvSpPr>
            <a:spLocks noGrp="1" noChangeArrowheads="1"/>
          </p:cNvSpPr>
          <p:nvPr>
            <p:ph type="sldNum" sz="quarter" idx="12"/>
          </p:nvPr>
        </p:nvSpPr>
        <p:spPr>
          <a:ln/>
        </p:spPr>
        <p:txBody>
          <a:bodyPr/>
          <a:lstStyle>
            <a:lvl1pPr>
              <a:defRPr/>
            </a:lvl1pPr>
          </a:lstStyle>
          <a:p>
            <a:fld id="{53BC45C4-D8B6-47B1-95E5-4206F1E8C8A1}" type="slidenum">
              <a:rPr lang="es-ES_tradnl" altLang="es-ES"/>
              <a:pPr/>
              <a:t>‹Nº›</a:t>
            </a:fld>
            <a:endParaRPr lang="es-ES_tradnl" altLang="es-ES"/>
          </a:p>
        </p:txBody>
      </p:sp>
    </p:spTree>
    <p:extLst>
      <p:ext uri="{BB962C8B-B14F-4D97-AF65-F5344CB8AC3E}">
        <p14:creationId xmlns:p14="http://schemas.microsoft.com/office/powerpoint/2010/main" val="28140548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7813"/>
            <a:ext cx="7772400" cy="703262"/>
          </a:xfrm>
        </p:spPr>
        <p:txBody>
          <a:bodyPr/>
          <a:lstStyle/>
          <a:p>
            <a:r>
              <a:rPr lang="es-ES"/>
              <a:t>Haga clic para modificar el estilo de título del patrón</a:t>
            </a:r>
            <a:endParaRPr lang="es-PE"/>
          </a:p>
        </p:txBody>
      </p:sp>
      <p:sp>
        <p:nvSpPr>
          <p:cNvPr id="3" name="2 Marcador de tabla"/>
          <p:cNvSpPr>
            <a:spLocks noGrp="1"/>
          </p:cNvSpPr>
          <p:nvPr>
            <p:ph type="tbl" idx="1"/>
          </p:nvPr>
        </p:nvSpPr>
        <p:spPr>
          <a:xfrm>
            <a:off x="914400" y="1196975"/>
            <a:ext cx="7772400" cy="4933950"/>
          </a:xfrm>
        </p:spPr>
        <p:txBody>
          <a:bodyPr/>
          <a:lstStyle/>
          <a:p>
            <a:pPr lvl="0"/>
            <a:endParaRPr lang="es-PE" noProof="0"/>
          </a:p>
        </p:txBody>
      </p:sp>
      <p:sp>
        <p:nvSpPr>
          <p:cNvPr id="4" name="Rectangle 9">
            <a:extLst>
              <a:ext uri="{FF2B5EF4-FFF2-40B4-BE49-F238E27FC236}">
                <a16:creationId xmlns:a16="http://schemas.microsoft.com/office/drawing/2014/main" id="{33E2B69A-635C-4F48-853C-D05901FF8CC3}"/>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5" name="Rectangle 10">
            <a:extLst>
              <a:ext uri="{FF2B5EF4-FFF2-40B4-BE49-F238E27FC236}">
                <a16:creationId xmlns:a16="http://schemas.microsoft.com/office/drawing/2014/main" id="{CAE1E8A6-8E7B-4248-BB6F-1CD02BC48A73}"/>
              </a:ext>
            </a:extLst>
          </p:cNvPr>
          <p:cNvSpPr>
            <a:spLocks noGrp="1" noChangeArrowheads="1"/>
          </p:cNvSpPr>
          <p:nvPr>
            <p:ph type="ftr" sz="quarter" idx="11"/>
          </p:nvPr>
        </p:nvSpPr>
        <p:spPr>
          <a:ln/>
        </p:spPr>
        <p:txBody>
          <a:bodyPr/>
          <a:lstStyle>
            <a:lvl1pPr>
              <a:defRPr/>
            </a:lvl1pPr>
          </a:lstStyle>
          <a:p>
            <a:pPr>
              <a:defRPr/>
            </a:pPr>
            <a:r>
              <a:rPr lang="es-ES_tradnl"/>
              <a:t>F. Salinas</a:t>
            </a:r>
          </a:p>
        </p:txBody>
      </p:sp>
      <p:sp>
        <p:nvSpPr>
          <p:cNvPr id="6" name="Rectangle 11">
            <a:extLst>
              <a:ext uri="{FF2B5EF4-FFF2-40B4-BE49-F238E27FC236}">
                <a16:creationId xmlns:a16="http://schemas.microsoft.com/office/drawing/2014/main" id="{3EE42D70-21DF-4EBF-B409-9C428C8093D0}"/>
              </a:ext>
            </a:extLst>
          </p:cNvPr>
          <p:cNvSpPr>
            <a:spLocks noGrp="1" noChangeArrowheads="1"/>
          </p:cNvSpPr>
          <p:nvPr>
            <p:ph type="sldNum" sz="quarter" idx="12"/>
          </p:nvPr>
        </p:nvSpPr>
        <p:spPr>
          <a:ln/>
        </p:spPr>
        <p:txBody>
          <a:bodyPr/>
          <a:lstStyle>
            <a:lvl1pPr>
              <a:defRPr/>
            </a:lvl1pPr>
          </a:lstStyle>
          <a:p>
            <a:fld id="{A9EB861B-4D81-44A9-89C5-F4E9BA96E8CA}" type="slidenum">
              <a:rPr lang="es-ES_tradnl" altLang="es-ES"/>
              <a:pPr/>
              <a:t>‹Nº›</a:t>
            </a:fld>
            <a:endParaRPr lang="es-ES_tradnl" altLang="es-ES"/>
          </a:p>
        </p:txBody>
      </p:sp>
    </p:spTree>
    <p:extLst>
      <p:ext uri="{BB962C8B-B14F-4D97-AF65-F5344CB8AC3E}">
        <p14:creationId xmlns:p14="http://schemas.microsoft.com/office/powerpoint/2010/main" val="3751601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A474C37-5C80-4069-8EBA-CA94ADF8086E}" type="datetimeFigureOut">
              <a:rPr lang="es-PE" smtClean="0"/>
              <a:t>12/08/2025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A7C8DDE2-A9C8-4BAC-8D65-765C5FB087FF}" type="slidenum">
              <a:rPr lang="es-PE" smtClean="0"/>
              <a:t>‹Nº›</a:t>
            </a:fld>
            <a:endParaRPr lang="es-PE"/>
          </a:p>
        </p:txBody>
      </p:sp>
    </p:spTree>
    <p:extLst>
      <p:ext uri="{BB962C8B-B14F-4D97-AF65-F5344CB8AC3E}">
        <p14:creationId xmlns:p14="http://schemas.microsoft.com/office/powerpoint/2010/main" val="3488329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CA474C37-5C80-4069-8EBA-CA94ADF8086E}" type="datetimeFigureOut">
              <a:rPr lang="es-PE" smtClean="0"/>
              <a:t>12/08/2025</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A7C8DDE2-A9C8-4BAC-8D65-765C5FB087FF}" type="slidenum">
              <a:rPr lang="es-PE" smtClean="0"/>
              <a:t>‹Nº›</a:t>
            </a:fld>
            <a:endParaRPr lang="es-PE"/>
          </a:p>
        </p:txBody>
      </p:sp>
    </p:spTree>
    <p:extLst>
      <p:ext uri="{BB962C8B-B14F-4D97-AF65-F5344CB8AC3E}">
        <p14:creationId xmlns:p14="http://schemas.microsoft.com/office/powerpoint/2010/main" val="1328688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CA474C37-5C80-4069-8EBA-CA94ADF8086E}" type="datetimeFigureOut">
              <a:rPr lang="es-PE" smtClean="0"/>
              <a:t>12/08/2025</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A7C8DDE2-A9C8-4BAC-8D65-765C5FB087FF}" type="slidenum">
              <a:rPr lang="es-PE" smtClean="0"/>
              <a:t>‹Nº›</a:t>
            </a:fld>
            <a:endParaRPr lang="es-PE"/>
          </a:p>
        </p:txBody>
      </p:sp>
    </p:spTree>
    <p:extLst>
      <p:ext uri="{BB962C8B-B14F-4D97-AF65-F5344CB8AC3E}">
        <p14:creationId xmlns:p14="http://schemas.microsoft.com/office/powerpoint/2010/main" val="1326255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CA474C37-5C80-4069-8EBA-CA94ADF8086E}" type="datetimeFigureOut">
              <a:rPr lang="es-PE" smtClean="0"/>
              <a:t>12/08/2025</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A7C8DDE2-A9C8-4BAC-8D65-765C5FB087FF}" type="slidenum">
              <a:rPr lang="es-PE" smtClean="0"/>
              <a:t>‹Nº›</a:t>
            </a:fld>
            <a:endParaRPr lang="es-PE"/>
          </a:p>
        </p:txBody>
      </p:sp>
    </p:spTree>
    <p:extLst>
      <p:ext uri="{BB962C8B-B14F-4D97-AF65-F5344CB8AC3E}">
        <p14:creationId xmlns:p14="http://schemas.microsoft.com/office/powerpoint/2010/main" val="3199533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74C37-5C80-4069-8EBA-CA94ADF8086E}" type="datetimeFigureOut">
              <a:rPr lang="es-PE" smtClean="0"/>
              <a:t>12/08/2025</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A7C8DDE2-A9C8-4BAC-8D65-765C5FB087FF}" type="slidenum">
              <a:rPr lang="es-PE" smtClean="0"/>
              <a:t>‹Nº›</a:t>
            </a:fld>
            <a:endParaRPr lang="es-PE"/>
          </a:p>
        </p:txBody>
      </p:sp>
    </p:spTree>
    <p:extLst>
      <p:ext uri="{BB962C8B-B14F-4D97-AF65-F5344CB8AC3E}">
        <p14:creationId xmlns:p14="http://schemas.microsoft.com/office/powerpoint/2010/main" val="685061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A474C37-5C80-4069-8EBA-CA94ADF8086E}" type="datetimeFigureOut">
              <a:rPr lang="es-PE" smtClean="0"/>
              <a:t>12/08/2025</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A7C8DDE2-A9C8-4BAC-8D65-765C5FB087FF}" type="slidenum">
              <a:rPr lang="es-PE" smtClean="0"/>
              <a:t>‹Nº›</a:t>
            </a:fld>
            <a:endParaRPr lang="es-PE"/>
          </a:p>
        </p:txBody>
      </p:sp>
    </p:spTree>
    <p:extLst>
      <p:ext uri="{BB962C8B-B14F-4D97-AF65-F5344CB8AC3E}">
        <p14:creationId xmlns:p14="http://schemas.microsoft.com/office/powerpoint/2010/main" val="4082044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A474C37-5C80-4069-8EBA-CA94ADF8086E}" type="datetimeFigureOut">
              <a:rPr lang="es-PE" smtClean="0"/>
              <a:t>12/08/2025</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A7C8DDE2-A9C8-4BAC-8D65-765C5FB087FF}" type="slidenum">
              <a:rPr lang="es-PE" smtClean="0"/>
              <a:t>‹Nº›</a:t>
            </a:fld>
            <a:endParaRPr lang="es-PE"/>
          </a:p>
        </p:txBody>
      </p:sp>
    </p:spTree>
    <p:extLst>
      <p:ext uri="{BB962C8B-B14F-4D97-AF65-F5344CB8AC3E}">
        <p14:creationId xmlns:p14="http://schemas.microsoft.com/office/powerpoint/2010/main" val="786949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474C37-5C80-4069-8EBA-CA94ADF8086E}" type="datetimeFigureOut">
              <a:rPr lang="es-PE" smtClean="0"/>
              <a:t>12/08/2025</a:t>
            </a:fld>
            <a:endParaRPr lang="es-P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8DDE2-A9C8-4BAC-8D65-765C5FB087FF}" type="slidenum">
              <a:rPr lang="es-PE" smtClean="0"/>
              <a:t>‹Nº›</a:t>
            </a:fld>
            <a:endParaRPr lang="es-PE"/>
          </a:p>
        </p:txBody>
      </p:sp>
    </p:spTree>
    <p:extLst>
      <p:ext uri="{BB962C8B-B14F-4D97-AF65-F5344CB8AC3E}">
        <p14:creationId xmlns:p14="http://schemas.microsoft.com/office/powerpoint/2010/main" val="33129463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C6E00880-470E-4AAB-BB86-FBB2525F137D}"/>
              </a:ext>
            </a:extLst>
          </p:cNvPr>
          <p:cNvSpPr>
            <a:spLocks noChangeArrowheads="1"/>
          </p:cNvSpPr>
          <p:nvPr/>
        </p:nvSpPr>
        <p:spPr bwMode="auto">
          <a:xfrm>
            <a:off x="0" y="0"/>
            <a:ext cx="609600" cy="4876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endParaRPr lang="es-ES_tradnl" altLang="es-ES" sz="2400"/>
          </a:p>
        </p:txBody>
      </p:sp>
      <p:sp>
        <p:nvSpPr>
          <p:cNvPr id="1027" name="Line 6">
            <a:extLst>
              <a:ext uri="{FF2B5EF4-FFF2-40B4-BE49-F238E27FC236}">
                <a16:creationId xmlns:a16="http://schemas.microsoft.com/office/drawing/2014/main" id="{5A46A065-AACA-4DA8-A029-59A3A079E4D1}"/>
              </a:ext>
            </a:extLst>
          </p:cNvPr>
          <p:cNvSpPr>
            <a:spLocks noChangeShapeType="1"/>
          </p:cNvSpPr>
          <p:nvPr/>
        </p:nvSpPr>
        <p:spPr bwMode="auto">
          <a:xfrm>
            <a:off x="381000" y="1125538"/>
            <a:ext cx="830580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028" name="Rectangle 7">
            <a:extLst>
              <a:ext uri="{FF2B5EF4-FFF2-40B4-BE49-F238E27FC236}">
                <a16:creationId xmlns:a16="http://schemas.microsoft.com/office/drawing/2014/main" id="{06E6D139-4BE8-401C-9D71-6EAEDCE8ED9E}"/>
              </a:ext>
            </a:extLst>
          </p:cNvPr>
          <p:cNvSpPr>
            <a:spLocks noGrp="1" noChangeArrowheads="1"/>
          </p:cNvSpPr>
          <p:nvPr>
            <p:ph type="title"/>
          </p:nvPr>
        </p:nvSpPr>
        <p:spPr bwMode="auto">
          <a:xfrm>
            <a:off x="914400" y="277813"/>
            <a:ext cx="7772400"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ES"/>
              <a:t>Haga clic para cambiar el estilo de título	</a:t>
            </a:r>
          </a:p>
        </p:txBody>
      </p:sp>
      <p:sp>
        <p:nvSpPr>
          <p:cNvPr id="1029" name="Rectangle 8">
            <a:extLst>
              <a:ext uri="{FF2B5EF4-FFF2-40B4-BE49-F238E27FC236}">
                <a16:creationId xmlns:a16="http://schemas.microsoft.com/office/drawing/2014/main" id="{7F2BD3D4-94A0-4DAE-8606-A518EF4007BC}"/>
              </a:ext>
            </a:extLst>
          </p:cNvPr>
          <p:cNvSpPr>
            <a:spLocks noGrp="1" noChangeArrowheads="1"/>
          </p:cNvSpPr>
          <p:nvPr>
            <p:ph type="body" idx="1"/>
          </p:nvPr>
        </p:nvSpPr>
        <p:spPr bwMode="auto">
          <a:xfrm>
            <a:off x="914400" y="1196975"/>
            <a:ext cx="7772400"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ES"/>
              <a:t>Haga clic para modificar el estilo de texto del patrón</a:t>
            </a:r>
          </a:p>
          <a:p>
            <a:pPr lvl="1"/>
            <a:r>
              <a:rPr lang="es-ES_tradnl" altLang="es-ES"/>
              <a:t>Segundo nivel</a:t>
            </a:r>
          </a:p>
          <a:p>
            <a:pPr lvl="2"/>
            <a:r>
              <a:rPr lang="es-ES_tradnl" altLang="es-ES"/>
              <a:t>Tercer nivel</a:t>
            </a:r>
          </a:p>
          <a:p>
            <a:pPr lvl="3"/>
            <a:r>
              <a:rPr lang="es-ES_tradnl" altLang="es-ES"/>
              <a:t>Cuarto nivel</a:t>
            </a:r>
          </a:p>
          <a:p>
            <a:pPr lvl="4"/>
            <a:r>
              <a:rPr lang="es-ES_tradnl" altLang="es-ES"/>
              <a:t>Quinto nivel</a:t>
            </a:r>
          </a:p>
        </p:txBody>
      </p:sp>
      <p:sp>
        <p:nvSpPr>
          <p:cNvPr id="49161" name="Rectangle 9">
            <a:extLst>
              <a:ext uri="{FF2B5EF4-FFF2-40B4-BE49-F238E27FC236}">
                <a16:creationId xmlns:a16="http://schemas.microsoft.com/office/drawing/2014/main" id="{70E111AC-CF20-4BDB-822B-6EB2E5670DCD}"/>
              </a:ext>
            </a:extLst>
          </p:cNvPr>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mn-lt"/>
              </a:defRPr>
            </a:lvl1pPr>
          </a:lstStyle>
          <a:p>
            <a:pPr>
              <a:defRPr/>
            </a:pPr>
            <a:endParaRPr lang="es-ES_tradnl"/>
          </a:p>
        </p:txBody>
      </p:sp>
      <p:sp>
        <p:nvSpPr>
          <p:cNvPr id="49162" name="Rectangle 10">
            <a:extLst>
              <a:ext uri="{FF2B5EF4-FFF2-40B4-BE49-F238E27FC236}">
                <a16:creationId xmlns:a16="http://schemas.microsoft.com/office/drawing/2014/main" id="{818337B9-F8AC-4B81-9CB4-40BFC42E0E31}"/>
              </a:ext>
            </a:extLst>
          </p:cNvPr>
          <p:cNvSpPr>
            <a:spLocks noGrp="1" noChangeArrowheads="1"/>
          </p:cNvSpPr>
          <p:nvPr>
            <p:ph type="ftr" sz="quarter" idx="3"/>
          </p:nvPr>
        </p:nvSpPr>
        <p:spPr bwMode="auto">
          <a:xfrm>
            <a:off x="0" y="4816475"/>
            <a:ext cx="431800" cy="2041525"/>
          </a:xfrm>
          <a:prstGeom prst="rect">
            <a:avLst/>
          </a:prstGeom>
          <a:noFill/>
          <a:ln w="9525">
            <a:noFill/>
            <a:miter lim="800000"/>
            <a:headEnd/>
            <a:tailEnd/>
          </a:ln>
          <a:effectLst/>
        </p:spPr>
        <p:txBody>
          <a:bodyPr vert="eaVert" wrap="square" lIns="91440" tIns="45720" rIns="91440" bIns="45720" numCol="1" anchor="t" anchorCtr="0" compatLnSpc="1">
            <a:prstTxWarp prst="textNoShape">
              <a:avLst/>
            </a:prstTxWarp>
          </a:bodyPr>
          <a:lstStyle>
            <a:lvl1pPr algn="ctr">
              <a:defRPr sz="1000" b="1" i="1">
                <a:effectLst>
                  <a:outerShdw blurRad="38100" dist="38100" dir="2700000" algn="tl">
                    <a:srgbClr val="FFFFFF"/>
                  </a:outerShdw>
                </a:effectLst>
                <a:latin typeface="+mn-lt"/>
              </a:defRPr>
            </a:lvl1pPr>
          </a:lstStyle>
          <a:p>
            <a:pPr>
              <a:defRPr/>
            </a:pPr>
            <a:r>
              <a:rPr lang="es-ES_tradnl"/>
              <a:t>F. Salinas</a:t>
            </a:r>
          </a:p>
        </p:txBody>
      </p:sp>
      <p:sp>
        <p:nvSpPr>
          <p:cNvPr id="49163" name="Rectangle 11">
            <a:extLst>
              <a:ext uri="{FF2B5EF4-FFF2-40B4-BE49-F238E27FC236}">
                <a16:creationId xmlns:a16="http://schemas.microsoft.com/office/drawing/2014/main" id="{7C1C5C4A-B755-40AD-AF7A-54B7D973DCA9}"/>
              </a:ext>
            </a:extLst>
          </p:cNvPr>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panose="020B0604020202020204" pitchFamily="34" charset="0"/>
              </a:defRPr>
            </a:lvl1pPr>
          </a:lstStyle>
          <a:p>
            <a:fld id="{13BF0E11-730D-42DA-8579-B2FBF74EE49B}" type="slidenum">
              <a:rPr lang="es-ES_tradnl" altLang="es-ES"/>
              <a:pPr/>
              <a:t>‹Nº›</a:t>
            </a:fld>
            <a:endParaRPr lang="es-ES_tradnl" altLang="es-ES"/>
          </a:p>
        </p:txBody>
      </p:sp>
      <p:sp>
        <p:nvSpPr>
          <p:cNvPr id="1033" name="Line 12">
            <a:extLst>
              <a:ext uri="{FF2B5EF4-FFF2-40B4-BE49-F238E27FC236}">
                <a16:creationId xmlns:a16="http://schemas.microsoft.com/office/drawing/2014/main" id="{99EADE22-C278-4687-8AC9-8B29BB5442B9}"/>
              </a:ext>
            </a:extLst>
          </p:cNvPr>
          <p:cNvSpPr>
            <a:spLocks noChangeShapeType="1"/>
          </p:cNvSpPr>
          <p:nvPr/>
        </p:nvSpPr>
        <p:spPr bwMode="auto">
          <a:xfrm>
            <a:off x="0" y="4876800"/>
            <a:ext cx="609600"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s-ES"/>
          </a:p>
        </p:txBody>
      </p:sp>
    </p:spTree>
    <p:extLst>
      <p:ext uri="{BB962C8B-B14F-4D97-AF65-F5344CB8AC3E}">
        <p14:creationId xmlns:p14="http://schemas.microsoft.com/office/powerpoint/2010/main" val="2664410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sldNum="0" hd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Times New Roman" pitchFamily="18" charset="0"/>
        </a:defRPr>
      </a:lvl2pPr>
      <a:lvl3pPr algn="l" rtl="0" eaLnBrk="0" fontAlgn="base" hangingPunct="0">
        <a:spcBef>
          <a:spcPct val="0"/>
        </a:spcBef>
        <a:spcAft>
          <a:spcPct val="0"/>
        </a:spcAft>
        <a:defRPr sz="2800" b="1">
          <a:solidFill>
            <a:schemeClr val="tx2"/>
          </a:solidFill>
          <a:latin typeface="Times New Roman" pitchFamily="18" charset="0"/>
        </a:defRPr>
      </a:lvl3pPr>
      <a:lvl4pPr algn="l" rtl="0" eaLnBrk="0" fontAlgn="base" hangingPunct="0">
        <a:spcBef>
          <a:spcPct val="0"/>
        </a:spcBef>
        <a:spcAft>
          <a:spcPct val="0"/>
        </a:spcAft>
        <a:defRPr sz="2800" b="1">
          <a:solidFill>
            <a:schemeClr val="tx2"/>
          </a:solidFill>
          <a:latin typeface="Times New Roman" pitchFamily="18" charset="0"/>
        </a:defRPr>
      </a:lvl4pPr>
      <a:lvl5pPr algn="l" rtl="0" eaLnBrk="0" fontAlgn="base" hangingPunct="0">
        <a:spcBef>
          <a:spcPct val="0"/>
        </a:spcBef>
        <a:spcAft>
          <a:spcPct val="0"/>
        </a:spcAft>
        <a:defRPr sz="2800" b="1">
          <a:solidFill>
            <a:schemeClr val="tx2"/>
          </a:solidFill>
          <a:latin typeface="Times New Roman" pitchFamily="18" charset="0"/>
        </a:defRPr>
      </a:lvl5pPr>
      <a:lvl6pPr marL="457200" algn="l" rtl="0" fontAlgn="base">
        <a:spcBef>
          <a:spcPct val="0"/>
        </a:spcBef>
        <a:spcAft>
          <a:spcPct val="0"/>
        </a:spcAft>
        <a:defRPr sz="2800" b="1">
          <a:solidFill>
            <a:schemeClr val="tx2"/>
          </a:solidFill>
          <a:latin typeface="Times New Roman" pitchFamily="18" charset="0"/>
        </a:defRPr>
      </a:lvl6pPr>
      <a:lvl7pPr marL="914400" algn="l" rtl="0" fontAlgn="base">
        <a:spcBef>
          <a:spcPct val="0"/>
        </a:spcBef>
        <a:spcAft>
          <a:spcPct val="0"/>
        </a:spcAft>
        <a:defRPr sz="2800" b="1">
          <a:solidFill>
            <a:schemeClr val="tx2"/>
          </a:solidFill>
          <a:latin typeface="Times New Roman" pitchFamily="18" charset="0"/>
        </a:defRPr>
      </a:lvl7pPr>
      <a:lvl8pPr marL="1371600" algn="l" rtl="0" fontAlgn="base">
        <a:spcBef>
          <a:spcPct val="0"/>
        </a:spcBef>
        <a:spcAft>
          <a:spcPct val="0"/>
        </a:spcAft>
        <a:defRPr sz="2800" b="1">
          <a:solidFill>
            <a:schemeClr val="tx2"/>
          </a:solidFill>
          <a:latin typeface="Times New Roman" pitchFamily="18" charset="0"/>
        </a:defRPr>
      </a:lvl8pPr>
      <a:lvl9pPr marL="1828800" algn="l" rtl="0" fontAlgn="base">
        <a:spcBef>
          <a:spcPct val="0"/>
        </a:spcBef>
        <a:spcAft>
          <a:spcPct val="0"/>
        </a:spcAft>
        <a:defRPr sz="28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n"/>
        <a:defRPr>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anose="05000000000000000000" pitchFamily="2" charset="2"/>
        <a:buChar char="n"/>
        <a:defRPr>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anose="05000000000000000000" pitchFamily="2" charset="2"/>
        <a:buChar char="§"/>
        <a:defRPr>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www.youtube.com/watch?v=Vy6HAT8hebc" TargetMode="External"/><Relationship Id="rId3" Type="http://schemas.openxmlformats.org/officeDocument/2006/relationships/slideLayout" Target="../slideLayouts/slideLayout2.xml"/><Relationship Id="rId7" Type="http://schemas.openxmlformats.org/officeDocument/2006/relationships/hyperlink" Target="https://www.youtube.com/watch?v=Y8qWiCJEw-c|" TargetMode="Externa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hyperlink" Target="https://www.youtube.com/watch?v=HjsKxfjDHvA" TargetMode="External"/><Relationship Id="rId5" Type="http://schemas.openxmlformats.org/officeDocument/2006/relationships/hyperlink" Target="https://www.youtube.com/watch?v=D80Idnh811I" TargetMode="External"/><Relationship Id="rId10" Type="http://schemas.openxmlformats.org/officeDocument/2006/relationships/image" Target="../media/image12.wmf"/><Relationship Id="rId4" Type="http://schemas.openxmlformats.org/officeDocument/2006/relationships/hyperlink" Target="https://www.youtube.com/watch?v=TM2Be7MqykY" TargetMode="External"/><Relationship Id="rId9" Type="http://schemas.openxmlformats.org/officeDocument/2006/relationships/hyperlink" Target="https://www.youtube.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fredysalinasmelendez.com/" TargetMode="External"/><Relationship Id="rId2" Type="http://schemas.openxmlformats.org/officeDocument/2006/relationships/image" Target="../media/image13.jpe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hyperlink" Target="http://www.youtube.com/camelido7" TargetMode="Externa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hyperlink" Target="https://serviciosbiometricos.reniec.gob.pe/appConsultaHuellas/index.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C8FC8E5-C87D-4A54-8C05-83732C46E0E6}"/>
              </a:ext>
            </a:extLst>
          </p:cNvPr>
          <p:cNvSpPr>
            <a:spLocks noGrp="1"/>
          </p:cNvSpPr>
          <p:nvPr>
            <p:ph type="ctrTitle"/>
          </p:nvPr>
        </p:nvSpPr>
        <p:spPr>
          <a:xfrm>
            <a:off x="778054" y="2952386"/>
            <a:ext cx="4827099" cy="2141669"/>
          </a:xfrm>
        </p:spPr>
        <p:txBody>
          <a:bodyPr>
            <a:normAutofit fontScale="90000"/>
          </a:bodyPr>
          <a:lstStyle/>
          <a:p>
            <a:pPr algn="l"/>
            <a:r>
              <a:rPr lang="es-PE" sz="2700" b="1" dirty="0">
                <a:latin typeface="Arial" panose="020B0604020202020204" pitchFamily="34" charset="0"/>
                <a:cs typeface="Arial" panose="020B0604020202020204" pitchFamily="34" charset="0"/>
              </a:rPr>
              <a:t>Semana X </a:t>
            </a:r>
            <a:br>
              <a:rPr lang="es-PE" sz="2700" b="1" dirty="0">
                <a:latin typeface="Arial" panose="020B0604020202020204" pitchFamily="34" charset="0"/>
                <a:cs typeface="Arial" panose="020B0604020202020204" pitchFamily="34" charset="0"/>
              </a:rPr>
            </a:br>
            <a:br>
              <a:rPr lang="es-PE" sz="2000" b="1" dirty="0">
                <a:latin typeface="Arial" panose="020B0604020202020204" pitchFamily="34" charset="0"/>
                <a:cs typeface="Arial" panose="020B0604020202020204" pitchFamily="34" charset="0"/>
              </a:rPr>
            </a:br>
            <a:r>
              <a:rPr lang="es-ES" sz="2000" b="1" dirty="0">
                <a:latin typeface="Arial" panose="020B0604020202020204" pitchFamily="34" charset="0"/>
                <a:cs typeface="Arial" panose="020B0604020202020204" pitchFamily="34" charset="0"/>
              </a:rPr>
              <a:t>•Índices de medidas de la sostenibilidad.</a:t>
            </a:r>
            <a:br>
              <a:rPr lang="es-ES" sz="2000" b="1" dirty="0">
                <a:latin typeface="Arial" panose="020B0604020202020204" pitchFamily="34" charset="0"/>
                <a:cs typeface="Arial" panose="020B0604020202020204" pitchFamily="34" charset="0"/>
              </a:rPr>
            </a:br>
            <a:r>
              <a:rPr lang="es-ES" sz="2000" b="1" dirty="0">
                <a:latin typeface="Arial" panose="020B0604020202020204" pitchFamily="34" charset="0"/>
                <a:cs typeface="Arial" panose="020B0604020202020204" pitchFamily="34" charset="0"/>
              </a:rPr>
              <a:t>•La huella ecológica vs cariotipo ADN</a:t>
            </a:r>
            <a:br>
              <a:rPr lang="es-ES" sz="2000" b="1" dirty="0">
                <a:latin typeface="Arial" panose="020B0604020202020204" pitchFamily="34" charset="0"/>
                <a:cs typeface="Arial" panose="020B0604020202020204" pitchFamily="34" charset="0"/>
              </a:rPr>
            </a:br>
            <a:r>
              <a:rPr lang="es-ES" sz="2000" b="1" dirty="0">
                <a:latin typeface="Arial" panose="020B0604020202020204" pitchFamily="34" charset="0"/>
                <a:cs typeface="Arial" panose="020B0604020202020204" pitchFamily="34" charset="0"/>
              </a:rPr>
              <a:t>•Definición de riesgo.</a:t>
            </a:r>
            <a:br>
              <a:rPr lang="es-ES" sz="2000" b="1" dirty="0">
                <a:latin typeface="Arial" panose="020B0604020202020204" pitchFamily="34" charset="0"/>
                <a:cs typeface="Arial" panose="020B0604020202020204" pitchFamily="34" charset="0"/>
              </a:rPr>
            </a:br>
            <a:r>
              <a:rPr lang="es-ES" sz="2000" b="1" dirty="0">
                <a:latin typeface="Arial" panose="020B0604020202020204" pitchFamily="34" charset="0"/>
                <a:cs typeface="Arial" panose="020B0604020202020204" pitchFamily="34" charset="0"/>
              </a:rPr>
              <a:t>•Factores que condicionan el riesgo.</a:t>
            </a:r>
            <a:br>
              <a:rPr lang="es-ES" sz="2000" b="1" dirty="0">
                <a:latin typeface="Arial" panose="020B0604020202020204" pitchFamily="34" charset="0"/>
                <a:cs typeface="Arial" panose="020B0604020202020204" pitchFamily="34" charset="0"/>
              </a:rPr>
            </a:br>
            <a:r>
              <a:rPr lang="es-ES" sz="2000" b="1" dirty="0">
                <a:latin typeface="Arial" panose="020B0604020202020204" pitchFamily="34" charset="0"/>
                <a:cs typeface="Arial" panose="020B0604020202020204" pitchFamily="34" charset="0"/>
              </a:rPr>
              <a:t>•Lluvia acida.</a:t>
            </a:r>
            <a:br>
              <a:rPr lang="es-ES" sz="2000" b="1" dirty="0">
                <a:latin typeface="Arial" panose="020B0604020202020204" pitchFamily="34" charset="0"/>
                <a:cs typeface="Arial" panose="020B0604020202020204" pitchFamily="34" charset="0"/>
              </a:rPr>
            </a:br>
            <a:endParaRPr lang="es-PE" sz="2000" b="1" dirty="0">
              <a:latin typeface="Arial" panose="020B0604020202020204" pitchFamily="34" charset="0"/>
              <a:ea typeface="Calibri Light"/>
              <a:cs typeface="Arial" panose="020B0604020202020204" pitchFamily="34" charset="0"/>
            </a:endParaRPr>
          </a:p>
        </p:txBody>
      </p:sp>
      <p:sp>
        <p:nvSpPr>
          <p:cNvPr id="5" name="Subtítulo 4">
            <a:extLst>
              <a:ext uri="{FF2B5EF4-FFF2-40B4-BE49-F238E27FC236}">
                <a16:creationId xmlns:a16="http://schemas.microsoft.com/office/drawing/2014/main" id="{4B55E2E3-91C0-4B96-BC51-78D844077706}"/>
              </a:ext>
            </a:extLst>
          </p:cNvPr>
          <p:cNvSpPr>
            <a:spLocks noGrp="1"/>
          </p:cNvSpPr>
          <p:nvPr>
            <p:ph type="subTitle" idx="1"/>
          </p:nvPr>
        </p:nvSpPr>
        <p:spPr>
          <a:xfrm>
            <a:off x="1143000" y="5385164"/>
            <a:ext cx="6858000" cy="849385"/>
          </a:xfrm>
        </p:spPr>
        <p:txBody>
          <a:bodyPr>
            <a:normAutofit/>
          </a:bodyPr>
          <a:lstStyle/>
          <a:p>
            <a:pPr>
              <a:lnSpc>
                <a:spcPct val="100000"/>
              </a:lnSpc>
              <a:spcBef>
                <a:spcPts val="0"/>
              </a:spcBef>
            </a:pPr>
            <a:r>
              <a:rPr lang="es-PE" sz="2200" dirty="0"/>
              <a:t>Asignatura: Medio Ambiente y Desarrollo Sostenible </a:t>
            </a:r>
          </a:p>
          <a:p>
            <a:pPr>
              <a:lnSpc>
                <a:spcPct val="100000"/>
              </a:lnSpc>
              <a:spcBef>
                <a:spcPts val="0"/>
              </a:spcBef>
            </a:pPr>
            <a:r>
              <a:rPr lang="es-PE" sz="2200" b="1" dirty="0"/>
              <a:t>Dr. Fredy Salinas Melendez</a:t>
            </a:r>
          </a:p>
        </p:txBody>
      </p:sp>
      <p:sp>
        <p:nvSpPr>
          <p:cNvPr id="19" name="Subtítulo 4">
            <a:extLst>
              <a:ext uri="{FF2B5EF4-FFF2-40B4-BE49-F238E27FC236}">
                <a16:creationId xmlns:a16="http://schemas.microsoft.com/office/drawing/2014/main" id="{FF7DA7A5-6A23-4645-8BB7-CAF9A612F584}"/>
              </a:ext>
            </a:extLst>
          </p:cNvPr>
          <p:cNvSpPr txBox="1">
            <a:spLocks/>
          </p:cNvSpPr>
          <p:nvPr/>
        </p:nvSpPr>
        <p:spPr>
          <a:xfrm>
            <a:off x="609600" y="2366535"/>
            <a:ext cx="7924800" cy="5624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PE"/>
              <a:t>Facultad de Ciencias Naturales y Matemática</a:t>
            </a:r>
          </a:p>
        </p:txBody>
      </p:sp>
      <p:sp>
        <p:nvSpPr>
          <p:cNvPr id="21" name="Subtítulo 4">
            <a:extLst>
              <a:ext uri="{FF2B5EF4-FFF2-40B4-BE49-F238E27FC236}">
                <a16:creationId xmlns:a16="http://schemas.microsoft.com/office/drawing/2014/main" id="{79D83C09-58B4-49C5-B218-A242866CCD27}"/>
              </a:ext>
            </a:extLst>
          </p:cNvPr>
          <p:cNvSpPr txBox="1">
            <a:spLocks/>
          </p:cNvSpPr>
          <p:nvPr/>
        </p:nvSpPr>
        <p:spPr>
          <a:xfrm>
            <a:off x="1143000" y="6257999"/>
            <a:ext cx="6858000" cy="4753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PE" sz="1800" dirty="0"/>
              <a:t>Semestre </a:t>
            </a:r>
            <a:r>
              <a:rPr lang="es-PE" sz="1800"/>
              <a:t>Académico 2025 </a:t>
            </a:r>
            <a:r>
              <a:rPr lang="es-PE" sz="1800" dirty="0"/>
              <a:t>- I</a:t>
            </a:r>
          </a:p>
        </p:txBody>
      </p:sp>
    </p:spTree>
    <p:extLst>
      <p:ext uri="{BB962C8B-B14F-4D97-AF65-F5344CB8AC3E}">
        <p14:creationId xmlns:p14="http://schemas.microsoft.com/office/powerpoint/2010/main" val="4255538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7886700" cy="470252"/>
          </a:xfrm>
        </p:spPr>
        <p:txBody>
          <a:bodyPr>
            <a:normAutofit/>
          </a:bodyPr>
          <a:lstStyle/>
          <a:p>
            <a:r>
              <a:rPr lang="es-ES" sz="2400" b="1"/>
              <a:t>Existen varios tipos de riesgos laborales</a:t>
            </a:r>
            <a:endParaRPr lang="en-US" sz="2400"/>
          </a:p>
        </p:txBody>
      </p:sp>
      <p:sp>
        <p:nvSpPr>
          <p:cNvPr id="3" name="Marcador de contenido 2"/>
          <p:cNvSpPr>
            <a:spLocks noGrp="1"/>
          </p:cNvSpPr>
          <p:nvPr>
            <p:ph idx="1"/>
          </p:nvPr>
        </p:nvSpPr>
        <p:spPr>
          <a:xfrm>
            <a:off x="628650" y="1603022"/>
            <a:ext cx="7886700" cy="5183541"/>
          </a:xfrm>
        </p:spPr>
        <p:txBody>
          <a:bodyPr/>
          <a:lstStyle/>
          <a:p>
            <a:r>
              <a:rPr lang="es-ES" b="1"/>
              <a:t> contemplados en la normativa de Seguridad y Salud en el Trabajo, Ley 29783, entre ellos tenemos los siguientes:</a:t>
            </a:r>
            <a:endParaRPr lang="es-ES"/>
          </a:p>
          <a:p>
            <a:r>
              <a:rPr lang="es-ES" b="1"/>
              <a:t>Riesgos</a:t>
            </a:r>
            <a:r>
              <a:rPr lang="es-ES"/>
              <a:t> físicos. ...</a:t>
            </a:r>
          </a:p>
          <a:p>
            <a:r>
              <a:rPr lang="es-ES" b="1"/>
              <a:t>Riesgos</a:t>
            </a:r>
            <a:r>
              <a:rPr lang="es-ES"/>
              <a:t> biológicos. ...</a:t>
            </a:r>
          </a:p>
          <a:p>
            <a:r>
              <a:rPr lang="es-ES" b="1"/>
              <a:t>Riesgos</a:t>
            </a:r>
            <a:r>
              <a:rPr lang="es-ES"/>
              <a:t> químicos. ...</a:t>
            </a:r>
          </a:p>
          <a:p>
            <a:r>
              <a:rPr lang="es-ES" b="1"/>
              <a:t>Riesgos</a:t>
            </a:r>
            <a:r>
              <a:rPr lang="es-ES"/>
              <a:t> ergonómicos. ...</a:t>
            </a:r>
          </a:p>
          <a:p>
            <a:r>
              <a:rPr lang="es-ES" b="1"/>
              <a:t>Riesgos</a:t>
            </a:r>
            <a:r>
              <a:rPr lang="es-ES"/>
              <a:t> psicosociales.</a:t>
            </a:r>
          </a:p>
        </p:txBody>
      </p:sp>
    </p:spTree>
    <p:extLst>
      <p:ext uri="{BB962C8B-B14F-4D97-AF65-F5344CB8AC3E}">
        <p14:creationId xmlns:p14="http://schemas.microsoft.com/office/powerpoint/2010/main" val="713035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974726"/>
            <a:ext cx="7758994" cy="5883274"/>
          </a:xfrm>
        </p:spPr>
      </p:pic>
    </p:spTree>
    <p:extLst>
      <p:ext uri="{BB962C8B-B14F-4D97-AF65-F5344CB8AC3E}">
        <p14:creationId xmlns:p14="http://schemas.microsoft.com/office/powerpoint/2010/main" val="2332928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7886700" cy="391229"/>
          </a:xfrm>
        </p:spPr>
        <p:txBody>
          <a:bodyPr>
            <a:normAutofit fontScale="90000"/>
          </a:bodyPr>
          <a:lstStyle/>
          <a:p>
            <a:pPr marL="228600" lvl="0" indent="-228600">
              <a:spcBef>
                <a:spcPts val="1000"/>
              </a:spcBef>
            </a:pPr>
            <a:br>
              <a:rPr lang="es-ES" sz="2800" dirty="0">
                <a:solidFill>
                  <a:prstClr val="black"/>
                </a:solidFill>
                <a:latin typeface="Calibri" panose="020F0502020204030204"/>
                <a:ea typeface="+mn-ea"/>
                <a:cs typeface="+mn-cs"/>
              </a:rPr>
            </a:br>
            <a:br>
              <a:rPr lang="es-ES" sz="2800" dirty="0">
                <a:solidFill>
                  <a:prstClr val="black"/>
                </a:solidFill>
                <a:latin typeface="Calibri" panose="020F0502020204030204"/>
                <a:ea typeface="+mn-ea"/>
                <a:cs typeface="+mn-cs"/>
              </a:rPr>
            </a:br>
            <a:r>
              <a:rPr lang="es-ES" sz="2800" b="1" dirty="0">
                <a:solidFill>
                  <a:prstClr val="black"/>
                </a:solidFill>
                <a:latin typeface="Calibri" panose="020F0502020204030204"/>
                <a:ea typeface="+mn-ea"/>
                <a:cs typeface="+mn-cs"/>
              </a:rPr>
              <a:t>¿Cuáles son los factores de riesgo según la OMS?</a:t>
            </a:r>
            <a:br>
              <a:rPr lang="es-ES" sz="2800" b="1" dirty="0">
                <a:solidFill>
                  <a:prstClr val="black"/>
                </a:solidFill>
                <a:latin typeface="Calibri" panose="020F0502020204030204"/>
                <a:ea typeface="+mn-ea"/>
                <a:cs typeface="+mn-cs"/>
              </a:rPr>
            </a:br>
            <a:endParaRPr lang="en-US" b="1" dirty="0"/>
          </a:p>
        </p:txBody>
      </p:sp>
      <p:sp>
        <p:nvSpPr>
          <p:cNvPr id="3" name="Marcador de contenido 2"/>
          <p:cNvSpPr>
            <a:spLocks noGrp="1"/>
          </p:cNvSpPr>
          <p:nvPr>
            <p:ph idx="1"/>
          </p:nvPr>
        </p:nvSpPr>
        <p:spPr>
          <a:xfrm>
            <a:off x="628650" y="1759851"/>
            <a:ext cx="7886700" cy="5420607"/>
          </a:xfrm>
        </p:spPr>
        <p:txBody>
          <a:bodyPr>
            <a:normAutofit/>
          </a:bodyPr>
          <a:lstStyle/>
          <a:p>
            <a:r>
              <a:rPr lang="es-ES" sz="2400" dirty="0"/>
              <a:t>La Organización Mundial de la Salud (</a:t>
            </a:r>
            <a:r>
              <a:rPr lang="es-ES" sz="2400" b="1" dirty="0"/>
              <a:t>OMS</a:t>
            </a:r>
            <a:r>
              <a:rPr lang="es-ES" sz="2400" dirty="0"/>
              <a:t>) alertó:</a:t>
            </a:r>
          </a:p>
          <a:p>
            <a:r>
              <a:rPr lang="es-ES" sz="2400" dirty="0"/>
              <a:t>1. La malnutrición infantil, comentario.</a:t>
            </a:r>
          </a:p>
          <a:p>
            <a:r>
              <a:rPr lang="es-ES" sz="2400" dirty="0"/>
              <a:t>2. El consumo de alcohol, comentario.</a:t>
            </a:r>
          </a:p>
          <a:p>
            <a:r>
              <a:rPr lang="es-ES" sz="2400" dirty="0"/>
              <a:t>3. Las prácticas sexuales de </a:t>
            </a:r>
            <a:r>
              <a:rPr lang="es-ES" sz="2400" b="1" dirty="0"/>
              <a:t>riesgo</a:t>
            </a:r>
            <a:r>
              <a:rPr lang="es-ES" sz="2400" dirty="0"/>
              <a:t>, comentario.</a:t>
            </a:r>
          </a:p>
          <a:p>
            <a:r>
              <a:rPr lang="es-ES" sz="2400" dirty="0"/>
              <a:t>4. La hipertensión arterial, comentario.</a:t>
            </a:r>
          </a:p>
          <a:p>
            <a:r>
              <a:rPr lang="es-ES" sz="2400" dirty="0"/>
              <a:t>5. La falta de higiene y la insalubridad de las aguas son los cinco </a:t>
            </a:r>
            <a:r>
              <a:rPr lang="es-ES" sz="2400" b="1" dirty="0"/>
              <a:t>factores de riesgo</a:t>
            </a:r>
            <a:r>
              <a:rPr lang="es-ES" sz="2400" dirty="0"/>
              <a:t> que, de forma directa o indirecta, producen más muertes en todo el mundo, comentario.</a:t>
            </a:r>
          </a:p>
        </p:txBody>
      </p:sp>
    </p:spTree>
    <p:extLst>
      <p:ext uri="{BB962C8B-B14F-4D97-AF65-F5344CB8AC3E}">
        <p14:creationId xmlns:p14="http://schemas.microsoft.com/office/powerpoint/2010/main" val="2638401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963E109-A632-4349-925E-1CE3C4C5E4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2688"/>
            <a:ext cx="9144000" cy="5925312"/>
          </a:xfrm>
          <a:prstGeom prst="rect">
            <a:avLst/>
          </a:prstGeom>
        </p:spPr>
      </p:pic>
      <p:sp>
        <p:nvSpPr>
          <p:cNvPr id="2" name="Título 1"/>
          <p:cNvSpPr>
            <a:spLocks noGrp="1"/>
          </p:cNvSpPr>
          <p:nvPr>
            <p:ph type="title"/>
          </p:nvPr>
        </p:nvSpPr>
        <p:spPr>
          <a:xfrm>
            <a:off x="487973" y="6207908"/>
            <a:ext cx="7886700" cy="413807"/>
          </a:xfrm>
        </p:spPr>
        <p:txBody>
          <a:bodyPr>
            <a:normAutofit fontScale="90000"/>
          </a:bodyPr>
          <a:lstStyle/>
          <a:p>
            <a:r>
              <a:rPr lang="es-ES" dirty="0"/>
              <a:t>                      </a:t>
            </a:r>
            <a:r>
              <a:rPr lang="es-ES" sz="3100" b="1" dirty="0"/>
              <a:t>Desnutrición</a:t>
            </a:r>
            <a:endParaRPr lang="en-US" sz="3100" b="1" dirty="0"/>
          </a:p>
        </p:txBody>
      </p:sp>
    </p:spTree>
    <p:extLst>
      <p:ext uri="{BB962C8B-B14F-4D97-AF65-F5344CB8AC3E}">
        <p14:creationId xmlns:p14="http://schemas.microsoft.com/office/powerpoint/2010/main" val="136123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7886700" cy="346074"/>
          </a:xfrm>
        </p:spPr>
        <p:txBody>
          <a:bodyPr>
            <a:noAutofit/>
          </a:bodyPr>
          <a:lstStyle/>
          <a:p>
            <a:pPr marL="228600" lvl="0" indent="-228600">
              <a:spcBef>
                <a:spcPts val="1000"/>
              </a:spcBef>
            </a:pPr>
            <a:r>
              <a:rPr lang="es-ES" sz="2400" b="1">
                <a:solidFill>
                  <a:prstClr val="black"/>
                </a:solidFill>
                <a:latin typeface="Calibri" panose="020F0502020204030204"/>
                <a:ea typeface="+mn-ea"/>
                <a:cs typeface="+mn-cs"/>
              </a:rPr>
              <a:t>¿Qué es la Ley 29783 Ley de Seguridad y Salud en el Trabajo?</a:t>
            </a:r>
          </a:p>
        </p:txBody>
      </p:sp>
      <p:sp>
        <p:nvSpPr>
          <p:cNvPr id="3" name="Marcador de contenido 2"/>
          <p:cNvSpPr>
            <a:spLocks noGrp="1"/>
          </p:cNvSpPr>
          <p:nvPr>
            <p:ph idx="1"/>
          </p:nvPr>
        </p:nvSpPr>
        <p:spPr>
          <a:xfrm>
            <a:off x="628650" y="1320801"/>
            <a:ext cx="7886700" cy="5465762"/>
          </a:xfrm>
        </p:spPr>
        <p:txBody>
          <a:bodyPr vert="horz" lIns="91440" tIns="45720" rIns="91440" bIns="45720" rtlCol="0" anchor="t">
            <a:normAutofit/>
          </a:bodyPr>
          <a:lstStyle/>
          <a:p>
            <a:pPr algn="just"/>
            <a:r>
              <a:rPr lang="es-ES" sz="2400"/>
              <a:t>La </a:t>
            </a:r>
            <a:r>
              <a:rPr lang="es-ES" sz="2400" b="1"/>
              <a:t>Ley 29783</a:t>
            </a:r>
            <a:r>
              <a:rPr lang="es-ES" sz="2400"/>
              <a:t>, tiene como objetivo promover una cultura de prevención de riesgos laborales, sobre la base de observación del deber de prevención de los trabajadores, el rol y la participación de los empleados y su empresas sindicales, mediante las </a:t>
            </a:r>
            <a:r>
              <a:rPr lang="es-ES" sz="2400" b="1"/>
              <a:t>que</a:t>
            </a:r>
            <a:r>
              <a:rPr lang="es-ES" sz="2400"/>
              <a:t> a través del diálogo velan por la </a:t>
            </a:r>
            <a:r>
              <a:rPr lang="es-ES" sz="2400" b="1"/>
              <a:t>seguridad</a:t>
            </a:r>
            <a:r>
              <a:rPr lang="es-ES" sz="2400"/>
              <a:t> y el cumplimiento de la ley.</a:t>
            </a:r>
            <a:endParaRPr lang="es-ES" sz="2400">
              <a:cs typeface="Calibri"/>
            </a:endParaRPr>
          </a:p>
          <a:p>
            <a:pPr algn="just"/>
            <a:r>
              <a:rPr lang="es-ES" sz="2400"/>
              <a:t> Los principios de la Ley de Seguridad y Salud en el Trabajo – LEY </a:t>
            </a:r>
            <a:r>
              <a:rPr lang="es-ES" sz="2400" err="1"/>
              <a:t>N°</a:t>
            </a:r>
            <a:r>
              <a:rPr lang="es-ES" sz="2400"/>
              <a:t> 29783 La Ley </a:t>
            </a:r>
            <a:r>
              <a:rPr lang="es-ES" sz="2400" err="1"/>
              <a:t>N°</a:t>
            </a:r>
            <a:r>
              <a:rPr lang="es-ES" sz="2400"/>
              <a:t> 29783, Ley de Seguridad y Salud en el Trabajo, en su Título Preliminar, nos indica cuáles son los principios que rigen su contenido.</a:t>
            </a:r>
            <a:endParaRPr lang="es-ES" sz="2400">
              <a:cs typeface="Calibri"/>
            </a:endParaRPr>
          </a:p>
          <a:p>
            <a:pPr algn="just"/>
            <a:r>
              <a:rPr lang="es-ES" sz="2400"/>
              <a:t> Los principios son las reglas que orientan el contenido de una norma. Son los valores que la norma representa y fomenta y servirán como lineamientos en la interpretación de la ley en caso de vacíos o regulaciones contradictorias.</a:t>
            </a:r>
            <a:endParaRPr lang="es-ES" sz="2400">
              <a:cs typeface="Calibri"/>
            </a:endParaRPr>
          </a:p>
        </p:txBody>
      </p:sp>
    </p:spTree>
    <p:extLst>
      <p:ext uri="{BB962C8B-B14F-4D97-AF65-F5344CB8AC3E}">
        <p14:creationId xmlns:p14="http://schemas.microsoft.com/office/powerpoint/2010/main" val="846565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pPr algn="just"/>
            <a:r>
              <a:rPr lang="es-ES"/>
              <a:t>.</a:t>
            </a:r>
            <a:endParaRPr lang="en-US"/>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6000"/>
            <a:ext cx="9144000" cy="5588000"/>
          </a:xfrm>
          <a:prstGeom prst="rect">
            <a:avLst/>
          </a:prstGeom>
        </p:spPr>
      </p:pic>
    </p:spTree>
    <p:extLst>
      <p:ext uri="{BB962C8B-B14F-4D97-AF65-F5344CB8AC3E}">
        <p14:creationId xmlns:p14="http://schemas.microsoft.com/office/powerpoint/2010/main" val="2039262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0561" y="974727"/>
            <a:ext cx="7886700" cy="402518"/>
          </a:xfrm>
        </p:spPr>
        <p:txBody>
          <a:bodyPr>
            <a:normAutofit/>
          </a:bodyPr>
          <a:lstStyle/>
          <a:p>
            <a:r>
              <a:rPr lang="es-ES" sz="2000" b="1"/>
              <a:t>Los principios de la Ley de Seguridad y Salud en el Trabajo – LEY N° 29783</a:t>
            </a:r>
            <a:endParaRPr lang="en-US" sz="2000" b="1"/>
          </a:p>
        </p:txBody>
      </p:sp>
      <p:sp>
        <p:nvSpPr>
          <p:cNvPr id="3" name="Marcador de contenido 2"/>
          <p:cNvSpPr>
            <a:spLocks noGrp="1"/>
          </p:cNvSpPr>
          <p:nvPr>
            <p:ph idx="1"/>
          </p:nvPr>
        </p:nvSpPr>
        <p:spPr>
          <a:xfrm>
            <a:off x="628650" y="1377245"/>
            <a:ext cx="7886700" cy="5409318"/>
          </a:xfrm>
        </p:spPr>
        <p:txBody>
          <a:bodyPr vert="horz" lIns="91440" tIns="45720" rIns="91440" bIns="45720" rtlCol="0" anchor="t">
            <a:normAutofit/>
          </a:bodyPr>
          <a:lstStyle/>
          <a:p>
            <a:r>
              <a:rPr lang="en-US" sz="1600" b="1" dirty="0" err="1"/>
              <a:t>Prevención</a:t>
            </a:r>
            <a:r>
              <a:rPr lang="en-US" sz="1600" b="1" dirty="0"/>
              <a:t>. </a:t>
            </a:r>
            <a:r>
              <a:rPr lang="es-ES" sz="1600" dirty="0"/>
              <a:t>El empleador garantiza condiciones de trabajo que protejan la vida, la salud y el bienestar de los trabajadores</a:t>
            </a:r>
          </a:p>
          <a:p>
            <a:r>
              <a:rPr lang="en-US" sz="1600" b="1" dirty="0" err="1"/>
              <a:t>Responsabilidad</a:t>
            </a:r>
            <a:r>
              <a:rPr lang="en-US" sz="1600" b="1" dirty="0"/>
              <a:t>. </a:t>
            </a:r>
            <a:r>
              <a:rPr lang="es-ES" sz="1600" dirty="0"/>
              <a:t>El empleador asume las implicancias económicas y legales en casos de accidente de trabajo o enfermedad profesional</a:t>
            </a:r>
            <a:endParaRPr lang="es-ES" sz="1600" dirty="0">
              <a:ea typeface="Calibri"/>
              <a:cs typeface="Calibri"/>
            </a:endParaRPr>
          </a:p>
          <a:p>
            <a:r>
              <a:rPr lang="en-US" sz="1600" b="1" dirty="0" err="1"/>
              <a:t>Cooperación</a:t>
            </a:r>
            <a:r>
              <a:rPr lang="en-US" sz="1600" b="1" dirty="0"/>
              <a:t>. </a:t>
            </a:r>
            <a:r>
              <a:rPr lang="es-ES" sz="1600" dirty="0"/>
              <a:t>El estado junto con los empleadores y trabajadores, establecen colaboración y coordinación en temas de seguridad y salud.</a:t>
            </a:r>
            <a:endParaRPr lang="es-ES" sz="1600" dirty="0">
              <a:ea typeface="Calibri"/>
              <a:cs typeface="Calibri"/>
            </a:endParaRPr>
          </a:p>
          <a:p>
            <a:r>
              <a:rPr lang="en-US" sz="1600" b="1" dirty="0"/>
              <a:t>Información y </a:t>
            </a:r>
            <a:r>
              <a:rPr lang="en-US" sz="1600" b="1" dirty="0" err="1"/>
              <a:t>capacitación</a:t>
            </a:r>
            <a:r>
              <a:rPr lang="en-US" sz="1600" b="1" dirty="0"/>
              <a:t>. </a:t>
            </a:r>
            <a:r>
              <a:rPr lang="es-ES" sz="1600" dirty="0"/>
              <a:t>El empleador brinda información y capacitación oportuna y adecuada en temas de seguridad y salud</a:t>
            </a:r>
            <a:endParaRPr lang="es-ES" sz="1600" dirty="0">
              <a:ea typeface="Calibri"/>
              <a:cs typeface="Calibri"/>
            </a:endParaRPr>
          </a:p>
          <a:p>
            <a:r>
              <a:rPr lang="en-US" sz="1600" b="1" dirty="0"/>
              <a:t>Gestión integral</a:t>
            </a:r>
            <a:r>
              <a:rPr lang="en-US" sz="1600" dirty="0"/>
              <a:t>. </a:t>
            </a:r>
            <a:r>
              <a:rPr lang="es-ES" sz="1600" dirty="0"/>
              <a:t>El empleador integra la gestión de la seguridad y salud en el trabajo a la gestión general de la empresa.</a:t>
            </a:r>
            <a:endParaRPr lang="es-ES" sz="1600" dirty="0">
              <a:ea typeface="Calibri"/>
              <a:cs typeface="Calibri"/>
            </a:endParaRPr>
          </a:p>
          <a:p>
            <a:r>
              <a:rPr lang="en-US" sz="1600" b="1" dirty="0"/>
              <a:t> </a:t>
            </a:r>
            <a:r>
              <a:rPr lang="en-US" sz="1600" b="1" dirty="0" err="1"/>
              <a:t>Atención</a:t>
            </a:r>
            <a:r>
              <a:rPr lang="en-US" sz="1600" b="1" dirty="0"/>
              <a:t> integral de </a:t>
            </a:r>
            <a:r>
              <a:rPr lang="en-US" sz="1600" b="1" dirty="0" err="1"/>
              <a:t>salud</a:t>
            </a:r>
            <a:r>
              <a:rPr lang="en-US" sz="1600" dirty="0"/>
              <a:t>. </a:t>
            </a:r>
            <a:r>
              <a:rPr lang="es-ES" sz="1600" dirty="0"/>
              <a:t>Los trabajadores que sufran accidentes de trabajo o enfermedad profesional tienen derecho a prestaciones de salud.</a:t>
            </a:r>
            <a:endParaRPr lang="es-ES" sz="1600" dirty="0">
              <a:ea typeface="Calibri"/>
              <a:cs typeface="Calibri"/>
            </a:endParaRPr>
          </a:p>
          <a:p>
            <a:r>
              <a:rPr lang="es-ES" sz="1600" b="1" dirty="0"/>
              <a:t>Consulta y participación. </a:t>
            </a:r>
            <a:r>
              <a:rPr lang="es-ES" sz="1600" dirty="0"/>
              <a:t>El Estado implementará mecanismos de participación para los empleadores y trabajadores en temas de seguridad y salud.</a:t>
            </a:r>
            <a:endParaRPr lang="es-ES" sz="1600" dirty="0">
              <a:ea typeface="Calibri"/>
              <a:cs typeface="Calibri"/>
            </a:endParaRPr>
          </a:p>
          <a:p>
            <a:r>
              <a:rPr lang="es-ES" sz="1600" b="1" dirty="0"/>
              <a:t>Primicia de la realidad. </a:t>
            </a:r>
            <a:r>
              <a:rPr lang="es-ES" sz="1600" dirty="0"/>
              <a:t>Para el cumplimiento de la legislación en seguridad y salud, las autoridades optan por lo constatado en la realidad (en caso sea discrepante con los documentos).</a:t>
            </a:r>
            <a:endParaRPr lang="es-ES" sz="1600" dirty="0">
              <a:ea typeface="Calibri"/>
              <a:cs typeface="Calibri"/>
            </a:endParaRPr>
          </a:p>
          <a:p>
            <a:r>
              <a:rPr lang="es-ES" sz="1600" b="1" dirty="0" err="1"/>
              <a:t>Proteccion</a:t>
            </a:r>
            <a:r>
              <a:rPr lang="es-ES" sz="1600" dirty="0"/>
              <a:t>. El Estado y el empleador garantizan a los trabajadores un ambiente de trabajo seguro y saludable compatible con su dignidad.</a:t>
            </a:r>
          </a:p>
          <a:p>
            <a:endParaRPr lang="en-US" sz="1600" dirty="0"/>
          </a:p>
        </p:txBody>
      </p:sp>
    </p:spTree>
    <p:extLst>
      <p:ext uri="{BB962C8B-B14F-4D97-AF65-F5344CB8AC3E}">
        <p14:creationId xmlns:p14="http://schemas.microsoft.com/office/powerpoint/2010/main" val="2573295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pic>
        <p:nvPicPr>
          <p:cNvPr id="3074" name="Picture 2" descr="Webinar ISOTools. Ley 29783: Automatización de la Ley Peruana de Seguridad  y Salud en el Trabajo I - YouTub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4144" y="974726"/>
            <a:ext cx="7735712" cy="5811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404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7886700" cy="447674"/>
          </a:xfrm>
        </p:spPr>
        <p:txBody>
          <a:bodyPr>
            <a:normAutofit fontScale="90000"/>
          </a:bodyPr>
          <a:lstStyle/>
          <a:p>
            <a:br>
              <a:rPr lang="es-ES"/>
            </a:br>
            <a:r>
              <a:rPr lang="es-ES"/>
              <a:t>              </a:t>
            </a:r>
            <a:r>
              <a:rPr lang="es-ES" sz="3100" b="1"/>
              <a:t>¿Qué es la lluvia ácida resumen?</a:t>
            </a:r>
            <a:br>
              <a:rPr lang="es-ES"/>
            </a:br>
            <a:endParaRPr lang="en-US"/>
          </a:p>
        </p:txBody>
      </p:sp>
      <p:sp>
        <p:nvSpPr>
          <p:cNvPr id="3" name="Marcador de contenido 2"/>
          <p:cNvSpPr>
            <a:spLocks noGrp="1"/>
          </p:cNvSpPr>
          <p:nvPr>
            <p:ph idx="1"/>
          </p:nvPr>
        </p:nvSpPr>
        <p:spPr>
          <a:xfrm>
            <a:off x="628650" y="1546578"/>
            <a:ext cx="7886700" cy="5239985"/>
          </a:xfrm>
        </p:spPr>
        <p:txBody>
          <a:bodyPr/>
          <a:lstStyle/>
          <a:p>
            <a:pPr algn="just"/>
            <a:r>
              <a:rPr lang="es-ES"/>
              <a:t>La </a:t>
            </a:r>
            <a:r>
              <a:rPr lang="es-ES" b="1"/>
              <a:t>lluvia ácida</a:t>
            </a:r>
            <a:r>
              <a:rPr lang="es-ES"/>
              <a:t> es causada por una reacción química que comienza cuando compuestos tales como el dióxido de azufre y los óxidos de nitrógeno salen al aire. ... En consecuencia, los dos compuestos pueden recorrer largas distancias, y convertirse en parte de la </a:t>
            </a:r>
            <a:r>
              <a:rPr lang="es-ES" b="1"/>
              <a:t>lluvia</a:t>
            </a:r>
            <a:r>
              <a:rPr lang="es-ES"/>
              <a:t>, el agua lluvia y la niebla que tenemos en ciertos días</a:t>
            </a:r>
          </a:p>
        </p:txBody>
      </p:sp>
    </p:spTree>
    <p:extLst>
      <p:ext uri="{BB962C8B-B14F-4D97-AF65-F5344CB8AC3E}">
        <p14:creationId xmlns:p14="http://schemas.microsoft.com/office/powerpoint/2010/main" val="1394185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pic>
        <p:nvPicPr>
          <p:cNvPr id="4098" name="Picture 2" descr="reacción quimica de la lluvia acida | Map, Map screensh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0267" y="974726"/>
            <a:ext cx="8207022" cy="5685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774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6"/>
            <a:ext cx="7886700" cy="436385"/>
          </a:xfrm>
        </p:spPr>
        <p:txBody>
          <a:bodyPr>
            <a:normAutofit/>
          </a:bodyPr>
          <a:lstStyle/>
          <a:p>
            <a:r>
              <a:rPr lang="es-ES" sz="2400" b="1"/>
              <a:t>                            Indicadores de la sostenibilidad</a:t>
            </a:r>
            <a:endParaRPr lang="en-US" sz="2400" b="1"/>
          </a:p>
        </p:txBody>
      </p:sp>
      <p:sp>
        <p:nvSpPr>
          <p:cNvPr id="3" name="Marcador de contenido 2"/>
          <p:cNvSpPr>
            <a:spLocks noGrp="1"/>
          </p:cNvSpPr>
          <p:nvPr>
            <p:ph idx="1"/>
          </p:nvPr>
        </p:nvSpPr>
        <p:spPr>
          <a:xfrm>
            <a:off x="796944" y="1411111"/>
            <a:ext cx="7886700" cy="5375452"/>
          </a:xfrm>
        </p:spPr>
        <p:txBody>
          <a:bodyPr>
            <a:normAutofit fontScale="70000" lnSpcReduction="20000"/>
          </a:bodyPr>
          <a:lstStyle/>
          <a:p>
            <a:pPr algn="just"/>
            <a:r>
              <a:rPr lang="es-ES" sz="2400"/>
              <a:t>Entre los </a:t>
            </a:r>
            <a:r>
              <a:rPr lang="es-ES" sz="2400" b="1"/>
              <a:t>indicadores</a:t>
            </a:r>
            <a:r>
              <a:rPr lang="es-ES" sz="2400"/>
              <a:t> de </a:t>
            </a:r>
            <a:r>
              <a:rPr lang="es-ES" sz="2400" b="1"/>
              <a:t>sostenibilidad</a:t>
            </a:r>
            <a:r>
              <a:rPr lang="es-ES" sz="2400"/>
              <a:t> ambiental más utilizados podemos citar: </a:t>
            </a:r>
          </a:p>
          <a:p>
            <a:pPr algn="just"/>
            <a:r>
              <a:rPr lang="es-ES" sz="2400" b="1"/>
              <a:t>La huella ecológica</a:t>
            </a:r>
            <a:r>
              <a:rPr lang="es-ES" sz="2400"/>
              <a:t>, este indicador hace referencia a la demanda de naturaleza de una población, comunidad u organización.</a:t>
            </a:r>
          </a:p>
          <a:p>
            <a:pPr algn="just"/>
            <a:r>
              <a:rPr lang="es-ES" sz="2600"/>
              <a:t> </a:t>
            </a:r>
            <a:r>
              <a:rPr lang="es-ES" sz="2600" b="1"/>
              <a:t>La huella de carbono</a:t>
            </a:r>
            <a:r>
              <a:rPr lang="es-ES" sz="2600"/>
              <a:t>, La </a:t>
            </a:r>
            <a:r>
              <a:rPr lang="es-ES" sz="2600" b="1"/>
              <a:t>huella de carbono</a:t>
            </a:r>
            <a:r>
              <a:rPr lang="es-ES" sz="2600"/>
              <a:t> representa el volumen total de gases de efecto invernadero (GEI) que producen las actividades económicas y cotidianas del ser humano. ... La </a:t>
            </a:r>
            <a:r>
              <a:rPr lang="es-ES" sz="2600" b="1"/>
              <a:t>huella de carbono</a:t>
            </a:r>
            <a:r>
              <a:rPr lang="es-ES" sz="2600"/>
              <a:t> mide las emisiones de gases de efecto invernadero procedentes de la actividad humana</a:t>
            </a:r>
          </a:p>
          <a:p>
            <a:pPr algn="just"/>
            <a:r>
              <a:rPr lang="es-ES" sz="2400" b="1"/>
              <a:t>La huella hídrica,</a:t>
            </a:r>
            <a:r>
              <a:rPr lang="es-ES" b="1"/>
              <a:t> </a:t>
            </a:r>
            <a:r>
              <a:rPr lang="es-ES" sz="2600"/>
              <a:t>la </a:t>
            </a:r>
            <a:r>
              <a:rPr lang="es-ES" sz="2600" b="1"/>
              <a:t>huella hídrica</a:t>
            </a:r>
            <a:r>
              <a:rPr lang="es-ES" sz="2600"/>
              <a:t> (HH) es un indicador medioambiental que mide el volumen de agua dulce (litros o metros cúbicos) utilizado a lo largo de toda la cadena de producción de un bien de consumo o servicio.</a:t>
            </a:r>
          </a:p>
          <a:p>
            <a:pPr algn="just"/>
            <a:r>
              <a:rPr lang="es-ES" sz="2400"/>
              <a:t> y </a:t>
            </a:r>
            <a:r>
              <a:rPr lang="es-ES" sz="2400" b="1"/>
              <a:t>la huella social.</a:t>
            </a:r>
            <a:r>
              <a:rPr lang="es-ES" b="1"/>
              <a:t> </a:t>
            </a:r>
            <a:r>
              <a:rPr lang="es-ES" sz="2300"/>
              <a:t>conjunto de impactos que genera la actividad de una empresa sobre la sociedad en la que opera, afectando positiva o negativamente a las posibilidades de su desarrollo. </a:t>
            </a:r>
          </a:p>
          <a:p>
            <a:pPr marL="0" indent="0" algn="just">
              <a:buNone/>
            </a:pPr>
            <a:r>
              <a:rPr lang="es-ES" sz="2400"/>
              <a:t> </a:t>
            </a:r>
            <a:r>
              <a:rPr lang="es-ES" sz="2400" b="1"/>
              <a:t>Huella ecológica</a:t>
            </a:r>
            <a:r>
              <a:rPr lang="es-ES" sz="2400"/>
              <a:t>: Los índices de sostenibilidad son índices bursátiles que atienden a los aspectos de responsabilidad ambiental de las empresas. Estos buscan sintetizar, a menudo con un único dato, posición o sello, conceptos complejos relacionados con la sostenibilidad empresarial general.</a:t>
            </a:r>
          </a:p>
          <a:p>
            <a:pPr algn="just"/>
            <a:r>
              <a:rPr lang="es-ES" sz="2200"/>
              <a:t> ¿Por qué es importante medir la sostenibilidad?</a:t>
            </a:r>
          </a:p>
          <a:p>
            <a:pPr algn="just"/>
            <a:r>
              <a:rPr lang="es-ES" sz="2200"/>
              <a:t>El objetivo del desarrollo </a:t>
            </a:r>
            <a:r>
              <a:rPr lang="es-ES" sz="2200" b="1"/>
              <a:t>sostenible</a:t>
            </a:r>
            <a:r>
              <a:rPr lang="es-ES" sz="2200"/>
              <a:t> es satisfacer las necesidades </a:t>
            </a:r>
            <a:r>
              <a:rPr lang="es-ES" sz="2200" b="1"/>
              <a:t>de</a:t>
            </a:r>
            <a:r>
              <a:rPr lang="es-ES" sz="2200"/>
              <a:t> las generaciones presentes sin comprometer las posibilidades </a:t>
            </a:r>
            <a:r>
              <a:rPr lang="es-ES" sz="2200" b="1"/>
              <a:t>de</a:t>
            </a:r>
            <a:r>
              <a:rPr lang="es-ES" sz="2200"/>
              <a:t> las generaciones del futuro para atender sus propias necesidades, y para ello se basa en tres factores: sociedad, economía y medio ambiente.</a:t>
            </a:r>
          </a:p>
          <a:p>
            <a:pPr algn="just"/>
            <a:endParaRPr lang="en-US" sz="2400"/>
          </a:p>
        </p:txBody>
      </p:sp>
    </p:spTree>
    <p:extLst>
      <p:ext uri="{BB962C8B-B14F-4D97-AF65-F5344CB8AC3E}">
        <p14:creationId xmlns:p14="http://schemas.microsoft.com/office/powerpoint/2010/main" val="3660557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7886700" cy="504118"/>
          </a:xfrm>
        </p:spPr>
        <p:txBody>
          <a:bodyPr>
            <a:normAutofit/>
          </a:bodyPr>
          <a:lstStyle/>
          <a:p>
            <a:r>
              <a:rPr lang="es-ES" sz="2800" b="1"/>
              <a:t>                               La lluvia ácida</a:t>
            </a:r>
            <a:endParaRPr lang="en-US" sz="2800" b="1"/>
          </a:p>
        </p:txBody>
      </p:sp>
      <p:sp>
        <p:nvSpPr>
          <p:cNvPr id="3" name="Marcador de contenido 2"/>
          <p:cNvSpPr>
            <a:spLocks noGrp="1"/>
          </p:cNvSpPr>
          <p:nvPr>
            <p:ph idx="1"/>
          </p:nvPr>
        </p:nvSpPr>
        <p:spPr>
          <a:xfrm>
            <a:off x="628650" y="1603022"/>
            <a:ext cx="7886700" cy="5183541"/>
          </a:xfrm>
        </p:spPr>
        <p:txBody>
          <a:bodyPr>
            <a:normAutofit fontScale="85000" lnSpcReduction="20000"/>
          </a:bodyPr>
          <a:lstStyle/>
          <a:p>
            <a:pPr algn="just"/>
            <a:r>
              <a:rPr lang="es-ES"/>
              <a:t>Es producida por la contaminación atmosférica cuando los gases procedentes de la quema de combustibles reaccionan con el oxígeno del aire y el vapor de agua y se transforman en ácidos que transporta la lluvia. El concepto de lluvia ácida engloba cualquier forma de precipitación que presente elevadas concentraciones de ácido sulfúrico y nítrico. También puede mostrarse en forma de nieve, niebla y partículas de material seco que se posan sobre la Tierra. Pero, ¿por qué se forma esta lluvia ácida? </a:t>
            </a:r>
          </a:p>
          <a:p>
            <a:pPr algn="just"/>
            <a:r>
              <a:rPr lang="es-ES"/>
              <a:t>La capa vegetal en descomposición y los volcanes en erupción, como el volcán de La Palma, liberan algunos químicos a la atmósfera que pueden originar lluvia ácida, pero la mayor parte de estas precipitaciones son el resultado de la acción humana. El mayor culpable de este fenómeno es la quema de combustibles fósiles procedentes de plantas de carbón generadoras de electricidad, las fábricas y los tubos de escape de los automóviles.</a:t>
            </a:r>
          </a:p>
          <a:p>
            <a:pPr algn="just"/>
            <a:endParaRPr lang="es-ES"/>
          </a:p>
          <a:p>
            <a:endParaRPr lang="en-US"/>
          </a:p>
        </p:txBody>
      </p:sp>
    </p:spTree>
    <p:extLst>
      <p:ext uri="{BB962C8B-B14F-4D97-AF65-F5344CB8AC3E}">
        <p14:creationId xmlns:p14="http://schemas.microsoft.com/office/powerpoint/2010/main" val="1342966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pic>
        <p:nvPicPr>
          <p:cNvPr id="5" name="Marcador de contenido 4"/>
          <p:cNvPicPr>
            <a:picLocks noGrp="1" noChangeAspect="1"/>
          </p:cNvPicPr>
          <p:nvPr>
            <p:ph idx="1"/>
          </p:nvPr>
        </p:nvPicPr>
        <p:blipFill>
          <a:blip r:embed="rId2"/>
          <a:stretch>
            <a:fillRect/>
          </a:stretch>
        </p:blipFill>
        <p:spPr>
          <a:xfrm>
            <a:off x="628650" y="974726"/>
            <a:ext cx="7886699" cy="5811837"/>
          </a:xfrm>
          <a:prstGeom prst="rect">
            <a:avLst/>
          </a:prstGeom>
        </p:spPr>
      </p:pic>
    </p:spTree>
    <p:extLst>
      <p:ext uri="{BB962C8B-B14F-4D97-AF65-F5344CB8AC3E}">
        <p14:creationId xmlns:p14="http://schemas.microsoft.com/office/powerpoint/2010/main" val="304858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7886700" cy="447674"/>
          </a:xfrm>
        </p:spPr>
        <p:txBody>
          <a:bodyPr>
            <a:normAutofit/>
          </a:bodyPr>
          <a:lstStyle/>
          <a:p>
            <a:r>
              <a:rPr lang="es-ES" sz="2200" b="1">
                <a:solidFill>
                  <a:prstClr val="black"/>
                </a:solidFill>
                <a:latin typeface="Calibri" panose="020F0502020204030204"/>
                <a:ea typeface="+mn-ea"/>
                <a:cs typeface="+mn-cs"/>
              </a:rPr>
              <a:t>                Como reducir las emisiones de los contaminantes</a:t>
            </a:r>
            <a:endParaRPr lang="en-US"/>
          </a:p>
        </p:txBody>
      </p:sp>
      <p:sp>
        <p:nvSpPr>
          <p:cNvPr id="3" name="Marcador de contenido 2"/>
          <p:cNvSpPr>
            <a:spLocks noGrp="1"/>
          </p:cNvSpPr>
          <p:nvPr>
            <p:ph idx="1"/>
          </p:nvPr>
        </p:nvSpPr>
        <p:spPr>
          <a:xfrm>
            <a:off x="628650" y="1535289"/>
            <a:ext cx="7886700" cy="5251274"/>
          </a:xfrm>
        </p:spPr>
        <p:txBody>
          <a:bodyPr vert="horz" lIns="91440" tIns="45720" rIns="91440" bIns="45720" rtlCol="0" anchor="t">
            <a:normAutofit fontScale="70000" lnSpcReduction="20000"/>
          </a:bodyPr>
          <a:lstStyle/>
          <a:p>
            <a:endParaRPr lang="es-ES" b="1"/>
          </a:p>
          <a:p>
            <a:pPr algn="just"/>
            <a:r>
              <a:rPr lang="es-ES"/>
              <a:t>1. La única forma de luchar contra la lluvia ácida es reducir las emisiones de los contaminantes que la originan. Esto significa disminuir el consumo de combustibles fósiles.</a:t>
            </a:r>
            <a:endParaRPr lang="es-ES">
              <a:cs typeface="Calibri"/>
            </a:endParaRPr>
          </a:p>
          <a:p>
            <a:pPr algn="just"/>
            <a:r>
              <a:rPr lang="es-ES"/>
              <a:t> 2. Muchos gobiernos han intentando frenar las emisiones mediante la limpieza de chimeneas industriales y la promoción de combustibles alternativos. Estos esfuerzos han obtenido resultados ambivalentes. Si pudiéramos detener la lluvia ácida hoy mismo, tendrían que transcurrir muchos años para que los terribles efectos que genera desaparecieran.</a:t>
            </a:r>
            <a:endParaRPr lang="es-ES">
              <a:cs typeface="Calibri"/>
            </a:endParaRPr>
          </a:p>
          <a:p>
            <a:pPr algn="just"/>
            <a:r>
              <a:rPr lang="es-ES"/>
              <a:t>3. Apostar por la movilidad eléctrica, reducir el nivel máximo de azufre en los combustibles e impulsar las energías limpias son algunas de las líneas de acción que pueden mitigar la contaminación industrial.</a:t>
            </a:r>
            <a:endParaRPr lang="es-ES">
              <a:cs typeface="Calibri"/>
            </a:endParaRPr>
          </a:p>
          <a:p>
            <a:pPr algn="just"/>
            <a:r>
              <a:rPr lang="es-ES"/>
              <a:t>4. El hombre puede prevenir la lluvia ácida mediante el ahorro de energía. Cuanta menos electricidad se consuma en los hogares, menos químicos emitirán las centrales. Los automóviles también consumen ingentes cantidades de combustible fósil, por lo que los motoristas pueden reducir las emisiones nocivas al usar el transporte público, vehículos con alta ocupación, bicicletas o caminar siempre que sea posible. </a:t>
            </a:r>
            <a:endParaRPr lang="es-ES">
              <a:cs typeface="Calibri"/>
            </a:endParaRPr>
          </a:p>
        </p:txBody>
      </p:sp>
    </p:spTree>
    <p:extLst>
      <p:ext uri="{BB962C8B-B14F-4D97-AF65-F5344CB8AC3E}">
        <p14:creationId xmlns:p14="http://schemas.microsoft.com/office/powerpoint/2010/main" val="1300770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A3E778-BA0D-6BC1-928A-DB0687CBE880}"/>
              </a:ext>
            </a:extLst>
          </p:cNvPr>
          <p:cNvSpPr>
            <a:spLocks noGrp="1"/>
          </p:cNvSpPr>
          <p:nvPr>
            <p:ph type="title"/>
          </p:nvPr>
        </p:nvSpPr>
        <p:spPr>
          <a:xfrm>
            <a:off x="628650" y="974726"/>
            <a:ext cx="7886700" cy="516449"/>
          </a:xfrm>
        </p:spPr>
        <p:txBody>
          <a:bodyPr>
            <a:normAutofit fontScale="90000"/>
          </a:bodyPr>
          <a:lstStyle/>
          <a:p>
            <a:r>
              <a:rPr lang="es-PE" dirty="0"/>
              <a:t>                        </a:t>
            </a:r>
            <a:r>
              <a:rPr lang="es-PE" sz="2200" dirty="0">
                <a:latin typeface="Arial" panose="020B0604020202020204" pitchFamily="34" charset="0"/>
                <a:cs typeface="Arial" panose="020B0604020202020204" pitchFamily="34" charset="0"/>
              </a:rPr>
              <a:t>Practica 9</a:t>
            </a:r>
          </a:p>
        </p:txBody>
      </p:sp>
      <p:sp>
        <p:nvSpPr>
          <p:cNvPr id="3" name="Marcador de contenido 2">
            <a:extLst>
              <a:ext uri="{FF2B5EF4-FFF2-40B4-BE49-F238E27FC236}">
                <a16:creationId xmlns:a16="http://schemas.microsoft.com/office/drawing/2014/main" id="{7DB67C83-4B1F-10C1-F7A0-ADDE9022E8CB}"/>
              </a:ext>
            </a:extLst>
          </p:cNvPr>
          <p:cNvSpPr>
            <a:spLocks noGrp="1"/>
          </p:cNvSpPr>
          <p:nvPr>
            <p:ph idx="1"/>
          </p:nvPr>
        </p:nvSpPr>
        <p:spPr>
          <a:xfrm>
            <a:off x="140677" y="1491175"/>
            <a:ext cx="9003323" cy="5295388"/>
          </a:xfrm>
        </p:spPr>
        <p:txBody>
          <a:bodyPr>
            <a:normAutofit/>
          </a:bodyPr>
          <a:lstStyle/>
          <a:p>
            <a:pPr algn="just"/>
            <a:r>
              <a:rPr lang="es-PE" sz="1900" b="1" dirty="0"/>
              <a:t>Grupo 1. Publicar y Comentar artículos de Federico Villarreal:</a:t>
            </a:r>
          </a:p>
          <a:p>
            <a:pPr algn="just"/>
            <a:r>
              <a:rPr lang="es-PE" sz="1900" dirty="0"/>
              <a:t> a. Revista  Ciencia.</a:t>
            </a:r>
          </a:p>
          <a:p>
            <a:pPr algn="just"/>
            <a:endParaRPr lang="es-PE" sz="1900" i="1" dirty="0"/>
          </a:p>
          <a:p>
            <a:pPr algn="just"/>
            <a:r>
              <a:rPr lang="es-PE" sz="1900" b="1" dirty="0"/>
              <a:t>Grupo 2. Publicar y Comentar artículos de Federico Villarreal:</a:t>
            </a:r>
            <a:r>
              <a:rPr lang="es-PE" sz="1900" dirty="0"/>
              <a:t> </a:t>
            </a:r>
          </a:p>
          <a:p>
            <a:pPr algn="just"/>
            <a:r>
              <a:rPr lang="es-PE" sz="1900" dirty="0"/>
              <a:t>a. Revista Gaceta Científica.</a:t>
            </a:r>
          </a:p>
          <a:p>
            <a:pPr algn="just"/>
            <a:endParaRPr lang="es-PE" sz="1900" dirty="0"/>
          </a:p>
          <a:p>
            <a:pPr algn="just"/>
            <a:r>
              <a:rPr lang="es-PE" sz="1900" b="1" dirty="0"/>
              <a:t>Grupo 3. Publicar y Comentar artículos de Federico Villarreal: </a:t>
            </a:r>
            <a:endParaRPr lang="es-PE" sz="1900" dirty="0"/>
          </a:p>
          <a:p>
            <a:pPr algn="just"/>
            <a:r>
              <a:rPr lang="es-PE" sz="1900" dirty="0"/>
              <a:t>a.  Diario </a:t>
            </a:r>
            <a:r>
              <a:rPr lang="es-PE" sz="1900"/>
              <a:t>el Comercio. </a:t>
            </a:r>
            <a:endParaRPr lang="es-PE" sz="1900" dirty="0"/>
          </a:p>
          <a:p>
            <a:pPr algn="just"/>
            <a:r>
              <a:rPr lang="es-PE" sz="1900" dirty="0"/>
              <a:t>b. Enseñanza Popular y otros Diarios.</a:t>
            </a:r>
          </a:p>
          <a:p>
            <a:pPr marL="0" indent="0" algn="just">
              <a:buNone/>
            </a:pPr>
            <a:endParaRPr lang="es-PE" sz="1900" dirty="0"/>
          </a:p>
          <a:p>
            <a:pPr algn="just"/>
            <a:endParaRPr lang="es-PE" sz="1900" i="1" dirty="0"/>
          </a:p>
          <a:p>
            <a:pPr algn="just"/>
            <a:r>
              <a:rPr lang="es-PE" sz="1900" i="1" dirty="0"/>
              <a:t>Buscar la información en la Hemeroteca de la Biblioteca Nacional y otros medios</a:t>
            </a:r>
            <a:endParaRPr lang="es-PE" sz="1900" dirty="0"/>
          </a:p>
        </p:txBody>
      </p:sp>
    </p:spTree>
    <p:extLst>
      <p:ext uri="{BB962C8B-B14F-4D97-AF65-F5344CB8AC3E}">
        <p14:creationId xmlns:p14="http://schemas.microsoft.com/office/powerpoint/2010/main" val="3267514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6"/>
            <a:ext cx="7886700" cy="413807"/>
          </a:xfrm>
        </p:spPr>
        <p:txBody>
          <a:bodyPr>
            <a:noAutofit/>
          </a:bodyPr>
          <a:lstStyle/>
          <a:p>
            <a:r>
              <a:rPr lang="es-ES" sz="2800" b="1"/>
              <a:t>                      Videos para comentar</a:t>
            </a:r>
            <a:endParaRPr lang="en-US" sz="2800" b="1"/>
          </a:p>
        </p:txBody>
      </p:sp>
      <p:sp>
        <p:nvSpPr>
          <p:cNvPr id="3" name="Marcador de contenido 2"/>
          <p:cNvSpPr>
            <a:spLocks noGrp="1"/>
          </p:cNvSpPr>
          <p:nvPr>
            <p:ph idx="1"/>
          </p:nvPr>
        </p:nvSpPr>
        <p:spPr>
          <a:xfrm>
            <a:off x="248356" y="1501422"/>
            <a:ext cx="8545688" cy="5285141"/>
          </a:xfrm>
        </p:spPr>
        <p:txBody>
          <a:bodyPr/>
          <a:lstStyle/>
          <a:p>
            <a:r>
              <a:rPr lang="en-US" sz="2000">
                <a:hlinkClick r:id="rId4"/>
              </a:rPr>
              <a:t>https://www.youtube.com/watch?v=TM2Be7MqykY</a:t>
            </a:r>
            <a:endParaRPr lang="en-US" sz="2000"/>
          </a:p>
          <a:p>
            <a:r>
              <a:rPr lang="es-ES" sz="1800"/>
              <a:t>Qué es la </a:t>
            </a:r>
            <a:r>
              <a:rPr lang="es-ES" sz="1400"/>
              <a:t>HUELLA ECOLÓGICA?</a:t>
            </a:r>
            <a:r>
              <a:rPr lang="es-ES" sz="1800"/>
              <a:t> </a:t>
            </a:r>
          </a:p>
          <a:p>
            <a:r>
              <a:rPr lang="es-ES" sz="1800">
                <a:hlinkClick r:id="rId5"/>
              </a:rPr>
              <a:t>https://www.youtube.com/watch?v=D80Idnh811I</a:t>
            </a:r>
            <a:endParaRPr lang="es-ES" sz="1800"/>
          </a:p>
          <a:p>
            <a:r>
              <a:rPr lang="es-ES" sz="1800"/>
              <a:t>Lluvia acida</a:t>
            </a:r>
          </a:p>
          <a:p>
            <a:r>
              <a:rPr lang="en-US" sz="1800" err="1"/>
              <a:t>Contaminación</a:t>
            </a:r>
            <a:r>
              <a:rPr lang="en-US" sz="1800"/>
              <a:t> </a:t>
            </a:r>
            <a:r>
              <a:rPr lang="en-US" sz="1800" err="1"/>
              <a:t>ambiental</a:t>
            </a:r>
            <a:r>
              <a:rPr lang="en-US" sz="1800"/>
              <a:t> - </a:t>
            </a:r>
            <a:r>
              <a:rPr lang="en-US" sz="1800" err="1"/>
              <a:t>lluvia</a:t>
            </a:r>
            <a:r>
              <a:rPr lang="en-US" sz="1800"/>
              <a:t> </a:t>
            </a:r>
            <a:r>
              <a:rPr lang="en-US" sz="1800" err="1"/>
              <a:t>ácida</a:t>
            </a:r>
            <a:r>
              <a:rPr lang="en-US" sz="1800"/>
              <a:t>.</a:t>
            </a:r>
          </a:p>
          <a:p>
            <a:r>
              <a:rPr lang="en-US" sz="1800">
                <a:hlinkClick r:id="rId6"/>
              </a:rPr>
              <a:t>https://www.youtube.com/watch?v=HjsKxfjDHvA</a:t>
            </a:r>
            <a:endParaRPr lang="en-US" sz="1800"/>
          </a:p>
          <a:p>
            <a:r>
              <a:rPr lang="es-ES" sz="1800"/>
              <a:t>¿Qué es la lluvia ácida y cuáles son sus efectos? </a:t>
            </a:r>
          </a:p>
          <a:p>
            <a:r>
              <a:rPr lang="es-ES" sz="1600">
                <a:hlinkClick r:id="rId7"/>
              </a:rPr>
              <a:t>https://www.youtube.com/watch?v=Y8qWiCJEw-c|</a:t>
            </a:r>
            <a:endParaRPr lang="es-ES" sz="1600"/>
          </a:p>
          <a:p>
            <a:r>
              <a:rPr lang="es-ES" sz="1600"/>
              <a:t>Seguridad en el trabajo</a:t>
            </a:r>
          </a:p>
          <a:p>
            <a:r>
              <a:rPr lang="es-ES" sz="1600">
                <a:hlinkClick r:id="rId8"/>
              </a:rPr>
              <a:t>https://www.youtube.com/watch?v=Vy6HAT8hebc</a:t>
            </a:r>
            <a:endParaRPr lang="es-ES" sz="1600"/>
          </a:p>
          <a:p>
            <a:r>
              <a:rPr lang="es-ES" sz="1200">
                <a:latin typeface="Roboto"/>
              </a:rPr>
              <a:t>PRINCIPIOS DE LA LEY Nº 29783 - LEY DE SEGURIDAD EN SALUD EN EL TRABAJO - PERÛ</a:t>
            </a:r>
          </a:p>
          <a:p>
            <a:endParaRPr lang="es-ES" sz="1600"/>
          </a:p>
          <a:p>
            <a:endParaRPr lang="es-ES" sz="1600"/>
          </a:p>
          <a:p>
            <a:endParaRPr lang="en-US" sz="1600"/>
          </a:p>
          <a:p>
            <a:endParaRPr lang="es-ES" sz="1800"/>
          </a:p>
          <a:p>
            <a:endParaRPr lang="en-US" sz="1800"/>
          </a:p>
        </p:txBody>
      </p:sp>
      <p:sp>
        <p:nvSpPr>
          <p:cNvPr id="4"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4600" b="0" i="0" u="none" strike="noStrike" cap="none" normalizeH="0" baseline="0">
                <a:ln>
                  <a:noFill/>
                </a:ln>
                <a:solidFill>
                  <a:schemeClr val="tx1"/>
                </a:solidFill>
                <a:effectLst/>
                <a:latin typeface="Arial" panose="020B0604020202020204" pitchFamily="34" charset="0"/>
              </a:rPr>
              <a:t> </a:t>
            </a:r>
            <a:r>
              <a:rPr kumimoji="0" lang="en-US" altLang="en-US" sz="1800" b="0" i="0" u="none" strike="noStrike" cap="none" normalizeH="0" baseline="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Roboto"/>
              </a:rPr>
              <a:t>PE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3"/>
          <p:cNvSpPr>
            <a:spLocks noChangeArrowheads="1"/>
          </p:cNvSpPr>
          <p:nvPr/>
        </p:nvSpPr>
        <p:spPr bwMode="auto">
          <a:xfrm>
            <a:off x="0" y="0"/>
            <a:ext cx="89233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Roboto"/>
              </a:rPr>
              <a:t>SALTAR NAVEGACIÓN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5">
            <a:hlinkClick r:id="rId5" tooltip="Siguiente (SHIFT+n)"/>
          </p:cNvPr>
          <p:cNvSpPr>
            <a:spLocks noChangeArrowheads="1"/>
          </p:cNvSpPr>
          <p:nvPr/>
        </p:nvSpPr>
        <p:spPr bwMode="auto">
          <a:xfrm>
            <a:off x="0" y="0"/>
            <a:ext cx="55499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6"/>
          <p:cNvSpPr>
            <a:spLocks noChangeArrowheads="1"/>
          </p:cNvSpPr>
          <p:nvPr/>
        </p:nvSpPr>
        <p:spPr bwMode="auto">
          <a:xfrm>
            <a:off x="0" y="0"/>
            <a:ext cx="55499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DDDDDD"/>
                </a:solidFill>
                <a:effectLst/>
                <a:latin typeface="YouTube Noto"/>
              </a:rPr>
              <a:t>2:12 / 4:22</a:t>
            </a:r>
            <a:endParaRPr kumimoji="0" lang="en-US" altLang="en-US" sz="800" b="0" i="0" u="none" strike="noStrike" cap="none" normalizeH="0" baseline="0">
              <a:ln>
                <a:noFill/>
              </a:ln>
              <a:solidFill>
                <a:srgbClr val="EEEEEE"/>
              </a:solidFill>
              <a:effectLst/>
              <a:latin typeface="YouTube Noto"/>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var(--ytd-video-primary-info-renderer-title-font-family,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var(--ytd-video-primary-info-renderer-title-font-family,inherit)"/>
              </a:rPr>
              <a:t>¿Qué es la lluvia ácida y cuáles son sus efectos?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AutoShape 2">
            <a:hlinkClick r:id="rId9" tooltip="Página de inicio de YouTube"/>
          </p:cNvPr>
          <p:cNvSpPr>
            <a:spLocks noChangeAspect="1" noChangeArrowheads="1"/>
          </p:cNvSpPr>
          <p:nvPr/>
        </p:nvSpPr>
        <p:spPr bwMode="auto">
          <a:xfrm>
            <a:off x="63500" y="-266700"/>
            <a:ext cx="742950" cy="742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ontrols>
      <mc:AlternateContent xmlns:mc="http://schemas.openxmlformats.org/markup-compatibility/2006">
        <mc:Choice xmlns:v="urn:schemas-microsoft-com:vml" Requires="v">
          <p:control spid="1052" name="HTMLText1" r:id="rId2" imgW="914400" imgH="228600"/>
        </mc:Choice>
        <mc:Fallback>
          <p:control name="HTMLText1" r:id="rId2" imgW="914400" imgH="228600">
            <p:pic>
              <p:nvPicPr>
                <p:cNvPr id="6" name="HTMLText1"/>
                <p:cNvPicPr preferRelativeResize="0">
                  <a:picLocks noChangeArrowheads="1" noChangeShapeType="1"/>
                </p:cNvPicPr>
                <p:nvPr/>
              </p:nvPicPr>
              <p:blipFill>
                <a:blip r:embed="rId10"/>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75517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CB0A7D4-C068-4578-B8E0-E7E94E576C82}"/>
              </a:ext>
            </a:extLst>
          </p:cNvPr>
          <p:cNvSpPr>
            <a:spLocks noGrp="1"/>
          </p:cNvSpPr>
          <p:nvPr>
            <p:ph idx="1"/>
          </p:nvPr>
        </p:nvSpPr>
        <p:spPr>
          <a:xfrm>
            <a:off x="4861462" y="4419681"/>
            <a:ext cx="3535877" cy="987386"/>
          </a:xfrm>
        </p:spPr>
        <p:txBody>
          <a:bodyPr>
            <a:noAutofit/>
          </a:bodyPr>
          <a:lstStyle/>
          <a:p>
            <a:pPr marL="0" indent="0" algn="ctr">
              <a:buNone/>
            </a:pPr>
            <a:r>
              <a:rPr lang="es-ES" sz="7200">
                <a:solidFill>
                  <a:srgbClr val="FF0000"/>
                </a:solidFill>
                <a:latin typeface="Academy Engraved LET" pitchFamily="2" charset="0"/>
              </a:rPr>
              <a:t>Gracias</a:t>
            </a:r>
          </a:p>
        </p:txBody>
      </p:sp>
      <p:pic>
        <p:nvPicPr>
          <p:cNvPr id="4" name="Imagen 3">
            <a:extLst>
              <a:ext uri="{FF2B5EF4-FFF2-40B4-BE49-F238E27FC236}">
                <a16:creationId xmlns:a16="http://schemas.microsoft.com/office/drawing/2014/main" id="{3AFD6FDA-A1E9-4260-AB9C-5F65A2A02BE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27919" y="1185357"/>
            <a:ext cx="3035017" cy="3184171"/>
          </a:xfrm>
          <a:prstGeom prst="rect">
            <a:avLst/>
          </a:prstGeom>
        </p:spPr>
      </p:pic>
      <p:sp>
        <p:nvSpPr>
          <p:cNvPr id="5" name="CuadroTexto 4">
            <a:extLst>
              <a:ext uri="{FF2B5EF4-FFF2-40B4-BE49-F238E27FC236}">
                <a16:creationId xmlns:a16="http://schemas.microsoft.com/office/drawing/2014/main" id="{04BEFE95-42A3-4D19-A828-721FE4F4EF76}"/>
              </a:ext>
            </a:extLst>
          </p:cNvPr>
          <p:cNvSpPr txBox="1"/>
          <p:nvPr/>
        </p:nvSpPr>
        <p:spPr>
          <a:xfrm>
            <a:off x="3489550" y="2401121"/>
            <a:ext cx="5955605" cy="438582"/>
          </a:xfrm>
          <a:prstGeom prst="rect">
            <a:avLst/>
          </a:prstGeom>
          <a:noFill/>
        </p:spPr>
        <p:txBody>
          <a:bodyPr wrap="none" rtlCol="0">
            <a:spAutoFit/>
          </a:bodyPr>
          <a:lstStyle/>
          <a:p>
            <a:r>
              <a:rPr lang="es-ES" sz="2250"/>
              <a:t>Pagina web: </a:t>
            </a:r>
            <a:r>
              <a:rPr lang="es-ES" sz="2250">
                <a:hlinkClick r:id="rId3"/>
              </a:rPr>
              <a:t>www.fredysalinasmelendez.com</a:t>
            </a:r>
            <a:endParaRPr lang="es-ES" sz="2250"/>
          </a:p>
        </p:txBody>
      </p:sp>
      <p:pic>
        <p:nvPicPr>
          <p:cNvPr id="9" name="Imagen 8">
            <a:extLst>
              <a:ext uri="{FF2B5EF4-FFF2-40B4-BE49-F238E27FC236}">
                <a16:creationId xmlns:a16="http://schemas.microsoft.com/office/drawing/2014/main" id="{FD45522C-45C7-4BCC-BDD7-05BD593736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9551" y="3232121"/>
            <a:ext cx="1371911" cy="335356"/>
          </a:xfrm>
          <a:prstGeom prst="rect">
            <a:avLst/>
          </a:prstGeom>
        </p:spPr>
      </p:pic>
      <p:sp>
        <p:nvSpPr>
          <p:cNvPr id="10" name="CuadroTexto 9">
            <a:extLst>
              <a:ext uri="{FF2B5EF4-FFF2-40B4-BE49-F238E27FC236}">
                <a16:creationId xmlns:a16="http://schemas.microsoft.com/office/drawing/2014/main" id="{D6CF8261-A670-4939-8940-7B43A349DD54}"/>
              </a:ext>
            </a:extLst>
          </p:cNvPr>
          <p:cNvSpPr txBox="1"/>
          <p:nvPr/>
        </p:nvSpPr>
        <p:spPr>
          <a:xfrm>
            <a:off x="4852068" y="3189732"/>
            <a:ext cx="4080091" cy="438582"/>
          </a:xfrm>
          <a:prstGeom prst="rect">
            <a:avLst/>
          </a:prstGeom>
          <a:noFill/>
        </p:spPr>
        <p:txBody>
          <a:bodyPr wrap="none" rtlCol="0">
            <a:spAutoFit/>
          </a:bodyPr>
          <a:lstStyle/>
          <a:p>
            <a:r>
              <a:rPr lang="es-ES" sz="2250"/>
              <a:t>: </a:t>
            </a:r>
            <a:r>
              <a:rPr lang="es-ES" sz="2250">
                <a:hlinkClick r:id="rId5"/>
              </a:rPr>
              <a:t>www.youtube.com/camelido7</a:t>
            </a:r>
            <a:endParaRPr lang="es-ES" sz="2250"/>
          </a:p>
        </p:txBody>
      </p:sp>
      <p:pic>
        <p:nvPicPr>
          <p:cNvPr id="12" name="Imagen 11">
            <a:extLst>
              <a:ext uri="{FF2B5EF4-FFF2-40B4-BE49-F238E27FC236}">
                <a16:creationId xmlns:a16="http://schemas.microsoft.com/office/drawing/2014/main" id="{9BE14370-5F2C-48DE-B6C3-8DC23098814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824422" y="3758067"/>
            <a:ext cx="675554" cy="675554"/>
          </a:xfrm>
          <a:prstGeom prst="rect">
            <a:avLst/>
          </a:prstGeom>
        </p:spPr>
      </p:pic>
      <p:sp>
        <p:nvSpPr>
          <p:cNvPr id="13" name="CuadroTexto 12">
            <a:extLst>
              <a:ext uri="{FF2B5EF4-FFF2-40B4-BE49-F238E27FC236}">
                <a16:creationId xmlns:a16="http://schemas.microsoft.com/office/drawing/2014/main" id="{7AB393DE-EE2C-4224-A244-EA38F0AB45A7}"/>
              </a:ext>
            </a:extLst>
          </p:cNvPr>
          <p:cNvSpPr txBox="1"/>
          <p:nvPr/>
        </p:nvSpPr>
        <p:spPr>
          <a:xfrm>
            <a:off x="4861462" y="3930946"/>
            <a:ext cx="4405373" cy="438582"/>
          </a:xfrm>
          <a:prstGeom prst="rect">
            <a:avLst/>
          </a:prstGeom>
          <a:noFill/>
        </p:spPr>
        <p:txBody>
          <a:bodyPr wrap="none" rtlCol="0">
            <a:spAutoFit/>
          </a:bodyPr>
          <a:lstStyle/>
          <a:p>
            <a:r>
              <a:rPr lang="es-ES" sz="2250"/>
              <a:t>: Fredysalinasperu@hotmail.com</a:t>
            </a:r>
          </a:p>
        </p:txBody>
      </p:sp>
    </p:spTree>
    <p:extLst>
      <p:ext uri="{BB962C8B-B14F-4D97-AF65-F5344CB8AC3E}">
        <p14:creationId xmlns:p14="http://schemas.microsoft.com/office/powerpoint/2010/main" val="32302139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DE536D-51FA-47D1-9F7B-E8D6668518C4}"/>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07382F59-BD35-40C8-95B3-EF549DB0FE31}"/>
              </a:ext>
            </a:extLst>
          </p:cNvPr>
          <p:cNvSpPr>
            <a:spLocks noGrp="1"/>
          </p:cNvSpPr>
          <p:nvPr>
            <p:ph idx="1"/>
          </p:nvPr>
        </p:nvSpPr>
        <p:spPr/>
        <p:txBody>
          <a:bodyPr/>
          <a:lstStyle/>
          <a:p>
            <a:endParaRPr lang="es-ES" sz="3200"/>
          </a:p>
          <a:p>
            <a:endParaRPr lang="es-ES" sz="3200"/>
          </a:p>
          <a:p>
            <a:endParaRPr lang="es-ES" sz="3200"/>
          </a:p>
          <a:p>
            <a:r>
              <a:rPr lang="es-ES" sz="3200"/>
              <a:t>         </a:t>
            </a:r>
            <a:r>
              <a:rPr lang="es-ES" sz="3200" err="1"/>
              <a:t>Tupanchickama</a:t>
            </a:r>
            <a:endParaRPr lang="es-ES" sz="3200"/>
          </a:p>
        </p:txBody>
      </p:sp>
      <p:sp>
        <p:nvSpPr>
          <p:cNvPr id="4" name="Marcador de pie de página 3">
            <a:extLst>
              <a:ext uri="{FF2B5EF4-FFF2-40B4-BE49-F238E27FC236}">
                <a16:creationId xmlns:a16="http://schemas.microsoft.com/office/drawing/2014/main" id="{D57B57A6-8FBD-48D9-8656-A5ECDEB6238A}"/>
              </a:ext>
            </a:extLst>
          </p:cNvPr>
          <p:cNvSpPr>
            <a:spLocks noGrp="1"/>
          </p:cNvSpPr>
          <p:nvPr>
            <p:ph type="ftr" sz="quarter" idx="11"/>
          </p:nvPr>
        </p:nvSpPr>
        <p:spPr/>
        <p:txBody>
          <a:bodyPr/>
          <a:lstStyle/>
          <a:p>
            <a:pPr>
              <a:defRPr/>
            </a:pPr>
            <a:r>
              <a:rPr lang="es-ES_tradnl"/>
              <a:t>F. Salinas</a:t>
            </a:r>
          </a:p>
        </p:txBody>
      </p:sp>
    </p:spTree>
    <p:extLst>
      <p:ext uri="{BB962C8B-B14F-4D97-AF65-F5344CB8AC3E}">
        <p14:creationId xmlns:p14="http://schemas.microsoft.com/office/powerpoint/2010/main" val="2792924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8A9307-9E57-0C7C-A237-EDC3D9B357ED}"/>
              </a:ext>
            </a:extLst>
          </p:cNvPr>
          <p:cNvSpPr>
            <a:spLocks noGrp="1"/>
          </p:cNvSpPr>
          <p:nvPr>
            <p:ph type="title"/>
          </p:nvPr>
        </p:nvSpPr>
        <p:spPr>
          <a:xfrm>
            <a:off x="628650" y="974727"/>
            <a:ext cx="7886700" cy="488314"/>
          </a:xfrm>
        </p:spPr>
        <p:txBody>
          <a:bodyPr>
            <a:normAutofit/>
          </a:bodyPr>
          <a:lstStyle/>
          <a:p>
            <a:r>
              <a:rPr lang="es-ES" sz="2400"/>
              <a:t>                Huella digital vs Cariotipo ADN</a:t>
            </a:r>
            <a:endParaRPr lang="es-PE" sz="2400"/>
          </a:p>
        </p:txBody>
      </p:sp>
      <p:sp>
        <p:nvSpPr>
          <p:cNvPr id="3" name="Marcador de contenido 2">
            <a:extLst>
              <a:ext uri="{FF2B5EF4-FFF2-40B4-BE49-F238E27FC236}">
                <a16:creationId xmlns:a16="http://schemas.microsoft.com/office/drawing/2014/main" id="{CD9DF616-4F5F-6CA7-B80B-A6F1EE9342B2}"/>
              </a:ext>
            </a:extLst>
          </p:cNvPr>
          <p:cNvSpPr>
            <a:spLocks noGrp="1"/>
          </p:cNvSpPr>
          <p:nvPr>
            <p:ph idx="1"/>
          </p:nvPr>
        </p:nvSpPr>
        <p:spPr>
          <a:xfrm>
            <a:off x="628650" y="1463041"/>
            <a:ext cx="7886700" cy="5323522"/>
          </a:xfrm>
        </p:spPr>
        <p:txBody>
          <a:bodyPr vert="horz" lIns="91440" tIns="45720" rIns="91440" bIns="45720" rtlCol="0" anchor="t">
            <a:normAutofit lnSpcReduction="10000"/>
          </a:bodyPr>
          <a:lstStyle/>
          <a:p>
            <a:pPr algn="just"/>
            <a:r>
              <a:rPr lang="es-ES" sz="2000" b="0" i="0" dirty="0">
                <a:solidFill>
                  <a:srgbClr val="202124"/>
                </a:solidFill>
                <a:effectLst/>
                <a:latin typeface="arial"/>
                <a:cs typeface="arial"/>
              </a:rPr>
              <a:t>¿Cuál es el concepto de huella digital?</a:t>
            </a:r>
          </a:p>
          <a:p>
            <a:pPr algn="just"/>
            <a:r>
              <a:rPr lang="es-ES" sz="2000" b="0" i="0" dirty="0">
                <a:solidFill>
                  <a:srgbClr val="202124"/>
                </a:solidFill>
                <a:effectLst/>
                <a:latin typeface="arial"/>
                <a:cs typeface="arial"/>
              </a:rPr>
              <a:t>La huella digital </a:t>
            </a:r>
            <a:r>
              <a:rPr lang="es-ES" sz="2000" b="1" i="0" dirty="0">
                <a:solidFill>
                  <a:srgbClr val="202124"/>
                </a:solidFill>
                <a:effectLst/>
                <a:latin typeface="arial"/>
                <a:cs typeface="arial"/>
              </a:rPr>
              <a:t>es el rastro que </a:t>
            </a:r>
            <a:r>
              <a:rPr lang="es-ES" sz="2000" b="1" dirty="0">
                <a:solidFill>
                  <a:srgbClr val="202124"/>
                </a:solidFill>
                <a:latin typeface="arial"/>
                <a:cs typeface="arial"/>
              </a:rPr>
              <a:t>dejas</a:t>
            </a:r>
            <a:r>
              <a:rPr lang="es-ES" sz="2000" b="1" i="0" dirty="0">
                <a:solidFill>
                  <a:srgbClr val="202124"/>
                </a:solidFill>
                <a:effectLst/>
                <a:latin typeface="arial"/>
                <a:cs typeface="arial"/>
              </a:rPr>
              <a:t> al navegar en internet</a:t>
            </a:r>
            <a:r>
              <a:rPr lang="es-ES" sz="2000" b="0" i="0" dirty="0">
                <a:solidFill>
                  <a:srgbClr val="202124"/>
                </a:solidFill>
                <a:effectLst/>
                <a:latin typeface="arial"/>
                <a:cs typeface="arial"/>
              </a:rPr>
              <a:t>. Cada vez que haces un “clic” o das un “me gusta” en las redes sociales, o cuando </a:t>
            </a:r>
            <a:r>
              <a:rPr lang="es-ES" sz="2000" dirty="0">
                <a:solidFill>
                  <a:srgbClr val="202124"/>
                </a:solidFill>
                <a:latin typeface="arial"/>
                <a:cs typeface="arial"/>
              </a:rPr>
              <a:t>usas</a:t>
            </a:r>
            <a:r>
              <a:rPr lang="es-ES" sz="2000" b="0" i="0" dirty="0">
                <a:solidFill>
                  <a:srgbClr val="202124"/>
                </a:solidFill>
                <a:effectLst/>
                <a:latin typeface="arial"/>
                <a:cs typeface="arial"/>
              </a:rPr>
              <a:t> una aplicación desde tu celular o tu computadora, </a:t>
            </a:r>
            <a:r>
              <a:rPr lang="es-ES" sz="2000" b="0" i="0" dirty="0" err="1">
                <a:solidFill>
                  <a:srgbClr val="202124"/>
                </a:solidFill>
                <a:effectLst/>
                <a:latin typeface="arial"/>
                <a:cs typeface="arial"/>
              </a:rPr>
              <a:t>dejás</a:t>
            </a:r>
            <a:r>
              <a:rPr lang="es-ES" sz="2000" b="0" i="0" dirty="0">
                <a:solidFill>
                  <a:srgbClr val="202124"/>
                </a:solidFill>
                <a:effectLst/>
                <a:latin typeface="arial"/>
                <a:cs typeface="arial"/>
              </a:rPr>
              <a:t> información personal. Los datos que genera tu actividad en la internet crean lo que se llama “huella digital”</a:t>
            </a:r>
          </a:p>
          <a:p>
            <a:pPr algn="just"/>
            <a:r>
              <a:rPr lang="es-ES" sz="2000" b="0" i="0" dirty="0">
                <a:solidFill>
                  <a:srgbClr val="202124"/>
                </a:solidFill>
                <a:effectLst/>
                <a:latin typeface="arial"/>
                <a:cs typeface="arial"/>
              </a:rPr>
              <a:t>¿Por qué es importante cuidar la huella digital?</a:t>
            </a:r>
          </a:p>
          <a:p>
            <a:pPr algn="just"/>
            <a:r>
              <a:rPr lang="es-ES" sz="2000" b="0" i="0" dirty="0">
                <a:solidFill>
                  <a:srgbClr val="202124"/>
                </a:solidFill>
                <a:effectLst/>
                <a:latin typeface="arial"/>
                <a:cs typeface="arial"/>
              </a:rPr>
              <a:t>En Internet, el impacto más grande </a:t>
            </a:r>
            <a:r>
              <a:rPr lang="es-ES" sz="2000" b="1" i="0" dirty="0">
                <a:solidFill>
                  <a:srgbClr val="202124"/>
                </a:solidFill>
                <a:effectLst/>
                <a:latin typeface="arial"/>
                <a:cs typeface="arial"/>
              </a:rPr>
              <a:t>de</a:t>
            </a:r>
            <a:r>
              <a:rPr lang="es-ES" sz="2000" b="0" i="0" dirty="0">
                <a:solidFill>
                  <a:srgbClr val="202124"/>
                </a:solidFill>
                <a:effectLst/>
                <a:latin typeface="arial"/>
                <a:cs typeface="arial"/>
              </a:rPr>
              <a:t> dejar muchas </a:t>
            </a:r>
            <a:r>
              <a:rPr lang="es-ES" sz="2000" b="1" i="0" dirty="0">
                <a:solidFill>
                  <a:srgbClr val="202124"/>
                </a:solidFill>
                <a:effectLst/>
                <a:latin typeface="arial"/>
                <a:cs typeface="arial"/>
              </a:rPr>
              <a:t>huellas</a:t>
            </a:r>
            <a:r>
              <a:rPr lang="es-ES" sz="2000" b="0" i="0" dirty="0">
                <a:solidFill>
                  <a:srgbClr val="202124"/>
                </a:solidFill>
                <a:effectLst/>
                <a:latin typeface="arial"/>
                <a:cs typeface="arial"/>
              </a:rPr>
              <a:t> es la pérdida </a:t>
            </a:r>
            <a:r>
              <a:rPr lang="es-ES" sz="2000" b="1" i="0" dirty="0">
                <a:solidFill>
                  <a:srgbClr val="202124"/>
                </a:solidFill>
                <a:effectLst/>
                <a:latin typeface="arial"/>
                <a:cs typeface="arial"/>
              </a:rPr>
              <a:t>de</a:t>
            </a:r>
            <a:r>
              <a:rPr lang="es-ES" sz="2000" b="0" i="0" dirty="0">
                <a:solidFill>
                  <a:srgbClr val="202124"/>
                </a:solidFill>
                <a:effectLst/>
                <a:latin typeface="arial"/>
                <a:cs typeface="arial"/>
              </a:rPr>
              <a:t> la privacidad. Para poder tener el control </a:t>
            </a:r>
            <a:r>
              <a:rPr lang="es-ES" sz="2000" b="1" i="0" dirty="0">
                <a:solidFill>
                  <a:srgbClr val="202124"/>
                </a:solidFill>
                <a:effectLst/>
                <a:latin typeface="arial"/>
                <a:cs typeface="arial"/>
              </a:rPr>
              <a:t>de</a:t>
            </a:r>
            <a:r>
              <a:rPr lang="es-ES" sz="2000" b="0" i="0" dirty="0">
                <a:solidFill>
                  <a:srgbClr val="202124"/>
                </a:solidFill>
                <a:effectLst/>
                <a:latin typeface="arial"/>
                <a:cs typeface="arial"/>
              </a:rPr>
              <a:t> tu </a:t>
            </a:r>
            <a:r>
              <a:rPr lang="es-ES" sz="2000" b="1" i="0" dirty="0">
                <a:solidFill>
                  <a:srgbClr val="202124"/>
                </a:solidFill>
                <a:effectLst/>
                <a:latin typeface="arial"/>
                <a:cs typeface="arial"/>
              </a:rPr>
              <a:t>huella digital</a:t>
            </a:r>
            <a:r>
              <a:rPr lang="es-ES" sz="2000" b="0" i="0" dirty="0">
                <a:solidFill>
                  <a:srgbClr val="202124"/>
                </a:solidFill>
                <a:effectLst/>
                <a:latin typeface="arial"/>
                <a:cs typeface="arial"/>
              </a:rPr>
              <a:t>, queremos compartir estos sencillos pasos y así, ayudarte a evitar que los delincuentes puedan utilizar esta información para personalizar mensajes fraudulentos y engañarte</a:t>
            </a:r>
          </a:p>
          <a:p>
            <a:pPr algn="just"/>
            <a:r>
              <a:rPr lang="es-ES" sz="1900" b="0" i="0" u="sng" dirty="0">
                <a:solidFill>
                  <a:srgbClr val="1A0DAB"/>
                </a:solidFill>
                <a:effectLst/>
                <a:latin typeface="arial"/>
                <a:cs typeface="arial"/>
                <a:hlinkClick r:id="rId2"/>
              </a:rPr>
              <a:t>Consulta de Mejores Huellas</a:t>
            </a:r>
          </a:p>
          <a:p>
            <a:pPr algn="just"/>
            <a:r>
              <a:rPr lang="es-ES" sz="1900" b="0" i="0" u="sng" dirty="0">
                <a:solidFill>
                  <a:srgbClr val="202124"/>
                </a:solidFill>
                <a:effectLst/>
                <a:latin typeface="arial"/>
                <a:cs typeface="arial"/>
                <a:hlinkClick r:id="rId2"/>
              </a:rPr>
              <a:t>https://serviciosbiometricos.reniec.gob.pe</a:t>
            </a:r>
            <a:r>
              <a:rPr lang="es-ES" sz="1900" b="0" i="0" u="sng" dirty="0">
                <a:solidFill>
                  <a:srgbClr val="5F6368"/>
                </a:solidFill>
                <a:effectLst/>
                <a:latin typeface="arial"/>
                <a:cs typeface="arial"/>
                <a:hlinkClick r:id="rId2"/>
              </a:rPr>
              <a:t> › appConsulta...</a:t>
            </a:r>
            <a:endParaRPr lang="es-ES" sz="1900" b="0" i="0" u="sng" dirty="0">
              <a:solidFill>
                <a:srgbClr val="1A0DAB"/>
              </a:solidFill>
              <a:effectLst/>
              <a:latin typeface="arial"/>
              <a:cs typeface="arial"/>
              <a:hlinkClick r:id="rId2"/>
            </a:endParaRPr>
          </a:p>
          <a:p>
            <a:pPr algn="just"/>
            <a:r>
              <a:rPr lang="es-ES" sz="1900" b="0" i="0" dirty="0">
                <a:solidFill>
                  <a:srgbClr val="4D5156"/>
                </a:solidFill>
                <a:effectLst/>
                <a:latin typeface="arial"/>
                <a:cs typeface="arial"/>
              </a:rPr>
              <a:t>Para </a:t>
            </a:r>
            <a:r>
              <a:rPr lang="es-ES" sz="1900" b="1" i="0" dirty="0">
                <a:solidFill>
                  <a:srgbClr val="5F6368"/>
                </a:solidFill>
                <a:effectLst/>
                <a:latin typeface="arial"/>
                <a:cs typeface="arial"/>
              </a:rPr>
              <a:t>saber</a:t>
            </a:r>
            <a:r>
              <a:rPr lang="es-ES" sz="1900" b="0" i="0" dirty="0">
                <a:solidFill>
                  <a:srgbClr val="4D5156"/>
                </a:solidFill>
                <a:effectLst/>
                <a:latin typeface="arial"/>
                <a:cs typeface="arial"/>
              </a:rPr>
              <a:t> tus mejores </a:t>
            </a:r>
            <a:r>
              <a:rPr lang="es-ES" sz="1900" b="1" i="0" dirty="0">
                <a:solidFill>
                  <a:srgbClr val="5F6368"/>
                </a:solidFill>
                <a:effectLst/>
                <a:latin typeface="arial"/>
                <a:cs typeface="arial"/>
              </a:rPr>
              <a:t>huellas</a:t>
            </a:r>
            <a:r>
              <a:rPr lang="es-ES" sz="1900" b="0" i="0" dirty="0">
                <a:solidFill>
                  <a:srgbClr val="4D5156"/>
                </a:solidFill>
                <a:effectLst/>
                <a:latin typeface="arial"/>
                <a:cs typeface="arial"/>
              </a:rPr>
              <a:t> ingresa tu número de DNI y el código que se muestra en la imagen. </a:t>
            </a:r>
            <a:r>
              <a:rPr lang="es-ES" sz="1900" b="0" i="0" dirty="0" err="1">
                <a:solidFill>
                  <a:srgbClr val="4D5156"/>
                </a:solidFill>
                <a:effectLst/>
                <a:latin typeface="arial"/>
                <a:cs typeface="arial"/>
              </a:rPr>
              <a:t>Upps</a:t>
            </a:r>
            <a:r>
              <a:rPr lang="es-ES" sz="1900" b="0" i="0" dirty="0">
                <a:solidFill>
                  <a:srgbClr val="4D5156"/>
                </a:solidFill>
                <a:effectLst/>
                <a:latin typeface="arial"/>
                <a:cs typeface="arial"/>
              </a:rPr>
              <a:t>! DNI. Mostrar otra imagen </a:t>
            </a:r>
            <a:r>
              <a:rPr lang="es-ES" sz="1900" b="0" i="0" dirty="0" err="1">
                <a:solidFill>
                  <a:srgbClr val="4D5156"/>
                </a:solidFill>
                <a:effectLst/>
                <a:latin typeface="arial"/>
                <a:cs typeface="arial"/>
              </a:rPr>
              <a:t>Imagen</a:t>
            </a:r>
            <a:r>
              <a:rPr lang="es-ES" sz="1900" b="0" i="0" dirty="0">
                <a:solidFill>
                  <a:srgbClr val="4D5156"/>
                </a:solidFill>
                <a:effectLst/>
                <a:latin typeface="arial"/>
                <a:cs typeface="arial"/>
              </a:rPr>
              <a:t> de verificación</a:t>
            </a:r>
          </a:p>
          <a:p>
            <a:endParaRPr lang="es-PE"/>
          </a:p>
        </p:txBody>
      </p:sp>
    </p:spTree>
    <p:extLst>
      <p:ext uri="{BB962C8B-B14F-4D97-AF65-F5344CB8AC3E}">
        <p14:creationId xmlns:p14="http://schemas.microsoft.com/office/powerpoint/2010/main" val="3156271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80155B-3BA2-5B19-0E6D-5B3769366365}"/>
              </a:ext>
            </a:extLst>
          </p:cNvPr>
          <p:cNvSpPr>
            <a:spLocks noGrp="1"/>
          </p:cNvSpPr>
          <p:nvPr>
            <p:ph type="title"/>
          </p:nvPr>
        </p:nvSpPr>
        <p:spPr>
          <a:xfrm>
            <a:off x="628650" y="941584"/>
            <a:ext cx="7886700" cy="417976"/>
          </a:xfrm>
        </p:spPr>
        <p:txBody>
          <a:bodyPr>
            <a:noAutofit/>
          </a:bodyPr>
          <a:lstStyle/>
          <a:p>
            <a:r>
              <a:rPr lang="es-ES" sz="2400"/>
              <a:t>        Proyecto digital: Cariotipo humano 2n – 46 cromosomas</a:t>
            </a:r>
            <a:endParaRPr lang="es-PE" sz="2400"/>
          </a:p>
        </p:txBody>
      </p:sp>
      <p:pic>
        <p:nvPicPr>
          <p:cNvPr id="5" name="Marcador de contenido 4" descr="Texto&#10;&#10;Descripción generada automáticamente">
            <a:extLst>
              <a:ext uri="{FF2B5EF4-FFF2-40B4-BE49-F238E27FC236}">
                <a16:creationId xmlns:a16="http://schemas.microsoft.com/office/drawing/2014/main" id="{185E9F7F-3D2F-3580-C5BF-932FC8A6C1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3212" y="3429000"/>
            <a:ext cx="6414868" cy="2591971"/>
          </a:xfrm>
        </p:spPr>
      </p:pic>
      <p:sp>
        <p:nvSpPr>
          <p:cNvPr id="7" name="CuadroTexto 6">
            <a:extLst>
              <a:ext uri="{FF2B5EF4-FFF2-40B4-BE49-F238E27FC236}">
                <a16:creationId xmlns:a16="http://schemas.microsoft.com/office/drawing/2014/main" id="{A9A2CEB9-30C1-B654-9B9E-3F69C4305DED}"/>
              </a:ext>
            </a:extLst>
          </p:cNvPr>
          <p:cNvSpPr txBox="1"/>
          <p:nvPr/>
        </p:nvSpPr>
        <p:spPr>
          <a:xfrm>
            <a:off x="399170" y="1688123"/>
            <a:ext cx="8116179" cy="1569660"/>
          </a:xfrm>
          <a:prstGeom prst="rect">
            <a:avLst/>
          </a:prstGeom>
          <a:noFill/>
        </p:spPr>
        <p:txBody>
          <a:bodyPr wrap="square" lIns="91440" tIns="45720" rIns="91440" bIns="45720" anchor="t">
            <a:spAutoFit/>
          </a:bodyPr>
          <a:lstStyle/>
          <a:p>
            <a:pPr algn="just"/>
            <a:r>
              <a:rPr lang="es-ES" sz="2400"/>
              <a:t>La fácil falsificación de la huella digital es un problema que afecta económicamente a nuestra sociedad, por lo que es urgente evitar este ilícito cambiando la huella digital por el cariotipo que es único y infalsificable.</a:t>
            </a:r>
            <a:endParaRPr lang="es-PE" sz="2400"/>
          </a:p>
        </p:txBody>
      </p:sp>
    </p:spTree>
    <p:extLst>
      <p:ext uri="{BB962C8B-B14F-4D97-AF65-F5344CB8AC3E}">
        <p14:creationId xmlns:p14="http://schemas.microsoft.com/office/powerpoint/2010/main" val="3643063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7886700" cy="425096"/>
          </a:xfrm>
        </p:spPr>
        <p:txBody>
          <a:bodyPr>
            <a:normAutofit/>
          </a:bodyPr>
          <a:lstStyle/>
          <a:p>
            <a:r>
              <a:rPr lang="es-ES" sz="2400" b="1"/>
              <a:t>            Medición de los Objetivos de Desarrollo Sostenible </a:t>
            </a:r>
            <a:endParaRPr lang="en-US" sz="2400" b="1"/>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0133" y="1399823"/>
            <a:ext cx="6175023" cy="5496613"/>
          </a:xfrm>
        </p:spPr>
      </p:pic>
    </p:spTree>
    <p:extLst>
      <p:ext uri="{BB962C8B-B14F-4D97-AF65-F5344CB8AC3E}">
        <p14:creationId xmlns:p14="http://schemas.microsoft.com/office/powerpoint/2010/main" val="1473128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3200" y="974726"/>
            <a:ext cx="8794044" cy="413807"/>
          </a:xfrm>
        </p:spPr>
        <p:txBody>
          <a:bodyPr>
            <a:normAutofit fontScale="90000"/>
          </a:bodyPr>
          <a:lstStyle/>
          <a:p>
            <a:pPr marL="228600" lvl="0" indent="-228600">
              <a:spcBef>
                <a:spcPts val="1000"/>
              </a:spcBef>
            </a:pPr>
            <a:r>
              <a:rPr lang="es-ES" sz="2700">
                <a:solidFill>
                  <a:prstClr val="black"/>
                </a:solidFill>
                <a:latin typeface="Calibri" panose="020F0502020204030204"/>
                <a:ea typeface="+mn-ea"/>
                <a:cs typeface="+mn-cs"/>
              </a:rPr>
              <a:t>¿Cómo se puede medir la sostenibilidad de una sociedad?</a:t>
            </a:r>
          </a:p>
        </p:txBody>
      </p:sp>
      <p:sp>
        <p:nvSpPr>
          <p:cNvPr id="3" name="Marcador de contenido 2"/>
          <p:cNvSpPr>
            <a:spLocks noGrp="1"/>
          </p:cNvSpPr>
          <p:nvPr>
            <p:ph idx="1"/>
          </p:nvPr>
        </p:nvSpPr>
        <p:spPr>
          <a:xfrm>
            <a:off x="628650" y="1501422"/>
            <a:ext cx="7886700" cy="5285141"/>
          </a:xfrm>
        </p:spPr>
        <p:txBody>
          <a:bodyPr>
            <a:normAutofit lnSpcReduction="10000"/>
          </a:bodyPr>
          <a:lstStyle/>
          <a:p>
            <a:r>
              <a:rPr lang="es-ES" b="1"/>
              <a:t>Ejemplo de indicadores usados para medir la sostenibilidad ambiental:</a:t>
            </a:r>
            <a:endParaRPr lang="es-ES"/>
          </a:p>
          <a:p>
            <a:r>
              <a:rPr lang="es-ES"/>
              <a:t>Ciclo de vida del producto;</a:t>
            </a:r>
          </a:p>
          <a:p>
            <a:r>
              <a:rPr lang="es-ES"/>
              <a:t>Calidad del producto;</a:t>
            </a:r>
          </a:p>
          <a:p>
            <a:r>
              <a:rPr lang="es-ES"/>
              <a:t>Salud ambiental;</a:t>
            </a:r>
          </a:p>
          <a:p>
            <a:r>
              <a:rPr lang="es-ES"/>
              <a:t>Uso de equipamiento;</a:t>
            </a:r>
          </a:p>
          <a:p>
            <a:r>
              <a:rPr lang="es-ES"/>
              <a:t>Cantidad de agua usada;</a:t>
            </a:r>
          </a:p>
          <a:p>
            <a:r>
              <a:rPr lang="es-ES"/>
              <a:t>Cantidad de energía usada;</a:t>
            </a:r>
          </a:p>
          <a:p>
            <a:r>
              <a:rPr lang="es-ES"/>
              <a:t>Cantidad de materiales usados, reutilizados y reciclados;</a:t>
            </a:r>
          </a:p>
          <a:p>
            <a:r>
              <a:rPr lang="es-ES"/>
              <a:t>Huella de carbono;</a:t>
            </a:r>
          </a:p>
        </p:txBody>
      </p:sp>
    </p:spTree>
    <p:extLst>
      <p:ext uri="{BB962C8B-B14F-4D97-AF65-F5344CB8AC3E}">
        <p14:creationId xmlns:p14="http://schemas.microsoft.com/office/powerpoint/2010/main" val="1206585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7886700" cy="391230"/>
          </a:xfrm>
        </p:spPr>
        <p:txBody>
          <a:bodyPr>
            <a:noAutofit/>
          </a:bodyPr>
          <a:lstStyle/>
          <a:p>
            <a:r>
              <a:rPr lang="es-ES" sz="2400"/>
              <a:t>Los </a:t>
            </a:r>
            <a:r>
              <a:rPr lang="es-ES" sz="2400" b="1"/>
              <a:t>indicadores ambientales</a:t>
            </a:r>
            <a:endParaRPr lang="en-US" sz="2400"/>
          </a:p>
        </p:txBody>
      </p:sp>
      <p:sp>
        <p:nvSpPr>
          <p:cNvPr id="3" name="Marcador de contenido 2"/>
          <p:cNvSpPr>
            <a:spLocks noGrp="1"/>
          </p:cNvSpPr>
          <p:nvPr>
            <p:ph idx="1"/>
          </p:nvPr>
        </p:nvSpPr>
        <p:spPr>
          <a:xfrm>
            <a:off x="628650" y="1456267"/>
            <a:ext cx="7886700" cy="5330296"/>
          </a:xfrm>
        </p:spPr>
        <p:txBody>
          <a:bodyPr/>
          <a:lstStyle/>
          <a:p>
            <a:pPr algn="just"/>
            <a:r>
              <a:rPr lang="es-ES"/>
              <a:t> Permiten describir y analizar un aspecto significativo del estado del ambiente, la sustentabilidad de los recursos naturales y su relación con las actividades humanas; presenta información científicamente sustentada sobre las condiciones y tendencias </a:t>
            </a:r>
            <a:r>
              <a:rPr lang="es-ES" b="1"/>
              <a:t>ambientales</a:t>
            </a:r>
            <a:r>
              <a:rPr lang="es-ES"/>
              <a:t>.</a:t>
            </a:r>
            <a:endParaRPr lang="en-US"/>
          </a:p>
        </p:txBody>
      </p:sp>
    </p:spTree>
    <p:extLst>
      <p:ext uri="{BB962C8B-B14F-4D97-AF65-F5344CB8AC3E}">
        <p14:creationId xmlns:p14="http://schemas.microsoft.com/office/powerpoint/2010/main" val="4109957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1407" y="1535289"/>
            <a:ext cx="6161186" cy="4639733"/>
          </a:xfrm>
        </p:spPr>
      </p:pic>
    </p:spTree>
    <p:extLst>
      <p:ext uri="{BB962C8B-B14F-4D97-AF65-F5344CB8AC3E}">
        <p14:creationId xmlns:p14="http://schemas.microsoft.com/office/powerpoint/2010/main" val="1734983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7886700" cy="368652"/>
          </a:xfrm>
        </p:spPr>
        <p:txBody>
          <a:bodyPr>
            <a:normAutofit fontScale="90000"/>
          </a:bodyPr>
          <a:lstStyle/>
          <a:p>
            <a:pPr marL="228600" lvl="0" indent="-228600">
              <a:spcBef>
                <a:spcPts val="1000"/>
              </a:spcBef>
            </a:pPr>
            <a:r>
              <a:rPr lang="es-ES" sz="2700" b="1">
                <a:solidFill>
                  <a:prstClr val="black"/>
                </a:solidFill>
                <a:latin typeface="Calibri" panose="020F0502020204030204"/>
                <a:ea typeface="+mn-ea"/>
                <a:cs typeface="+mn-cs"/>
              </a:rPr>
              <a:t>                        La definición de riesgo laboral </a:t>
            </a:r>
          </a:p>
        </p:txBody>
      </p:sp>
      <p:sp>
        <p:nvSpPr>
          <p:cNvPr id="3" name="Marcador de contenido 2"/>
          <p:cNvSpPr>
            <a:spLocks noGrp="1"/>
          </p:cNvSpPr>
          <p:nvPr>
            <p:ph idx="1"/>
          </p:nvPr>
        </p:nvSpPr>
        <p:spPr>
          <a:xfrm>
            <a:off x="628650" y="1343379"/>
            <a:ext cx="7886700" cy="5443184"/>
          </a:xfrm>
        </p:spPr>
        <p:txBody>
          <a:bodyPr vert="horz" lIns="91440" tIns="45720" rIns="91440" bIns="45720" rtlCol="0" anchor="t">
            <a:normAutofit fontScale="92500" lnSpcReduction="20000"/>
          </a:bodyPr>
          <a:lstStyle/>
          <a:p>
            <a:pPr algn="just"/>
            <a:r>
              <a:rPr lang="es-ES"/>
              <a:t>“El riesgo es una variable permanente en todas las actividades de la organización que influye en sus oportunidades de desarrollo, pero que también afecta los resultados y puede poner en peligro su estabilidad. Bajo la premisa de que «no es posible eliminar totalmente los riesgos en un sistema» (Principio de Permanencia del Riesgo), se requiere «manejarlos» de una manera adecuada, coherente y consistente, mediante la implantación de un efectivo procedimiento para la </a:t>
            </a:r>
            <a:r>
              <a:rPr lang="es-ES" b="1"/>
              <a:t>Gestión de Riesgos Laborales</a:t>
            </a:r>
            <a:r>
              <a:rPr lang="es-ES"/>
              <a:t> (GRL)”.</a:t>
            </a:r>
          </a:p>
          <a:p>
            <a:pPr algn="just"/>
            <a:r>
              <a:rPr lang="es-ES"/>
              <a:t>El procedimiento para la GRL garantiza la </a:t>
            </a:r>
            <a:r>
              <a:rPr lang="es-ES" b="1"/>
              <a:t>seguridad del factor humano y el equipamiento</a:t>
            </a:r>
            <a:r>
              <a:rPr lang="es-ES"/>
              <a:t>, además del bienestar de los trabajadores, por lo que consigue unos elevados incides de calidad y productividad ya que se obtienen elevados beneficios económicos.</a:t>
            </a:r>
            <a:endParaRPr lang="es-ES">
              <a:ea typeface="Calibri"/>
              <a:cs typeface="Calibri"/>
            </a:endParaRPr>
          </a:p>
          <a:p>
            <a:pPr marL="0" indent="0" algn="just">
              <a:buNone/>
            </a:pPr>
            <a:br>
              <a:rPr lang="es-ES"/>
            </a:br>
            <a:endParaRPr lang="en-US">
              <a:ea typeface="Calibri" panose="020F0502020204030204"/>
              <a:cs typeface="Calibri" panose="020F0502020204030204"/>
            </a:endParaRPr>
          </a:p>
        </p:txBody>
      </p:sp>
    </p:spTree>
    <p:extLst>
      <p:ext uri="{BB962C8B-B14F-4D97-AF65-F5344CB8AC3E}">
        <p14:creationId xmlns:p14="http://schemas.microsoft.com/office/powerpoint/2010/main" val="4227186477"/>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pas">
  <a:themeElements>
    <a:clrScheme name="Capa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Capa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pa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Capa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Capa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Capa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Capa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Capa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Capa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Capa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Capa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Capa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4D257F255646CD488496CB4C2CF60A3D" ma:contentTypeVersion="7" ma:contentTypeDescription="Crear nuevo documento." ma:contentTypeScope="" ma:versionID="2476496555d41e98216b9f05a40b0292">
  <xsd:schema xmlns:xsd="http://www.w3.org/2001/XMLSchema" xmlns:xs="http://www.w3.org/2001/XMLSchema" xmlns:p="http://schemas.microsoft.com/office/2006/metadata/properties" xmlns:ns2="8c9c9656-0ed4-43dd-b8c2-f73303398630" xmlns:ns3="cefe316e-b3ba-4136-9501-60074e61a8c2" targetNamespace="http://schemas.microsoft.com/office/2006/metadata/properties" ma:root="true" ma:fieldsID="e7585c459165c17d80071663acffb481" ns2:_="" ns3:_="">
    <xsd:import namespace="8c9c9656-0ed4-43dd-b8c2-f73303398630"/>
    <xsd:import namespace="cefe316e-b3ba-4136-9501-60074e61a8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9c9656-0ed4-43dd-b8c2-f733033986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fe316e-b3ba-4136-9501-60074e61a8c2" elementFormDefault="qualified">
    <xsd:import namespace="http://schemas.microsoft.com/office/2006/documentManagement/types"/>
    <xsd:import namespace="http://schemas.microsoft.com/office/infopath/2007/PartnerControls"/>
    <xsd:element name="SharedWithUsers" ma:index="13"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DFD934-26D3-493B-A8E5-7BFC39EB96F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43B7DC0-D350-44ED-8072-0DF4134DA07F}">
  <ds:schemaRefs>
    <ds:schemaRef ds:uri="http://schemas.microsoft.com/sharepoint/v3/contenttype/forms"/>
  </ds:schemaRefs>
</ds:datastoreItem>
</file>

<file path=customXml/itemProps3.xml><?xml version="1.0" encoding="utf-8"?>
<ds:datastoreItem xmlns:ds="http://schemas.openxmlformats.org/officeDocument/2006/customXml" ds:itemID="{6FAA36A9-5834-40EB-A05A-D84BF98EB6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9c9656-0ed4-43dd-b8c2-f73303398630"/>
    <ds:schemaRef ds:uri="cefe316e-b3ba-4136-9501-60074e61a8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26</TotalTime>
  <Words>2056</Words>
  <Application>Microsoft Office PowerPoint</Application>
  <PresentationFormat>Presentación en pantalla (4:3)</PresentationFormat>
  <Paragraphs>126</Paragraphs>
  <Slides>26</Slides>
  <Notes>0</Notes>
  <HiddenSlides>0</HiddenSlides>
  <MMClips>0</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26</vt:i4>
      </vt:variant>
    </vt:vector>
  </HeadingPairs>
  <TitlesOfParts>
    <vt:vector size="38" baseType="lpstr">
      <vt:lpstr>Academy Engraved LET</vt:lpstr>
      <vt:lpstr>Arial</vt:lpstr>
      <vt:lpstr>Arial</vt:lpstr>
      <vt:lpstr>Calibri</vt:lpstr>
      <vt:lpstr>Calibri Light</vt:lpstr>
      <vt:lpstr>Roboto</vt:lpstr>
      <vt:lpstr>Times New Roman</vt:lpstr>
      <vt:lpstr>var(--ytd-video-primary-info-renderer-title-font-family,inherit)</vt:lpstr>
      <vt:lpstr>Wingdings</vt:lpstr>
      <vt:lpstr>YouTube Noto</vt:lpstr>
      <vt:lpstr>Tema de Office</vt:lpstr>
      <vt:lpstr>Capas</vt:lpstr>
      <vt:lpstr>Semana X   •Índices de medidas de la sostenibilidad. •La huella ecológica vs cariotipo ADN •Definición de riesgo. •Factores que condicionan el riesgo. •Lluvia acida. </vt:lpstr>
      <vt:lpstr>                            Indicadores de la sostenibilidad</vt:lpstr>
      <vt:lpstr>                Huella digital vs Cariotipo ADN</vt:lpstr>
      <vt:lpstr>        Proyecto digital: Cariotipo humano 2n – 46 cromosomas</vt:lpstr>
      <vt:lpstr>            Medición de los Objetivos de Desarrollo Sostenible </vt:lpstr>
      <vt:lpstr>¿Cómo se puede medir la sostenibilidad de una sociedad?</vt:lpstr>
      <vt:lpstr>Los indicadores ambientales</vt:lpstr>
      <vt:lpstr>Presentación de PowerPoint</vt:lpstr>
      <vt:lpstr>                        La definición de riesgo laboral </vt:lpstr>
      <vt:lpstr>Existen varios tipos de riesgos laborales</vt:lpstr>
      <vt:lpstr>Presentación de PowerPoint</vt:lpstr>
      <vt:lpstr>  ¿Cuáles son los factores de riesgo según la OMS? </vt:lpstr>
      <vt:lpstr>                      Desnutrición</vt:lpstr>
      <vt:lpstr>¿Qué es la Ley 29783 Ley de Seguridad y Salud en el Trabajo?</vt:lpstr>
      <vt:lpstr>Presentación de PowerPoint</vt:lpstr>
      <vt:lpstr>Los principios de la Ley de Seguridad y Salud en el Trabajo – LEY N° 29783</vt:lpstr>
      <vt:lpstr>Presentación de PowerPoint</vt:lpstr>
      <vt:lpstr>               ¿Qué es la lluvia ácida resumen? </vt:lpstr>
      <vt:lpstr>Presentación de PowerPoint</vt:lpstr>
      <vt:lpstr>                               La lluvia ácida</vt:lpstr>
      <vt:lpstr>Presentación de PowerPoint</vt:lpstr>
      <vt:lpstr>                Como reducir las emisiones de los contaminantes</vt:lpstr>
      <vt:lpstr>                        Practica 9</vt:lpstr>
      <vt:lpstr>                      Videos para comentar</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UNFV</dc:creator>
  <cp:lastModifiedBy>Fredy Virgilio Salinas Melendez</cp:lastModifiedBy>
  <cp:revision>49</cp:revision>
  <dcterms:created xsi:type="dcterms:W3CDTF">2020-04-09T16:16:03Z</dcterms:created>
  <dcterms:modified xsi:type="dcterms:W3CDTF">2025-08-13T02:53:45Z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0x0101004D257F255646CD488496CB4C2CF60A3D</vt:lpwstr>
  </property>
</Properties>
</file>