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9" r:id="rId5"/>
    <p:sldId id="305" r:id="rId6"/>
    <p:sldId id="310" r:id="rId7"/>
    <p:sldId id="312" r:id="rId8"/>
    <p:sldId id="314" r:id="rId9"/>
    <p:sldId id="313" r:id="rId10"/>
    <p:sldId id="346" r:id="rId11"/>
    <p:sldId id="345" r:id="rId12"/>
    <p:sldId id="315" r:id="rId13"/>
    <p:sldId id="316" r:id="rId14"/>
    <p:sldId id="334" r:id="rId15"/>
    <p:sldId id="317" r:id="rId16"/>
    <p:sldId id="336" r:id="rId17"/>
    <p:sldId id="318" r:id="rId18"/>
    <p:sldId id="337" r:id="rId19"/>
    <p:sldId id="319" r:id="rId20"/>
    <p:sldId id="320" r:id="rId21"/>
    <p:sldId id="325" r:id="rId22"/>
    <p:sldId id="321" r:id="rId23"/>
    <p:sldId id="332" r:id="rId24"/>
    <p:sldId id="322" r:id="rId25"/>
    <p:sldId id="338" r:id="rId26"/>
    <p:sldId id="323" r:id="rId27"/>
    <p:sldId id="340" r:id="rId28"/>
    <p:sldId id="326" r:id="rId29"/>
    <p:sldId id="333" r:id="rId30"/>
    <p:sldId id="329" r:id="rId31"/>
    <p:sldId id="339" r:id="rId32"/>
    <p:sldId id="331" r:id="rId33"/>
    <p:sldId id="341" r:id="rId34"/>
    <p:sldId id="347" r:id="rId35"/>
    <p:sldId id="430" r:id="rId36"/>
    <p:sldId id="324" r:id="rId37"/>
    <p:sldId id="302" r:id="rId3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6400"/>
    <a:srgbClr val="FF6500"/>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971AF1-FE26-4873-B3BB-257D2CD73668}" v="1" dt="2023-02-14T19:14:29.845"/>
    <p1510:client id="{0AC00475-A76E-467D-ADEC-5F8D5C1684FE}" v="1" dt="2023-02-14T19:31:18.203"/>
    <p1510:client id="{10DFAA76-BF28-44A9-B572-C6486020F671}" v="2" dt="2023-02-14T19:33:54.337"/>
    <p1510:client id="{1B20C372-0137-44BC-949D-D8010B6AFA42}" v="1" dt="2023-02-14T16:38:06.947"/>
    <p1510:client id="{1E20A1DF-03ED-41F3-B632-223E413DC66B}" v="5" dt="2023-02-14T02:23:17.638"/>
    <p1510:client id="{28D420EE-ACF1-4F8E-9A8A-DD7D050736E9}" v="7" dt="2023-02-14T17:34:10.152"/>
    <p1510:client id="{2EB0890A-3F99-4E64-AA67-372378224D3C}" v="2" dt="2023-02-14T18:36:38.065"/>
    <p1510:client id="{309FD31F-0A76-4B6E-941D-B8F9DBEA730A}" v="19" dt="2023-02-14T16:37:45.279"/>
    <p1510:client id="{3149EE43-7C00-4C6F-9C0F-49641D180743}" v="1" dt="2023-02-14T16:37:00.572"/>
    <p1510:client id="{4EA9B7C2-175A-44BC-9557-578372429700}" v="2" dt="2023-02-14T16:56:19.461"/>
    <p1510:client id="{580B4178-3372-45DC-949B-9CFB2228569E}" v="1" dt="2023-02-14T17:46:25.495"/>
    <p1510:client id="{A2695C90-6373-420E-BD6D-40F221BC22DF}" v="17" dt="2023-02-14T19:45:40.651"/>
    <p1510:client id="{BC41189D-6D2B-459F-8587-6BD6706CA0DD}" v="11" dt="2023-02-14T18:31:47.877"/>
    <p1510:client id="{BF8552A1-08CE-47BD-AF9C-F2F7937D4CAF}" v="1" dt="2023-02-14T16:34:58.4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144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a:p>
        </p:txBody>
      </p:sp>
      <p:sp>
        <p:nvSpPr>
          <p:cNvPr id="4" name="Date Placeholder 3"/>
          <p:cNvSpPr>
            <a:spLocks noGrp="1"/>
          </p:cNvSpPr>
          <p:nvPr>
            <p:ph type="dt" sz="half" idx="10"/>
          </p:nvPr>
        </p:nvSpPr>
        <p:spPr/>
        <p:txBody>
          <a:bodyPr/>
          <a:lstStyle/>
          <a:p>
            <a:fld id="{CA474C37-5C80-4069-8EBA-CA94ADF8086E}" type="datetimeFigureOut">
              <a:rPr lang="es-PE" smtClean="0"/>
              <a:t>13/09/2025</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A7C8DDE2-A9C8-4BAC-8D65-765C5FB087FF}" type="slidenum">
              <a:rPr lang="es-PE" smtClean="0"/>
              <a:t>‹Nº›</a:t>
            </a:fld>
            <a:endParaRPr lang="es-PE"/>
          </a:p>
        </p:txBody>
      </p:sp>
      <p:sp>
        <p:nvSpPr>
          <p:cNvPr id="7" name="Rectángulo: esquinas redondeadas 6">
            <a:extLst>
              <a:ext uri="{FF2B5EF4-FFF2-40B4-BE49-F238E27FC236}">
                <a16:creationId xmlns:a16="http://schemas.microsoft.com/office/drawing/2014/main" id="{A87F8E12-34DD-45B2-8377-6BAD9318D314}"/>
              </a:ext>
            </a:extLst>
          </p:cNvPr>
          <p:cNvSpPr/>
          <p:nvPr userDrawn="1"/>
        </p:nvSpPr>
        <p:spPr>
          <a:xfrm>
            <a:off x="0" y="-195263"/>
            <a:ext cx="9144000" cy="946721"/>
          </a:xfrm>
          <a:custGeom>
            <a:avLst/>
            <a:gdLst>
              <a:gd name="connsiteX0" fmla="*/ 0 w 9144000"/>
              <a:gd name="connsiteY0" fmla="*/ 0 h 1038225"/>
              <a:gd name="connsiteX1" fmla="*/ 9144000 w 9144000"/>
              <a:gd name="connsiteY1" fmla="*/ 0 h 1038225"/>
              <a:gd name="connsiteX2" fmla="*/ 9144000 w 9144000"/>
              <a:gd name="connsiteY2" fmla="*/ 1038225 h 1038225"/>
              <a:gd name="connsiteX3" fmla="*/ 0 w 9144000"/>
              <a:gd name="connsiteY3" fmla="*/ 1038225 h 1038225"/>
              <a:gd name="connsiteX4" fmla="*/ 0 w 9144000"/>
              <a:gd name="connsiteY4" fmla="*/ 0 h 1038225"/>
              <a:gd name="connsiteX0" fmla="*/ 0 w 9144000"/>
              <a:gd name="connsiteY0" fmla="*/ 0 h 1038225"/>
              <a:gd name="connsiteX1" fmla="*/ 9144000 w 9144000"/>
              <a:gd name="connsiteY1" fmla="*/ 0 h 1038225"/>
              <a:gd name="connsiteX2" fmla="*/ 9144000 w 9144000"/>
              <a:gd name="connsiteY2" fmla="*/ 1038225 h 1038225"/>
              <a:gd name="connsiteX3" fmla="*/ 0 w 9144000"/>
              <a:gd name="connsiteY3" fmla="*/ 1038225 h 1038225"/>
              <a:gd name="connsiteX4" fmla="*/ 0 w 9144000"/>
              <a:gd name="connsiteY4" fmla="*/ 0 h 1038225"/>
              <a:gd name="connsiteX0" fmla="*/ 0 w 9144000"/>
              <a:gd name="connsiteY0" fmla="*/ 0 h 1038225"/>
              <a:gd name="connsiteX1" fmla="*/ 9144000 w 9144000"/>
              <a:gd name="connsiteY1" fmla="*/ 0 h 1038225"/>
              <a:gd name="connsiteX2" fmla="*/ 9144000 w 9144000"/>
              <a:gd name="connsiteY2" fmla="*/ 1038225 h 1038225"/>
              <a:gd name="connsiteX3" fmla="*/ 0 w 9144000"/>
              <a:gd name="connsiteY3" fmla="*/ 1038225 h 1038225"/>
              <a:gd name="connsiteX4" fmla="*/ 0 w 9144000"/>
              <a:gd name="connsiteY4" fmla="*/ 0 h 1038225"/>
              <a:gd name="connsiteX0" fmla="*/ 0 w 9144000"/>
              <a:gd name="connsiteY0" fmla="*/ 0 h 1038225"/>
              <a:gd name="connsiteX1" fmla="*/ 9144000 w 9144000"/>
              <a:gd name="connsiteY1" fmla="*/ 0 h 1038225"/>
              <a:gd name="connsiteX2" fmla="*/ 9144000 w 9144000"/>
              <a:gd name="connsiteY2" fmla="*/ 1038225 h 1038225"/>
              <a:gd name="connsiteX3" fmla="*/ 0 w 9144000"/>
              <a:gd name="connsiteY3" fmla="*/ 1038225 h 1038225"/>
              <a:gd name="connsiteX4" fmla="*/ 0 w 9144000"/>
              <a:gd name="connsiteY4" fmla="*/ 0 h 1038225"/>
              <a:gd name="connsiteX0" fmla="*/ 0 w 9144000"/>
              <a:gd name="connsiteY0" fmla="*/ 0 h 1073250"/>
              <a:gd name="connsiteX1" fmla="*/ 9144000 w 9144000"/>
              <a:gd name="connsiteY1" fmla="*/ 0 h 1073250"/>
              <a:gd name="connsiteX2" fmla="*/ 9144000 w 9144000"/>
              <a:gd name="connsiteY2" fmla="*/ 1038225 h 1073250"/>
              <a:gd name="connsiteX3" fmla="*/ 3581400 w 9144000"/>
              <a:gd name="connsiteY3" fmla="*/ 847725 h 1073250"/>
              <a:gd name="connsiteX4" fmla="*/ 0 w 9144000"/>
              <a:gd name="connsiteY4" fmla="*/ 1038225 h 1073250"/>
              <a:gd name="connsiteX5" fmla="*/ 0 w 9144000"/>
              <a:gd name="connsiteY5" fmla="*/ 0 h 1073250"/>
              <a:gd name="connsiteX0" fmla="*/ 0 w 9144000"/>
              <a:gd name="connsiteY0" fmla="*/ 0 h 1073250"/>
              <a:gd name="connsiteX1" fmla="*/ 9144000 w 9144000"/>
              <a:gd name="connsiteY1" fmla="*/ 0 h 1073250"/>
              <a:gd name="connsiteX2" fmla="*/ 9144000 w 9144000"/>
              <a:gd name="connsiteY2" fmla="*/ 1038225 h 1073250"/>
              <a:gd name="connsiteX3" fmla="*/ 3581400 w 9144000"/>
              <a:gd name="connsiteY3" fmla="*/ 847725 h 1073250"/>
              <a:gd name="connsiteX4" fmla="*/ 0 w 9144000"/>
              <a:gd name="connsiteY4" fmla="*/ 1038225 h 1073250"/>
              <a:gd name="connsiteX5" fmla="*/ 0 w 9144000"/>
              <a:gd name="connsiteY5" fmla="*/ 0 h 1073250"/>
              <a:gd name="connsiteX0" fmla="*/ 0 w 9144000"/>
              <a:gd name="connsiteY0" fmla="*/ 0 h 1078628"/>
              <a:gd name="connsiteX1" fmla="*/ 9144000 w 9144000"/>
              <a:gd name="connsiteY1" fmla="*/ 0 h 1078628"/>
              <a:gd name="connsiteX2" fmla="*/ 9144000 w 9144000"/>
              <a:gd name="connsiteY2" fmla="*/ 1038225 h 1078628"/>
              <a:gd name="connsiteX3" fmla="*/ 3571875 w 9144000"/>
              <a:gd name="connsiteY3" fmla="*/ 904875 h 1078628"/>
              <a:gd name="connsiteX4" fmla="*/ 0 w 9144000"/>
              <a:gd name="connsiteY4" fmla="*/ 1038225 h 1078628"/>
              <a:gd name="connsiteX5" fmla="*/ 0 w 9144000"/>
              <a:gd name="connsiteY5" fmla="*/ 0 h 1078628"/>
              <a:gd name="connsiteX0" fmla="*/ 0 w 9144000"/>
              <a:gd name="connsiteY0" fmla="*/ 0 h 1083227"/>
              <a:gd name="connsiteX1" fmla="*/ 9144000 w 9144000"/>
              <a:gd name="connsiteY1" fmla="*/ 0 h 1083227"/>
              <a:gd name="connsiteX2" fmla="*/ 9144000 w 9144000"/>
              <a:gd name="connsiteY2" fmla="*/ 1038225 h 1083227"/>
              <a:gd name="connsiteX3" fmla="*/ 3705225 w 9144000"/>
              <a:gd name="connsiteY3" fmla="*/ 942974 h 1083227"/>
              <a:gd name="connsiteX4" fmla="*/ 0 w 9144000"/>
              <a:gd name="connsiteY4" fmla="*/ 1038225 h 1083227"/>
              <a:gd name="connsiteX5" fmla="*/ 0 w 9144000"/>
              <a:gd name="connsiteY5" fmla="*/ 0 h 1083227"/>
              <a:gd name="connsiteX0" fmla="*/ 0 w 9144000"/>
              <a:gd name="connsiteY0" fmla="*/ 0 h 1083227"/>
              <a:gd name="connsiteX1" fmla="*/ 9144000 w 9144000"/>
              <a:gd name="connsiteY1" fmla="*/ 0 h 1083227"/>
              <a:gd name="connsiteX2" fmla="*/ 9144000 w 9144000"/>
              <a:gd name="connsiteY2" fmla="*/ 1038225 h 1083227"/>
              <a:gd name="connsiteX3" fmla="*/ 3705225 w 9144000"/>
              <a:gd name="connsiteY3" fmla="*/ 942974 h 1083227"/>
              <a:gd name="connsiteX4" fmla="*/ 0 w 9144000"/>
              <a:gd name="connsiteY4" fmla="*/ 1038225 h 1083227"/>
              <a:gd name="connsiteX5" fmla="*/ 0 w 9144000"/>
              <a:gd name="connsiteY5" fmla="*/ 0 h 1083227"/>
              <a:gd name="connsiteX0" fmla="*/ 0 w 9144000"/>
              <a:gd name="connsiteY0" fmla="*/ 0 h 1083227"/>
              <a:gd name="connsiteX1" fmla="*/ 9144000 w 9144000"/>
              <a:gd name="connsiteY1" fmla="*/ 0 h 1083227"/>
              <a:gd name="connsiteX2" fmla="*/ 9144000 w 9144000"/>
              <a:gd name="connsiteY2" fmla="*/ 1038225 h 1083227"/>
              <a:gd name="connsiteX3" fmla="*/ 3705225 w 9144000"/>
              <a:gd name="connsiteY3" fmla="*/ 942974 h 1083227"/>
              <a:gd name="connsiteX4" fmla="*/ 0 w 9144000"/>
              <a:gd name="connsiteY4" fmla="*/ 1038225 h 1083227"/>
              <a:gd name="connsiteX5" fmla="*/ 0 w 9144000"/>
              <a:gd name="connsiteY5" fmla="*/ 0 h 1083227"/>
              <a:gd name="connsiteX0" fmla="*/ 0 w 9144000"/>
              <a:gd name="connsiteY0" fmla="*/ 0 h 1042115"/>
              <a:gd name="connsiteX1" fmla="*/ 9144000 w 9144000"/>
              <a:gd name="connsiteY1" fmla="*/ 0 h 1042115"/>
              <a:gd name="connsiteX2" fmla="*/ 9144000 w 9144000"/>
              <a:gd name="connsiteY2" fmla="*/ 1038225 h 1042115"/>
              <a:gd name="connsiteX3" fmla="*/ 3705225 w 9144000"/>
              <a:gd name="connsiteY3" fmla="*/ 942974 h 1042115"/>
              <a:gd name="connsiteX4" fmla="*/ 0 w 9144000"/>
              <a:gd name="connsiteY4" fmla="*/ 1038225 h 1042115"/>
              <a:gd name="connsiteX5" fmla="*/ 0 w 9144000"/>
              <a:gd name="connsiteY5" fmla="*/ 0 h 1042115"/>
              <a:gd name="connsiteX0" fmla="*/ 0 w 9144000"/>
              <a:gd name="connsiteY0" fmla="*/ 0 h 1038225"/>
              <a:gd name="connsiteX1" fmla="*/ 9144000 w 9144000"/>
              <a:gd name="connsiteY1" fmla="*/ 0 h 1038225"/>
              <a:gd name="connsiteX2" fmla="*/ 9144000 w 9144000"/>
              <a:gd name="connsiteY2" fmla="*/ 1038225 h 1038225"/>
              <a:gd name="connsiteX3" fmla="*/ 3705225 w 9144000"/>
              <a:gd name="connsiteY3" fmla="*/ 942974 h 1038225"/>
              <a:gd name="connsiteX4" fmla="*/ 0 w 9144000"/>
              <a:gd name="connsiteY4" fmla="*/ 1038225 h 1038225"/>
              <a:gd name="connsiteX5" fmla="*/ 0 w 9144000"/>
              <a:gd name="connsiteY5" fmla="*/ 0 h 1038225"/>
              <a:gd name="connsiteX0" fmla="*/ 0 w 9144000"/>
              <a:gd name="connsiteY0" fmla="*/ 0 h 1038225"/>
              <a:gd name="connsiteX1" fmla="*/ 9144000 w 9144000"/>
              <a:gd name="connsiteY1" fmla="*/ 0 h 1038225"/>
              <a:gd name="connsiteX2" fmla="*/ 9144000 w 9144000"/>
              <a:gd name="connsiteY2" fmla="*/ 1038225 h 1038225"/>
              <a:gd name="connsiteX3" fmla="*/ 3705225 w 9144000"/>
              <a:gd name="connsiteY3" fmla="*/ 942974 h 1038225"/>
              <a:gd name="connsiteX4" fmla="*/ 0 w 9144000"/>
              <a:gd name="connsiteY4" fmla="*/ 1038225 h 1038225"/>
              <a:gd name="connsiteX5" fmla="*/ 0 w 9144000"/>
              <a:gd name="connsiteY5" fmla="*/ 0 h 1038225"/>
              <a:gd name="connsiteX0" fmla="*/ 0 w 9144000"/>
              <a:gd name="connsiteY0" fmla="*/ 0 h 1038225"/>
              <a:gd name="connsiteX1" fmla="*/ 9144000 w 9144000"/>
              <a:gd name="connsiteY1" fmla="*/ 0 h 1038225"/>
              <a:gd name="connsiteX2" fmla="*/ 9144000 w 9144000"/>
              <a:gd name="connsiteY2" fmla="*/ 1038225 h 1038225"/>
              <a:gd name="connsiteX3" fmla="*/ 3705225 w 9144000"/>
              <a:gd name="connsiteY3" fmla="*/ 942974 h 1038225"/>
              <a:gd name="connsiteX4" fmla="*/ 0 w 9144000"/>
              <a:gd name="connsiteY4" fmla="*/ 1038225 h 1038225"/>
              <a:gd name="connsiteX5" fmla="*/ 0 w 9144000"/>
              <a:gd name="connsiteY5" fmla="*/ 0 h 1038225"/>
              <a:gd name="connsiteX0" fmla="*/ 0 w 9144000"/>
              <a:gd name="connsiteY0" fmla="*/ 0 h 1038225"/>
              <a:gd name="connsiteX1" fmla="*/ 9144000 w 9144000"/>
              <a:gd name="connsiteY1" fmla="*/ 0 h 1038225"/>
              <a:gd name="connsiteX2" fmla="*/ 9144000 w 9144000"/>
              <a:gd name="connsiteY2" fmla="*/ 1038225 h 1038225"/>
              <a:gd name="connsiteX3" fmla="*/ 3705225 w 9144000"/>
              <a:gd name="connsiteY3" fmla="*/ 942974 h 1038225"/>
              <a:gd name="connsiteX4" fmla="*/ 0 w 9144000"/>
              <a:gd name="connsiteY4" fmla="*/ 1038225 h 1038225"/>
              <a:gd name="connsiteX5" fmla="*/ 0 w 9144000"/>
              <a:gd name="connsiteY5" fmla="*/ 0 h 1038225"/>
              <a:gd name="connsiteX0" fmla="*/ 0 w 9144000"/>
              <a:gd name="connsiteY0" fmla="*/ 0 h 1038225"/>
              <a:gd name="connsiteX1" fmla="*/ 9144000 w 9144000"/>
              <a:gd name="connsiteY1" fmla="*/ 0 h 1038225"/>
              <a:gd name="connsiteX2" fmla="*/ 9144000 w 9144000"/>
              <a:gd name="connsiteY2" fmla="*/ 1038225 h 1038225"/>
              <a:gd name="connsiteX3" fmla="*/ 4314825 w 9144000"/>
              <a:gd name="connsiteY3" fmla="*/ 942974 h 1038225"/>
              <a:gd name="connsiteX4" fmla="*/ 0 w 9144000"/>
              <a:gd name="connsiteY4" fmla="*/ 1038225 h 1038225"/>
              <a:gd name="connsiteX5" fmla="*/ 0 w 9144000"/>
              <a:gd name="connsiteY5" fmla="*/ 0 h 1038225"/>
              <a:gd name="connsiteX0" fmla="*/ 0 w 9144000"/>
              <a:gd name="connsiteY0" fmla="*/ 0 h 1038225"/>
              <a:gd name="connsiteX1" fmla="*/ 9144000 w 9144000"/>
              <a:gd name="connsiteY1" fmla="*/ 0 h 1038225"/>
              <a:gd name="connsiteX2" fmla="*/ 9144000 w 9144000"/>
              <a:gd name="connsiteY2" fmla="*/ 1038225 h 1038225"/>
              <a:gd name="connsiteX3" fmla="*/ 4314825 w 9144000"/>
              <a:gd name="connsiteY3" fmla="*/ 942974 h 1038225"/>
              <a:gd name="connsiteX4" fmla="*/ 0 w 9144000"/>
              <a:gd name="connsiteY4" fmla="*/ 1038225 h 1038225"/>
              <a:gd name="connsiteX5" fmla="*/ 0 w 9144000"/>
              <a:gd name="connsiteY5" fmla="*/ 0 h 1038225"/>
              <a:gd name="connsiteX0" fmla="*/ 0 w 9144000"/>
              <a:gd name="connsiteY0" fmla="*/ 0 h 1038225"/>
              <a:gd name="connsiteX1" fmla="*/ 9144000 w 9144000"/>
              <a:gd name="connsiteY1" fmla="*/ 0 h 1038225"/>
              <a:gd name="connsiteX2" fmla="*/ 9144000 w 9144000"/>
              <a:gd name="connsiteY2" fmla="*/ 1038225 h 1038225"/>
              <a:gd name="connsiteX3" fmla="*/ 4610100 w 9144000"/>
              <a:gd name="connsiteY3" fmla="*/ 942974 h 1038225"/>
              <a:gd name="connsiteX4" fmla="*/ 0 w 9144000"/>
              <a:gd name="connsiteY4" fmla="*/ 1038225 h 1038225"/>
              <a:gd name="connsiteX5" fmla="*/ 0 w 9144000"/>
              <a:gd name="connsiteY5" fmla="*/ 0 h 1038225"/>
              <a:gd name="connsiteX0" fmla="*/ 0 w 9144000"/>
              <a:gd name="connsiteY0" fmla="*/ 0 h 1038225"/>
              <a:gd name="connsiteX1" fmla="*/ 9144000 w 9144000"/>
              <a:gd name="connsiteY1" fmla="*/ 0 h 1038225"/>
              <a:gd name="connsiteX2" fmla="*/ 9144000 w 9144000"/>
              <a:gd name="connsiteY2" fmla="*/ 1038225 h 1038225"/>
              <a:gd name="connsiteX3" fmla="*/ 4610100 w 9144000"/>
              <a:gd name="connsiteY3" fmla="*/ 942974 h 1038225"/>
              <a:gd name="connsiteX4" fmla="*/ 0 w 9144000"/>
              <a:gd name="connsiteY4" fmla="*/ 1038225 h 1038225"/>
              <a:gd name="connsiteX5" fmla="*/ 0 w 9144000"/>
              <a:gd name="connsiteY5" fmla="*/ 0 h 1038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1038225">
                <a:moveTo>
                  <a:pt x="0" y="0"/>
                </a:moveTo>
                <a:lnTo>
                  <a:pt x="9144000" y="0"/>
                </a:lnTo>
                <a:lnTo>
                  <a:pt x="9144000" y="1038225"/>
                </a:lnTo>
                <a:cubicBezTo>
                  <a:pt x="7493000" y="968375"/>
                  <a:pt x="6480175" y="946149"/>
                  <a:pt x="4610100" y="942974"/>
                </a:cubicBezTo>
                <a:cubicBezTo>
                  <a:pt x="3086100" y="942974"/>
                  <a:pt x="349250" y="1017587"/>
                  <a:pt x="0" y="1038225"/>
                </a:cubicBezTo>
                <a:lnTo>
                  <a:pt x="0" y="0"/>
                </a:lnTo>
                <a:close/>
              </a:path>
            </a:pathLst>
          </a:custGeom>
          <a:solidFill>
            <a:srgbClr val="FC6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8" name="Imagen 7">
            <a:extLst>
              <a:ext uri="{FF2B5EF4-FFF2-40B4-BE49-F238E27FC236}">
                <a16:creationId xmlns:a16="http://schemas.microsoft.com/office/drawing/2014/main" id="{EB12E36F-6565-4BC7-B0DE-5F92CFB80DC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522" t="17604" r="4522" b="20944"/>
          <a:stretch/>
        </p:blipFill>
        <p:spPr>
          <a:xfrm>
            <a:off x="2657475" y="824013"/>
            <a:ext cx="3829050" cy="1441394"/>
          </a:xfrm>
          <a:prstGeom prst="rect">
            <a:avLst/>
          </a:prstGeom>
        </p:spPr>
      </p:pic>
      <p:sp>
        <p:nvSpPr>
          <p:cNvPr id="10" name="Rectángulo 9">
            <a:extLst>
              <a:ext uri="{FF2B5EF4-FFF2-40B4-BE49-F238E27FC236}">
                <a16:creationId xmlns:a16="http://schemas.microsoft.com/office/drawing/2014/main" id="{D874507E-60F9-4CC6-A417-A85AEAC5C481}"/>
              </a:ext>
            </a:extLst>
          </p:cNvPr>
          <p:cNvSpPr/>
          <p:nvPr userDrawn="1"/>
        </p:nvSpPr>
        <p:spPr>
          <a:xfrm>
            <a:off x="0" y="6629400"/>
            <a:ext cx="9144000" cy="228685"/>
          </a:xfrm>
          <a:prstGeom prst="rect">
            <a:avLst/>
          </a:prstGeom>
          <a:solidFill>
            <a:srgbClr val="FC6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1116260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CA474C37-5C80-4069-8EBA-CA94ADF8086E}" type="datetimeFigureOut">
              <a:rPr lang="es-PE" smtClean="0"/>
              <a:t>13/09/2025</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A7C8DDE2-A9C8-4BAC-8D65-765C5FB087FF}" type="slidenum">
              <a:rPr lang="es-PE" smtClean="0"/>
              <a:t>‹Nº›</a:t>
            </a:fld>
            <a:endParaRPr lang="es-PE"/>
          </a:p>
        </p:txBody>
      </p:sp>
    </p:spTree>
    <p:extLst>
      <p:ext uri="{BB962C8B-B14F-4D97-AF65-F5344CB8AC3E}">
        <p14:creationId xmlns:p14="http://schemas.microsoft.com/office/powerpoint/2010/main" val="23565718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CA474C37-5C80-4069-8EBA-CA94ADF8086E}" type="datetimeFigureOut">
              <a:rPr lang="es-PE" smtClean="0"/>
              <a:t>13/09/2025</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A7C8DDE2-A9C8-4BAC-8D65-765C5FB087FF}" type="slidenum">
              <a:rPr lang="es-PE" smtClean="0"/>
              <a:t>‹Nº›</a:t>
            </a:fld>
            <a:endParaRPr lang="es-PE"/>
          </a:p>
        </p:txBody>
      </p:sp>
    </p:spTree>
    <p:extLst>
      <p:ext uri="{BB962C8B-B14F-4D97-AF65-F5344CB8AC3E}">
        <p14:creationId xmlns:p14="http://schemas.microsoft.com/office/powerpoint/2010/main" val="42508529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628650" y="974726"/>
            <a:ext cx="7886700" cy="1325563"/>
          </a:xfrm>
        </p:spPr>
        <p:txBody>
          <a:bodyPr/>
          <a:lstStyle/>
          <a:p>
            <a:r>
              <a:rPr lang="es-ES"/>
              <a:t>Haga clic para modificar el estilo de título del patrón</a:t>
            </a:r>
            <a:endParaRPr lang="en-US"/>
          </a:p>
        </p:txBody>
      </p:sp>
      <p:sp>
        <p:nvSpPr>
          <p:cNvPr id="3" name="Content Placeholder 2"/>
          <p:cNvSpPr>
            <a:spLocks noGrp="1"/>
          </p:cNvSpPr>
          <p:nvPr>
            <p:ph idx="1"/>
          </p:nvPr>
        </p:nvSpPr>
        <p:spPr>
          <a:xfrm>
            <a:off x="628650" y="2435225"/>
            <a:ext cx="78867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CA474C37-5C80-4069-8EBA-CA94ADF8086E}" type="datetimeFigureOut">
              <a:rPr lang="es-PE" smtClean="0"/>
              <a:t>13/09/2025</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A7C8DDE2-A9C8-4BAC-8D65-765C5FB087FF}" type="slidenum">
              <a:rPr lang="es-PE" smtClean="0"/>
              <a:t>‹Nº›</a:t>
            </a:fld>
            <a:endParaRPr lang="es-PE"/>
          </a:p>
        </p:txBody>
      </p:sp>
      <p:sp>
        <p:nvSpPr>
          <p:cNvPr id="7" name="Rectángulo: esquinas redondeadas 6">
            <a:extLst>
              <a:ext uri="{FF2B5EF4-FFF2-40B4-BE49-F238E27FC236}">
                <a16:creationId xmlns:a16="http://schemas.microsoft.com/office/drawing/2014/main" id="{7816E3F8-1E08-48E6-BA1E-6E08521E0163}"/>
              </a:ext>
            </a:extLst>
          </p:cNvPr>
          <p:cNvSpPr/>
          <p:nvPr userDrawn="1"/>
        </p:nvSpPr>
        <p:spPr>
          <a:xfrm>
            <a:off x="0" y="-47624"/>
            <a:ext cx="9144000" cy="1038225"/>
          </a:xfrm>
          <a:custGeom>
            <a:avLst/>
            <a:gdLst>
              <a:gd name="connsiteX0" fmla="*/ 0 w 9144000"/>
              <a:gd name="connsiteY0" fmla="*/ 0 h 1038225"/>
              <a:gd name="connsiteX1" fmla="*/ 9144000 w 9144000"/>
              <a:gd name="connsiteY1" fmla="*/ 0 h 1038225"/>
              <a:gd name="connsiteX2" fmla="*/ 9144000 w 9144000"/>
              <a:gd name="connsiteY2" fmla="*/ 1038225 h 1038225"/>
              <a:gd name="connsiteX3" fmla="*/ 0 w 9144000"/>
              <a:gd name="connsiteY3" fmla="*/ 1038225 h 1038225"/>
              <a:gd name="connsiteX4" fmla="*/ 0 w 9144000"/>
              <a:gd name="connsiteY4" fmla="*/ 0 h 1038225"/>
              <a:gd name="connsiteX0" fmla="*/ 0 w 9144000"/>
              <a:gd name="connsiteY0" fmla="*/ 0 h 1038225"/>
              <a:gd name="connsiteX1" fmla="*/ 9144000 w 9144000"/>
              <a:gd name="connsiteY1" fmla="*/ 0 h 1038225"/>
              <a:gd name="connsiteX2" fmla="*/ 9144000 w 9144000"/>
              <a:gd name="connsiteY2" fmla="*/ 1038225 h 1038225"/>
              <a:gd name="connsiteX3" fmla="*/ 0 w 9144000"/>
              <a:gd name="connsiteY3" fmla="*/ 1038225 h 1038225"/>
              <a:gd name="connsiteX4" fmla="*/ 0 w 9144000"/>
              <a:gd name="connsiteY4" fmla="*/ 0 h 1038225"/>
              <a:gd name="connsiteX0" fmla="*/ 0 w 9144000"/>
              <a:gd name="connsiteY0" fmla="*/ 0 h 1038225"/>
              <a:gd name="connsiteX1" fmla="*/ 9144000 w 9144000"/>
              <a:gd name="connsiteY1" fmla="*/ 0 h 1038225"/>
              <a:gd name="connsiteX2" fmla="*/ 9144000 w 9144000"/>
              <a:gd name="connsiteY2" fmla="*/ 1038225 h 1038225"/>
              <a:gd name="connsiteX3" fmla="*/ 0 w 9144000"/>
              <a:gd name="connsiteY3" fmla="*/ 1038225 h 1038225"/>
              <a:gd name="connsiteX4" fmla="*/ 0 w 9144000"/>
              <a:gd name="connsiteY4" fmla="*/ 0 h 1038225"/>
              <a:gd name="connsiteX0" fmla="*/ 0 w 9144000"/>
              <a:gd name="connsiteY0" fmla="*/ 0 h 1038225"/>
              <a:gd name="connsiteX1" fmla="*/ 9144000 w 9144000"/>
              <a:gd name="connsiteY1" fmla="*/ 0 h 1038225"/>
              <a:gd name="connsiteX2" fmla="*/ 9144000 w 9144000"/>
              <a:gd name="connsiteY2" fmla="*/ 1038225 h 1038225"/>
              <a:gd name="connsiteX3" fmla="*/ 0 w 9144000"/>
              <a:gd name="connsiteY3" fmla="*/ 1038225 h 1038225"/>
              <a:gd name="connsiteX4" fmla="*/ 0 w 9144000"/>
              <a:gd name="connsiteY4" fmla="*/ 0 h 1038225"/>
              <a:gd name="connsiteX0" fmla="*/ 0 w 9144000"/>
              <a:gd name="connsiteY0" fmla="*/ 0 h 1073250"/>
              <a:gd name="connsiteX1" fmla="*/ 9144000 w 9144000"/>
              <a:gd name="connsiteY1" fmla="*/ 0 h 1073250"/>
              <a:gd name="connsiteX2" fmla="*/ 9144000 w 9144000"/>
              <a:gd name="connsiteY2" fmla="*/ 1038225 h 1073250"/>
              <a:gd name="connsiteX3" fmla="*/ 3581400 w 9144000"/>
              <a:gd name="connsiteY3" fmla="*/ 847725 h 1073250"/>
              <a:gd name="connsiteX4" fmla="*/ 0 w 9144000"/>
              <a:gd name="connsiteY4" fmla="*/ 1038225 h 1073250"/>
              <a:gd name="connsiteX5" fmla="*/ 0 w 9144000"/>
              <a:gd name="connsiteY5" fmla="*/ 0 h 1073250"/>
              <a:gd name="connsiteX0" fmla="*/ 0 w 9144000"/>
              <a:gd name="connsiteY0" fmla="*/ 0 h 1073250"/>
              <a:gd name="connsiteX1" fmla="*/ 9144000 w 9144000"/>
              <a:gd name="connsiteY1" fmla="*/ 0 h 1073250"/>
              <a:gd name="connsiteX2" fmla="*/ 9144000 w 9144000"/>
              <a:gd name="connsiteY2" fmla="*/ 1038225 h 1073250"/>
              <a:gd name="connsiteX3" fmla="*/ 3581400 w 9144000"/>
              <a:gd name="connsiteY3" fmla="*/ 847725 h 1073250"/>
              <a:gd name="connsiteX4" fmla="*/ 0 w 9144000"/>
              <a:gd name="connsiteY4" fmla="*/ 1038225 h 1073250"/>
              <a:gd name="connsiteX5" fmla="*/ 0 w 9144000"/>
              <a:gd name="connsiteY5" fmla="*/ 0 h 1073250"/>
              <a:gd name="connsiteX0" fmla="*/ 0 w 9144000"/>
              <a:gd name="connsiteY0" fmla="*/ 0 h 1078628"/>
              <a:gd name="connsiteX1" fmla="*/ 9144000 w 9144000"/>
              <a:gd name="connsiteY1" fmla="*/ 0 h 1078628"/>
              <a:gd name="connsiteX2" fmla="*/ 9144000 w 9144000"/>
              <a:gd name="connsiteY2" fmla="*/ 1038225 h 1078628"/>
              <a:gd name="connsiteX3" fmla="*/ 3571875 w 9144000"/>
              <a:gd name="connsiteY3" fmla="*/ 904875 h 1078628"/>
              <a:gd name="connsiteX4" fmla="*/ 0 w 9144000"/>
              <a:gd name="connsiteY4" fmla="*/ 1038225 h 1078628"/>
              <a:gd name="connsiteX5" fmla="*/ 0 w 9144000"/>
              <a:gd name="connsiteY5" fmla="*/ 0 h 1078628"/>
              <a:gd name="connsiteX0" fmla="*/ 0 w 9144000"/>
              <a:gd name="connsiteY0" fmla="*/ 0 h 1083227"/>
              <a:gd name="connsiteX1" fmla="*/ 9144000 w 9144000"/>
              <a:gd name="connsiteY1" fmla="*/ 0 h 1083227"/>
              <a:gd name="connsiteX2" fmla="*/ 9144000 w 9144000"/>
              <a:gd name="connsiteY2" fmla="*/ 1038225 h 1083227"/>
              <a:gd name="connsiteX3" fmla="*/ 3705225 w 9144000"/>
              <a:gd name="connsiteY3" fmla="*/ 942974 h 1083227"/>
              <a:gd name="connsiteX4" fmla="*/ 0 w 9144000"/>
              <a:gd name="connsiteY4" fmla="*/ 1038225 h 1083227"/>
              <a:gd name="connsiteX5" fmla="*/ 0 w 9144000"/>
              <a:gd name="connsiteY5" fmla="*/ 0 h 1083227"/>
              <a:gd name="connsiteX0" fmla="*/ 0 w 9144000"/>
              <a:gd name="connsiteY0" fmla="*/ 0 h 1083227"/>
              <a:gd name="connsiteX1" fmla="*/ 9144000 w 9144000"/>
              <a:gd name="connsiteY1" fmla="*/ 0 h 1083227"/>
              <a:gd name="connsiteX2" fmla="*/ 9144000 w 9144000"/>
              <a:gd name="connsiteY2" fmla="*/ 1038225 h 1083227"/>
              <a:gd name="connsiteX3" fmla="*/ 3705225 w 9144000"/>
              <a:gd name="connsiteY3" fmla="*/ 942974 h 1083227"/>
              <a:gd name="connsiteX4" fmla="*/ 0 w 9144000"/>
              <a:gd name="connsiteY4" fmla="*/ 1038225 h 1083227"/>
              <a:gd name="connsiteX5" fmla="*/ 0 w 9144000"/>
              <a:gd name="connsiteY5" fmla="*/ 0 h 1083227"/>
              <a:gd name="connsiteX0" fmla="*/ 0 w 9144000"/>
              <a:gd name="connsiteY0" fmla="*/ 0 h 1083227"/>
              <a:gd name="connsiteX1" fmla="*/ 9144000 w 9144000"/>
              <a:gd name="connsiteY1" fmla="*/ 0 h 1083227"/>
              <a:gd name="connsiteX2" fmla="*/ 9144000 w 9144000"/>
              <a:gd name="connsiteY2" fmla="*/ 1038225 h 1083227"/>
              <a:gd name="connsiteX3" fmla="*/ 3705225 w 9144000"/>
              <a:gd name="connsiteY3" fmla="*/ 942974 h 1083227"/>
              <a:gd name="connsiteX4" fmla="*/ 0 w 9144000"/>
              <a:gd name="connsiteY4" fmla="*/ 1038225 h 1083227"/>
              <a:gd name="connsiteX5" fmla="*/ 0 w 9144000"/>
              <a:gd name="connsiteY5" fmla="*/ 0 h 1083227"/>
              <a:gd name="connsiteX0" fmla="*/ 0 w 9144000"/>
              <a:gd name="connsiteY0" fmla="*/ 0 h 1042115"/>
              <a:gd name="connsiteX1" fmla="*/ 9144000 w 9144000"/>
              <a:gd name="connsiteY1" fmla="*/ 0 h 1042115"/>
              <a:gd name="connsiteX2" fmla="*/ 9144000 w 9144000"/>
              <a:gd name="connsiteY2" fmla="*/ 1038225 h 1042115"/>
              <a:gd name="connsiteX3" fmla="*/ 3705225 w 9144000"/>
              <a:gd name="connsiteY3" fmla="*/ 942974 h 1042115"/>
              <a:gd name="connsiteX4" fmla="*/ 0 w 9144000"/>
              <a:gd name="connsiteY4" fmla="*/ 1038225 h 1042115"/>
              <a:gd name="connsiteX5" fmla="*/ 0 w 9144000"/>
              <a:gd name="connsiteY5" fmla="*/ 0 h 1042115"/>
              <a:gd name="connsiteX0" fmla="*/ 0 w 9144000"/>
              <a:gd name="connsiteY0" fmla="*/ 0 h 1038225"/>
              <a:gd name="connsiteX1" fmla="*/ 9144000 w 9144000"/>
              <a:gd name="connsiteY1" fmla="*/ 0 h 1038225"/>
              <a:gd name="connsiteX2" fmla="*/ 9144000 w 9144000"/>
              <a:gd name="connsiteY2" fmla="*/ 1038225 h 1038225"/>
              <a:gd name="connsiteX3" fmla="*/ 3705225 w 9144000"/>
              <a:gd name="connsiteY3" fmla="*/ 942974 h 1038225"/>
              <a:gd name="connsiteX4" fmla="*/ 0 w 9144000"/>
              <a:gd name="connsiteY4" fmla="*/ 1038225 h 1038225"/>
              <a:gd name="connsiteX5" fmla="*/ 0 w 9144000"/>
              <a:gd name="connsiteY5" fmla="*/ 0 h 1038225"/>
              <a:gd name="connsiteX0" fmla="*/ 0 w 9144000"/>
              <a:gd name="connsiteY0" fmla="*/ 0 h 1038225"/>
              <a:gd name="connsiteX1" fmla="*/ 9144000 w 9144000"/>
              <a:gd name="connsiteY1" fmla="*/ 0 h 1038225"/>
              <a:gd name="connsiteX2" fmla="*/ 9144000 w 9144000"/>
              <a:gd name="connsiteY2" fmla="*/ 1038225 h 1038225"/>
              <a:gd name="connsiteX3" fmla="*/ 3705225 w 9144000"/>
              <a:gd name="connsiteY3" fmla="*/ 942974 h 1038225"/>
              <a:gd name="connsiteX4" fmla="*/ 0 w 9144000"/>
              <a:gd name="connsiteY4" fmla="*/ 1038225 h 1038225"/>
              <a:gd name="connsiteX5" fmla="*/ 0 w 9144000"/>
              <a:gd name="connsiteY5" fmla="*/ 0 h 1038225"/>
              <a:gd name="connsiteX0" fmla="*/ 0 w 9144000"/>
              <a:gd name="connsiteY0" fmla="*/ 0 h 1038225"/>
              <a:gd name="connsiteX1" fmla="*/ 9144000 w 9144000"/>
              <a:gd name="connsiteY1" fmla="*/ 0 h 1038225"/>
              <a:gd name="connsiteX2" fmla="*/ 9144000 w 9144000"/>
              <a:gd name="connsiteY2" fmla="*/ 1038225 h 1038225"/>
              <a:gd name="connsiteX3" fmla="*/ 3705225 w 9144000"/>
              <a:gd name="connsiteY3" fmla="*/ 942974 h 1038225"/>
              <a:gd name="connsiteX4" fmla="*/ 0 w 9144000"/>
              <a:gd name="connsiteY4" fmla="*/ 1038225 h 1038225"/>
              <a:gd name="connsiteX5" fmla="*/ 0 w 9144000"/>
              <a:gd name="connsiteY5" fmla="*/ 0 h 1038225"/>
              <a:gd name="connsiteX0" fmla="*/ 0 w 9144000"/>
              <a:gd name="connsiteY0" fmla="*/ 0 h 1038225"/>
              <a:gd name="connsiteX1" fmla="*/ 9144000 w 9144000"/>
              <a:gd name="connsiteY1" fmla="*/ 0 h 1038225"/>
              <a:gd name="connsiteX2" fmla="*/ 9144000 w 9144000"/>
              <a:gd name="connsiteY2" fmla="*/ 1038225 h 1038225"/>
              <a:gd name="connsiteX3" fmla="*/ 3705225 w 9144000"/>
              <a:gd name="connsiteY3" fmla="*/ 942974 h 1038225"/>
              <a:gd name="connsiteX4" fmla="*/ 0 w 9144000"/>
              <a:gd name="connsiteY4" fmla="*/ 1038225 h 1038225"/>
              <a:gd name="connsiteX5" fmla="*/ 0 w 9144000"/>
              <a:gd name="connsiteY5" fmla="*/ 0 h 1038225"/>
              <a:gd name="connsiteX0" fmla="*/ 0 w 9144000"/>
              <a:gd name="connsiteY0" fmla="*/ 0 h 1038225"/>
              <a:gd name="connsiteX1" fmla="*/ 9144000 w 9144000"/>
              <a:gd name="connsiteY1" fmla="*/ 0 h 1038225"/>
              <a:gd name="connsiteX2" fmla="*/ 9144000 w 9144000"/>
              <a:gd name="connsiteY2" fmla="*/ 1038225 h 1038225"/>
              <a:gd name="connsiteX3" fmla="*/ 4314825 w 9144000"/>
              <a:gd name="connsiteY3" fmla="*/ 942974 h 1038225"/>
              <a:gd name="connsiteX4" fmla="*/ 0 w 9144000"/>
              <a:gd name="connsiteY4" fmla="*/ 1038225 h 1038225"/>
              <a:gd name="connsiteX5" fmla="*/ 0 w 9144000"/>
              <a:gd name="connsiteY5" fmla="*/ 0 h 1038225"/>
              <a:gd name="connsiteX0" fmla="*/ 0 w 9144000"/>
              <a:gd name="connsiteY0" fmla="*/ 0 h 1038225"/>
              <a:gd name="connsiteX1" fmla="*/ 9144000 w 9144000"/>
              <a:gd name="connsiteY1" fmla="*/ 0 h 1038225"/>
              <a:gd name="connsiteX2" fmla="*/ 9144000 w 9144000"/>
              <a:gd name="connsiteY2" fmla="*/ 1038225 h 1038225"/>
              <a:gd name="connsiteX3" fmla="*/ 4314825 w 9144000"/>
              <a:gd name="connsiteY3" fmla="*/ 942974 h 1038225"/>
              <a:gd name="connsiteX4" fmla="*/ 0 w 9144000"/>
              <a:gd name="connsiteY4" fmla="*/ 1038225 h 1038225"/>
              <a:gd name="connsiteX5" fmla="*/ 0 w 9144000"/>
              <a:gd name="connsiteY5" fmla="*/ 0 h 1038225"/>
              <a:gd name="connsiteX0" fmla="*/ 0 w 9144000"/>
              <a:gd name="connsiteY0" fmla="*/ 0 h 1038225"/>
              <a:gd name="connsiteX1" fmla="*/ 9144000 w 9144000"/>
              <a:gd name="connsiteY1" fmla="*/ 0 h 1038225"/>
              <a:gd name="connsiteX2" fmla="*/ 9144000 w 9144000"/>
              <a:gd name="connsiteY2" fmla="*/ 1038225 h 1038225"/>
              <a:gd name="connsiteX3" fmla="*/ 4610100 w 9144000"/>
              <a:gd name="connsiteY3" fmla="*/ 942974 h 1038225"/>
              <a:gd name="connsiteX4" fmla="*/ 0 w 9144000"/>
              <a:gd name="connsiteY4" fmla="*/ 1038225 h 1038225"/>
              <a:gd name="connsiteX5" fmla="*/ 0 w 9144000"/>
              <a:gd name="connsiteY5" fmla="*/ 0 h 1038225"/>
              <a:gd name="connsiteX0" fmla="*/ 0 w 9144000"/>
              <a:gd name="connsiteY0" fmla="*/ 0 h 1038225"/>
              <a:gd name="connsiteX1" fmla="*/ 9144000 w 9144000"/>
              <a:gd name="connsiteY1" fmla="*/ 0 h 1038225"/>
              <a:gd name="connsiteX2" fmla="*/ 9144000 w 9144000"/>
              <a:gd name="connsiteY2" fmla="*/ 1038225 h 1038225"/>
              <a:gd name="connsiteX3" fmla="*/ 4610100 w 9144000"/>
              <a:gd name="connsiteY3" fmla="*/ 942974 h 1038225"/>
              <a:gd name="connsiteX4" fmla="*/ 0 w 9144000"/>
              <a:gd name="connsiteY4" fmla="*/ 1038225 h 1038225"/>
              <a:gd name="connsiteX5" fmla="*/ 0 w 9144000"/>
              <a:gd name="connsiteY5" fmla="*/ 0 h 1038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1038225">
                <a:moveTo>
                  <a:pt x="0" y="0"/>
                </a:moveTo>
                <a:lnTo>
                  <a:pt x="9144000" y="0"/>
                </a:lnTo>
                <a:lnTo>
                  <a:pt x="9144000" y="1038225"/>
                </a:lnTo>
                <a:cubicBezTo>
                  <a:pt x="7493000" y="968375"/>
                  <a:pt x="6480175" y="946149"/>
                  <a:pt x="4610100" y="942974"/>
                </a:cubicBezTo>
                <a:cubicBezTo>
                  <a:pt x="3086100" y="942974"/>
                  <a:pt x="349250" y="1017587"/>
                  <a:pt x="0" y="1038225"/>
                </a:cubicBezTo>
                <a:lnTo>
                  <a:pt x="0" y="0"/>
                </a:lnTo>
                <a:close/>
              </a:path>
            </a:pathLst>
          </a:custGeom>
          <a:solidFill>
            <a:srgbClr val="FC6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8" name="Imagen 7">
            <a:extLst>
              <a:ext uri="{FF2B5EF4-FFF2-40B4-BE49-F238E27FC236}">
                <a16:creationId xmlns:a16="http://schemas.microsoft.com/office/drawing/2014/main" id="{A40B2603-EC53-4E8C-AD17-D9E61A834EA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736" t="18566" r="79398" b="21710"/>
          <a:stretch/>
        </p:blipFill>
        <p:spPr>
          <a:xfrm>
            <a:off x="476817" y="88106"/>
            <a:ext cx="321469" cy="771525"/>
          </a:xfrm>
          <a:prstGeom prst="rect">
            <a:avLst/>
          </a:prstGeom>
        </p:spPr>
      </p:pic>
      <p:sp>
        <p:nvSpPr>
          <p:cNvPr id="9" name="CuadroTexto 8">
            <a:extLst>
              <a:ext uri="{FF2B5EF4-FFF2-40B4-BE49-F238E27FC236}">
                <a16:creationId xmlns:a16="http://schemas.microsoft.com/office/drawing/2014/main" id="{ABE13179-515B-4F7D-A69D-486D214E1875}"/>
              </a:ext>
            </a:extLst>
          </p:cNvPr>
          <p:cNvSpPr txBox="1"/>
          <p:nvPr userDrawn="1"/>
        </p:nvSpPr>
        <p:spPr>
          <a:xfrm>
            <a:off x="776060" y="222809"/>
            <a:ext cx="1915320" cy="276999"/>
          </a:xfrm>
          <a:prstGeom prst="rect">
            <a:avLst/>
          </a:prstGeom>
          <a:noFill/>
        </p:spPr>
        <p:txBody>
          <a:bodyPr wrap="square" rtlCol="0">
            <a:spAutoFit/>
          </a:bodyPr>
          <a:lstStyle/>
          <a:p>
            <a:r>
              <a:rPr lang="es-PE" sz="1150" spc="100">
                <a:latin typeface="Arial" panose="020B0604020202020204" pitchFamily="34" charset="0"/>
                <a:cs typeface="Arial" panose="020B0604020202020204" pitchFamily="34" charset="0"/>
              </a:rPr>
              <a:t>Universidad Nacional</a:t>
            </a:r>
          </a:p>
        </p:txBody>
      </p:sp>
      <p:sp>
        <p:nvSpPr>
          <p:cNvPr id="10" name="CuadroTexto 9">
            <a:extLst>
              <a:ext uri="{FF2B5EF4-FFF2-40B4-BE49-F238E27FC236}">
                <a16:creationId xmlns:a16="http://schemas.microsoft.com/office/drawing/2014/main" id="{92BC45FA-2EB1-4BFE-9640-079CA16F7A84}"/>
              </a:ext>
            </a:extLst>
          </p:cNvPr>
          <p:cNvSpPr txBox="1"/>
          <p:nvPr userDrawn="1"/>
        </p:nvSpPr>
        <p:spPr>
          <a:xfrm>
            <a:off x="778441" y="362900"/>
            <a:ext cx="1915320" cy="323165"/>
          </a:xfrm>
          <a:prstGeom prst="rect">
            <a:avLst/>
          </a:prstGeom>
          <a:noFill/>
        </p:spPr>
        <p:txBody>
          <a:bodyPr wrap="square" rtlCol="0">
            <a:spAutoFit/>
          </a:bodyPr>
          <a:lstStyle/>
          <a:p>
            <a:r>
              <a:rPr lang="es-PE" sz="1450" b="1" spc="10">
                <a:latin typeface="Arial" panose="020B0604020202020204" pitchFamily="34" charset="0"/>
                <a:cs typeface="Arial" panose="020B0604020202020204" pitchFamily="34" charset="0"/>
              </a:rPr>
              <a:t>Federico Villarreal</a:t>
            </a:r>
          </a:p>
        </p:txBody>
      </p:sp>
      <p:cxnSp>
        <p:nvCxnSpPr>
          <p:cNvPr id="11" name="Conector recto 10">
            <a:extLst>
              <a:ext uri="{FF2B5EF4-FFF2-40B4-BE49-F238E27FC236}">
                <a16:creationId xmlns:a16="http://schemas.microsoft.com/office/drawing/2014/main" id="{316122F5-A8B0-456E-AE9A-63825D2274CF}"/>
              </a:ext>
            </a:extLst>
          </p:cNvPr>
          <p:cNvCxnSpPr/>
          <p:nvPr userDrawn="1"/>
        </p:nvCxnSpPr>
        <p:spPr>
          <a:xfrm>
            <a:off x="879249" y="654843"/>
            <a:ext cx="1600200" cy="0"/>
          </a:xfrm>
          <a:prstGeom prst="line">
            <a:avLst/>
          </a:prstGeom>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09784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CA474C37-5C80-4069-8EBA-CA94ADF8086E}" type="datetimeFigureOut">
              <a:rPr lang="es-PE" smtClean="0"/>
              <a:t>13/09/2025</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A7C8DDE2-A9C8-4BAC-8D65-765C5FB087FF}" type="slidenum">
              <a:rPr lang="es-PE" smtClean="0"/>
              <a:t>‹Nº›</a:t>
            </a:fld>
            <a:endParaRPr lang="es-PE"/>
          </a:p>
        </p:txBody>
      </p:sp>
    </p:spTree>
    <p:extLst>
      <p:ext uri="{BB962C8B-B14F-4D97-AF65-F5344CB8AC3E}">
        <p14:creationId xmlns:p14="http://schemas.microsoft.com/office/powerpoint/2010/main" val="3488329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Date Placeholder 4"/>
          <p:cNvSpPr>
            <a:spLocks noGrp="1"/>
          </p:cNvSpPr>
          <p:nvPr>
            <p:ph type="dt" sz="half" idx="10"/>
          </p:nvPr>
        </p:nvSpPr>
        <p:spPr/>
        <p:txBody>
          <a:bodyPr/>
          <a:lstStyle/>
          <a:p>
            <a:fld id="{CA474C37-5C80-4069-8EBA-CA94ADF8086E}" type="datetimeFigureOut">
              <a:rPr lang="es-PE" smtClean="0"/>
              <a:t>13/09/2025</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A7C8DDE2-A9C8-4BAC-8D65-765C5FB087FF}" type="slidenum">
              <a:rPr lang="es-PE" smtClean="0"/>
              <a:t>‹Nº›</a:t>
            </a:fld>
            <a:endParaRPr lang="es-PE"/>
          </a:p>
        </p:txBody>
      </p:sp>
    </p:spTree>
    <p:extLst>
      <p:ext uri="{BB962C8B-B14F-4D97-AF65-F5344CB8AC3E}">
        <p14:creationId xmlns:p14="http://schemas.microsoft.com/office/powerpoint/2010/main" val="1328688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Date Placeholder 6"/>
          <p:cNvSpPr>
            <a:spLocks noGrp="1"/>
          </p:cNvSpPr>
          <p:nvPr>
            <p:ph type="dt" sz="half" idx="10"/>
          </p:nvPr>
        </p:nvSpPr>
        <p:spPr/>
        <p:txBody>
          <a:bodyPr/>
          <a:lstStyle/>
          <a:p>
            <a:fld id="{CA474C37-5C80-4069-8EBA-CA94ADF8086E}" type="datetimeFigureOut">
              <a:rPr lang="es-PE" smtClean="0"/>
              <a:t>13/09/2025</a:t>
            </a:fld>
            <a:endParaRPr lang="es-PE"/>
          </a:p>
        </p:txBody>
      </p:sp>
      <p:sp>
        <p:nvSpPr>
          <p:cNvPr id="8" name="Footer Placeholder 7"/>
          <p:cNvSpPr>
            <a:spLocks noGrp="1"/>
          </p:cNvSpPr>
          <p:nvPr>
            <p:ph type="ftr" sz="quarter" idx="11"/>
          </p:nvPr>
        </p:nvSpPr>
        <p:spPr/>
        <p:txBody>
          <a:bodyPr/>
          <a:lstStyle/>
          <a:p>
            <a:endParaRPr lang="es-PE"/>
          </a:p>
        </p:txBody>
      </p:sp>
      <p:sp>
        <p:nvSpPr>
          <p:cNvPr id="9" name="Slide Number Placeholder 8"/>
          <p:cNvSpPr>
            <a:spLocks noGrp="1"/>
          </p:cNvSpPr>
          <p:nvPr>
            <p:ph type="sldNum" sz="quarter" idx="12"/>
          </p:nvPr>
        </p:nvSpPr>
        <p:spPr/>
        <p:txBody>
          <a:bodyPr/>
          <a:lstStyle/>
          <a:p>
            <a:fld id="{A7C8DDE2-A9C8-4BAC-8D65-765C5FB087FF}" type="slidenum">
              <a:rPr lang="es-PE" smtClean="0"/>
              <a:t>‹Nº›</a:t>
            </a:fld>
            <a:endParaRPr lang="es-PE"/>
          </a:p>
        </p:txBody>
      </p:sp>
    </p:spTree>
    <p:extLst>
      <p:ext uri="{BB962C8B-B14F-4D97-AF65-F5344CB8AC3E}">
        <p14:creationId xmlns:p14="http://schemas.microsoft.com/office/powerpoint/2010/main" val="13262554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Date Placeholder 2"/>
          <p:cNvSpPr>
            <a:spLocks noGrp="1"/>
          </p:cNvSpPr>
          <p:nvPr>
            <p:ph type="dt" sz="half" idx="10"/>
          </p:nvPr>
        </p:nvSpPr>
        <p:spPr/>
        <p:txBody>
          <a:bodyPr/>
          <a:lstStyle/>
          <a:p>
            <a:fld id="{CA474C37-5C80-4069-8EBA-CA94ADF8086E}" type="datetimeFigureOut">
              <a:rPr lang="es-PE" smtClean="0"/>
              <a:t>13/09/2025</a:t>
            </a:fld>
            <a:endParaRPr lang="es-PE"/>
          </a:p>
        </p:txBody>
      </p:sp>
      <p:sp>
        <p:nvSpPr>
          <p:cNvPr id="4" name="Footer Placeholder 3"/>
          <p:cNvSpPr>
            <a:spLocks noGrp="1"/>
          </p:cNvSpPr>
          <p:nvPr>
            <p:ph type="ftr" sz="quarter" idx="11"/>
          </p:nvPr>
        </p:nvSpPr>
        <p:spPr/>
        <p:txBody>
          <a:bodyPr/>
          <a:lstStyle/>
          <a:p>
            <a:endParaRPr lang="es-PE"/>
          </a:p>
        </p:txBody>
      </p:sp>
      <p:sp>
        <p:nvSpPr>
          <p:cNvPr id="5" name="Slide Number Placeholder 4"/>
          <p:cNvSpPr>
            <a:spLocks noGrp="1"/>
          </p:cNvSpPr>
          <p:nvPr>
            <p:ph type="sldNum" sz="quarter" idx="12"/>
          </p:nvPr>
        </p:nvSpPr>
        <p:spPr/>
        <p:txBody>
          <a:bodyPr/>
          <a:lstStyle/>
          <a:p>
            <a:fld id="{A7C8DDE2-A9C8-4BAC-8D65-765C5FB087FF}" type="slidenum">
              <a:rPr lang="es-PE" smtClean="0"/>
              <a:t>‹Nº›</a:t>
            </a:fld>
            <a:endParaRPr lang="es-PE"/>
          </a:p>
        </p:txBody>
      </p:sp>
    </p:spTree>
    <p:extLst>
      <p:ext uri="{BB962C8B-B14F-4D97-AF65-F5344CB8AC3E}">
        <p14:creationId xmlns:p14="http://schemas.microsoft.com/office/powerpoint/2010/main" val="3199533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74C37-5C80-4069-8EBA-CA94ADF8086E}" type="datetimeFigureOut">
              <a:rPr lang="es-PE" smtClean="0"/>
              <a:t>13/09/2025</a:t>
            </a:fld>
            <a:endParaRPr lang="es-PE"/>
          </a:p>
        </p:txBody>
      </p:sp>
      <p:sp>
        <p:nvSpPr>
          <p:cNvPr id="3" name="Footer Placeholder 2"/>
          <p:cNvSpPr>
            <a:spLocks noGrp="1"/>
          </p:cNvSpPr>
          <p:nvPr>
            <p:ph type="ftr" sz="quarter" idx="11"/>
          </p:nvPr>
        </p:nvSpPr>
        <p:spPr/>
        <p:txBody>
          <a:bodyPr/>
          <a:lstStyle/>
          <a:p>
            <a:endParaRPr lang="es-PE"/>
          </a:p>
        </p:txBody>
      </p:sp>
      <p:sp>
        <p:nvSpPr>
          <p:cNvPr id="4" name="Slide Number Placeholder 3"/>
          <p:cNvSpPr>
            <a:spLocks noGrp="1"/>
          </p:cNvSpPr>
          <p:nvPr>
            <p:ph type="sldNum" sz="quarter" idx="12"/>
          </p:nvPr>
        </p:nvSpPr>
        <p:spPr/>
        <p:txBody>
          <a:bodyPr/>
          <a:lstStyle/>
          <a:p>
            <a:fld id="{A7C8DDE2-A9C8-4BAC-8D65-765C5FB087FF}" type="slidenum">
              <a:rPr lang="es-PE" smtClean="0"/>
              <a:t>‹Nº›</a:t>
            </a:fld>
            <a:endParaRPr lang="es-PE"/>
          </a:p>
        </p:txBody>
      </p:sp>
    </p:spTree>
    <p:extLst>
      <p:ext uri="{BB962C8B-B14F-4D97-AF65-F5344CB8AC3E}">
        <p14:creationId xmlns:p14="http://schemas.microsoft.com/office/powerpoint/2010/main" val="6850614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CA474C37-5C80-4069-8EBA-CA94ADF8086E}" type="datetimeFigureOut">
              <a:rPr lang="es-PE" smtClean="0"/>
              <a:t>13/09/2025</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A7C8DDE2-A9C8-4BAC-8D65-765C5FB087FF}" type="slidenum">
              <a:rPr lang="es-PE" smtClean="0"/>
              <a:t>‹Nº›</a:t>
            </a:fld>
            <a:endParaRPr lang="es-PE"/>
          </a:p>
        </p:txBody>
      </p:sp>
    </p:spTree>
    <p:extLst>
      <p:ext uri="{BB962C8B-B14F-4D97-AF65-F5344CB8AC3E}">
        <p14:creationId xmlns:p14="http://schemas.microsoft.com/office/powerpoint/2010/main" val="4082044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CA474C37-5C80-4069-8EBA-CA94ADF8086E}" type="datetimeFigureOut">
              <a:rPr lang="es-PE" smtClean="0"/>
              <a:t>13/09/2025</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A7C8DDE2-A9C8-4BAC-8D65-765C5FB087FF}" type="slidenum">
              <a:rPr lang="es-PE" smtClean="0"/>
              <a:t>‹Nº›</a:t>
            </a:fld>
            <a:endParaRPr lang="es-PE"/>
          </a:p>
        </p:txBody>
      </p:sp>
    </p:spTree>
    <p:extLst>
      <p:ext uri="{BB962C8B-B14F-4D97-AF65-F5344CB8AC3E}">
        <p14:creationId xmlns:p14="http://schemas.microsoft.com/office/powerpoint/2010/main" val="7869495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474C37-5C80-4069-8EBA-CA94ADF8086E}" type="datetimeFigureOut">
              <a:rPr lang="es-PE" smtClean="0"/>
              <a:t>13/09/2025</a:t>
            </a:fld>
            <a:endParaRPr lang="es-PE"/>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C8DDE2-A9C8-4BAC-8D65-765C5FB087FF}" type="slidenum">
              <a:rPr lang="es-PE" smtClean="0"/>
              <a:t>‹Nº›</a:t>
            </a:fld>
            <a:endParaRPr lang="es-PE"/>
          </a:p>
        </p:txBody>
      </p:sp>
    </p:spTree>
    <p:extLst>
      <p:ext uri="{BB962C8B-B14F-4D97-AF65-F5344CB8AC3E}">
        <p14:creationId xmlns:p14="http://schemas.microsoft.com/office/powerpoint/2010/main" val="33129463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cies.org.pe/es/investigaciones/elecciones-generales-2021/proteccion-social-y-lucha-contra-la-pobreza" TargetMode="External"/><Relationship Id="rId2" Type="http://schemas.openxmlformats.org/officeDocument/2006/relationships/hyperlink" Target="https://agenda2030lac.org/es/acerca-de-la-agenda-2030-para-el-desarrollo-sostenible" TargetMode="External"/><Relationship Id="rId1" Type="http://schemas.openxmlformats.org/officeDocument/2006/relationships/slideLayout" Target="../slideLayouts/slideLayout2.xml"/><Relationship Id="rId5" Type="http://schemas.openxmlformats.org/officeDocument/2006/relationships/hyperlink" Target="https://www.youtube.com/watch?v=oFbgfkh4cj8" TargetMode="External"/><Relationship Id="rId4" Type="http://schemas.openxmlformats.org/officeDocument/2006/relationships/hyperlink" Target="https://www.youtube.com/watch?v=s_Pt64hi-To"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rsm.global/peru/es/aportes/blog-rsm-peru/que-es-el-planeamiento-estrategico"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9C8FC8E5-C87D-4A54-8C05-83732C46E0E6}"/>
              </a:ext>
            </a:extLst>
          </p:cNvPr>
          <p:cNvSpPr>
            <a:spLocks noGrp="1"/>
          </p:cNvSpPr>
          <p:nvPr>
            <p:ph type="ctrTitle"/>
          </p:nvPr>
        </p:nvSpPr>
        <p:spPr>
          <a:xfrm>
            <a:off x="425450" y="2943727"/>
            <a:ext cx="8293100" cy="2178247"/>
          </a:xfrm>
        </p:spPr>
        <p:txBody>
          <a:bodyPr>
            <a:normAutofit/>
          </a:bodyPr>
          <a:lstStyle/>
          <a:p>
            <a:pPr marL="342900" marR="134620" lvl="0" indent="-342900" algn="l">
              <a:spcAft>
                <a:spcPts val="0"/>
              </a:spcAft>
              <a:buSzPts val="1100"/>
              <a:buFont typeface="Arial MT"/>
              <a:buChar char="•"/>
              <a:tabLst>
                <a:tab pos="178435" algn="l"/>
              </a:tabLst>
            </a:pPr>
            <a:r>
              <a:rPr lang="es-PE" sz="2000" b="1" dirty="0">
                <a:latin typeface="Arial" panose="020B0604020202020204" pitchFamily="34" charset="0"/>
                <a:cs typeface="Arial" panose="020B0604020202020204" pitchFamily="34" charset="0"/>
              </a:rPr>
              <a:t>Semana </a:t>
            </a:r>
            <a:r>
              <a:rPr lang="es-PE" sz="2000" b="1" dirty="0" err="1">
                <a:latin typeface="Arial" panose="020B0604020202020204" pitchFamily="34" charset="0"/>
                <a:cs typeface="Arial" panose="020B0604020202020204" pitchFamily="34" charset="0"/>
              </a:rPr>
              <a:t>N°</a:t>
            </a:r>
            <a:r>
              <a:rPr lang="es-PE" sz="2000" b="1" dirty="0">
                <a:latin typeface="Arial" panose="020B0604020202020204" pitchFamily="34" charset="0"/>
                <a:cs typeface="Arial" panose="020B0604020202020204" pitchFamily="34" charset="0"/>
              </a:rPr>
              <a:t> XI</a:t>
            </a:r>
            <a:br>
              <a:rPr lang="es-PE" sz="2000" b="1" dirty="0">
                <a:latin typeface="Arial" panose="020B0604020202020204" pitchFamily="34" charset="0"/>
                <a:cs typeface="Arial" panose="020B0604020202020204" pitchFamily="34" charset="0"/>
              </a:rPr>
            </a:br>
            <a:br>
              <a:rPr lang="es-PE" sz="2000" b="1" dirty="0"/>
            </a:br>
            <a:r>
              <a:rPr lang="es-ES" sz="1800" b="1" dirty="0">
                <a:latin typeface="Arial MT"/>
                <a:ea typeface="Arial MT"/>
                <a:cs typeface="Arial MT"/>
              </a:rPr>
              <a:t>Política</a:t>
            </a:r>
            <a:r>
              <a:rPr lang="es-ES" sz="1800" b="1" spc="55" dirty="0">
                <a:latin typeface="Arial MT"/>
                <a:ea typeface="Arial MT"/>
                <a:cs typeface="Arial MT"/>
              </a:rPr>
              <a:t> </a:t>
            </a:r>
            <a:r>
              <a:rPr lang="es-ES" sz="1800" b="1" dirty="0">
                <a:latin typeface="Arial MT"/>
                <a:ea typeface="Arial MT"/>
                <a:cs typeface="Arial MT"/>
              </a:rPr>
              <a:t>nacional</a:t>
            </a:r>
            <a:r>
              <a:rPr lang="es-ES" sz="1800" b="1" spc="65" dirty="0">
                <a:latin typeface="Arial MT"/>
                <a:ea typeface="Arial MT"/>
                <a:cs typeface="Arial MT"/>
              </a:rPr>
              <a:t> </a:t>
            </a:r>
            <a:r>
              <a:rPr lang="es-ES" sz="1800" b="1" dirty="0">
                <a:latin typeface="Arial MT"/>
                <a:ea typeface="Arial MT"/>
                <a:cs typeface="Arial MT"/>
              </a:rPr>
              <a:t>del</a:t>
            </a:r>
            <a:r>
              <a:rPr lang="es-ES" sz="1800" b="1" spc="-230" dirty="0">
                <a:latin typeface="Arial MT"/>
                <a:ea typeface="Arial MT"/>
                <a:cs typeface="Arial MT"/>
              </a:rPr>
              <a:t> </a:t>
            </a:r>
            <a:r>
              <a:rPr lang="es-ES" sz="1800" b="1" dirty="0">
                <a:latin typeface="Arial MT"/>
                <a:ea typeface="Arial MT"/>
                <a:cs typeface="Arial MT"/>
              </a:rPr>
              <a:t>ambiente.</a:t>
            </a:r>
            <a:br>
              <a:rPr lang="en-US" sz="1800" b="1" dirty="0">
                <a:latin typeface="Arial MT"/>
                <a:ea typeface="Arial MT"/>
                <a:cs typeface="Arial MT"/>
              </a:rPr>
            </a:br>
            <a:r>
              <a:rPr lang="es-ES" sz="1800" b="1" dirty="0">
                <a:latin typeface="Arial MT"/>
                <a:ea typeface="Arial MT"/>
                <a:cs typeface="Arial MT"/>
              </a:rPr>
              <a:t>Plan</a:t>
            </a:r>
            <a:r>
              <a:rPr lang="es-ES" sz="1800" b="1" spc="45" dirty="0">
                <a:latin typeface="Arial MT"/>
                <a:ea typeface="Arial MT"/>
                <a:cs typeface="Arial MT"/>
              </a:rPr>
              <a:t> </a:t>
            </a:r>
            <a:r>
              <a:rPr lang="es-ES" sz="1800" b="1" dirty="0">
                <a:latin typeface="Arial MT"/>
                <a:ea typeface="Arial MT"/>
                <a:cs typeface="Arial MT"/>
              </a:rPr>
              <a:t>nacional</a:t>
            </a:r>
            <a:r>
              <a:rPr lang="es-ES" sz="1800" b="1" spc="45" dirty="0">
                <a:latin typeface="Arial MT"/>
                <a:ea typeface="Arial MT"/>
                <a:cs typeface="Arial MT"/>
              </a:rPr>
              <a:t> </a:t>
            </a:r>
            <a:r>
              <a:rPr lang="es-ES" sz="1800" b="1" dirty="0">
                <a:latin typeface="Arial MT"/>
                <a:ea typeface="Arial MT"/>
                <a:cs typeface="Arial MT"/>
              </a:rPr>
              <a:t>de</a:t>
            </a:r>
            <a:r>
              <a:rPr lang="es-ES" sz="1800" b="1" spc="-230" dirty="0">
                <a:latin typeface="Arial MT"/>
                <a:ea typeface="Arial MT"/>
                <a:cs typeface="Arial MT"/>
              </a:rPr>
              <a:t> </a:t>
            </a:r>
            <a:r>
              <a:rPr lang="es-ES" sz="1800" b="1" dirty="0">
                <a:latin typeface="Arial MT"/>
                <a:ea typeface="Arial MT"/>
                <a:cs typeface="Arial MT"/>
              </a:rPr>
              <a:t>acción</a:t>
            </a:r>
            <a:r>
              <a:rPr lang="es-ES" sz="1800" b="1" spc="110" dirty="0">
                <a:latin typeface="Arial MT"/>
                <a:ea typeface="Arial MT"/>
                <a:cs typeface="Arial MT"/>
              </a:rPr>
              <a:t> </a:t>
            </a:r>
            <a:r>
              <a:rPr lang="es-ES" sz="1800" b="1" dirty="0">
                <a:latin typeface="Arial MT"/>
                <a:ea typeface="Arial MT"/>
                <a:cs typeface="Arial MT"/>
              </a:rPr>
              <a:t>ambiental.</a:t>
            </a:r>
            <a:br>
              <a:rPr lang="en-US" sz="1800" b="1" dirty="0">
                <a:latin typeface="Arial MT"/>
                <a:ea typeface="Arial MT"/>
                <a:cs typeface="Arial MT"/>
              </a:rPr>
            </a:br>
            <a:r>
              <a:rPr lang="es-ES" sz="1800" b="1" dirty="0">
                <a:latin typeface="Arial MT"/>
                <a:ea typeface="Arial MT"/>
                <a:cs typeface="Arial MT"/>
              </a:rPr>
              <a:t>La</a:t>
            </a:r>
            <a:r>
              <a:rPr lang="es-ES" sz="1800" b="1" spc="40" dirty="0">
                <a:latin typeface="Arial MT"/>
                <a:ea typeface="Arial MT"/>
                <a:cs typeface="Arial MT"/>
              </a:rPr>
              <a:t> </a:t>
            </a:r>
            <a:r>
              <a:rPr lang="es-ES" sz="1800" b="1" dirty="0">
                <a:latin typeface="Arial MT"/>
                <a:ea typeface="Arial MT"/>
                <a:cs typeface="Arial MT"/>
              </a:rPr>
              <a:t>humanidad</a:t>
            </a:r>
            <a:r>
              <a:rPr lang="es-ES" sz="1800" b="1" spc="40" dirty="0">
                <a:latin typeface="Arial MT"/>
                <a:ea typeface="Arial MT"/>
                <a:cs typeface="Arial MT"/>
              </a:rPr>
              <a:t> </a:t>
            </a:r>
            <a:r>
              <a:rPr lang="es-ES" sz="1800" b="1" dirty="0">
                <a:latin typeface="Arial MT"/>
                <a:ea typeface="Arial MT"/>
                <a:cs typeface="Arial MT"/>
              </a:rPr>
              <a:t>y</a:t>
            </a:r>
            <a:r>
              <a:rPr lang="es-ES" sz="1800" b="1" spc="45" dirty="0">
                <a:latin typeface="Arial MT"/>
                <a:ea typeface="Arial MT"/>
                <a:cs typeface="Arial MT"/>
              </a:rPr>
              <a:t> </a:t>
            </a:r>
            <a:r>
              <a:rPr lang="es-ES" sz="1800" b="1" dirty="0">
                <a:latin typeface="Arial MT"/>
                <a:ea typeface="Arial MT"/>
                <a:cs typeface="Arial MT"/>
              </a:rPr>
              <a:t>el</a:t>
            </a:r>
            <a:r>
              <a:rPr lang="es-ES" sz="1800" b="1" spc="-230" dirty="0">
                <a:latin typeface="Arial MT"/>
                <a:ea typeface="Arial MT"/>
                <a:cs typeface="Arial MT"/>
              </a:rPr>
              <a:t> </a:t>
            </a:r>
            <a:r>
              <a:rPr lang="es-ES" sz="1800" b="1" dirty="0">
                <a:latin typeface="Arial MT"/>
                <a:ea typeface="Arial MT"/>
                <a:cs typeface="Arial MT"/>
              </a:rPr>
              <a:t>medio</a:t>
            </a:r>
            <a:r>
              <a:rPr lang="es-ES" sz="1800" b="1" spc="15" dirty="0">
                <a:latin typeface="Arial MT"/>
                <a:ea typeface="Arial MT"/>
                <a:cs typeface="Arial MT"/>
              </a:rPr>
              <a:t> </a:t>
            </a:r>
            <a:r>
              <a:rPr lang="es-ES" sz="1800" b="1" dirty="0">
                <a:latin typeface="Arial MT"/>
                <a:ea typeface="Arial MT"/>
                <a:cs typeface="Arial MT"/>
              </a:rPr>
              <a:t>ambiente.</a:t>
            </a:r>
            <a:br>
              <a:rPr lang="en-US" sz="1800" b="1" dirty="0">
                <a:latin typeface="Arial MT"/>
                <a:ea typeface="Arial MT"/>
                <a:cs typeface="Arial MT"/>
              </a:rPr>
            </a:br>
            <a:r>
              <a:rPr lang="es-ES" sz="1800" b="1" dirty="0">
                <a:latin typeface="Arial MT"/>
                <a:ea typeface="Arial MT"/>
                <a:cs typeface="Arial MT"/>
              </a:rPr>
              <a:t>Desarrollo</a:t>
            </a:r>
            <a:r>
              <a:rPr lang="es-ES" sz="1800" b="1" spc="110" dirty="0">
                <a:latin typeface="Arial MT"/>
                <a:ea typeface="Arial MT"/>
                <a:cs typeface="Arial MT"/>
              </a:rPr>
              <a:t> </a:t>
            </a:r>
            <a:r>
              <a:rPr lang="es-ES" sz="1800" b="1" dirty="0">
                <a:latin typeface="Arial MT"/>
                <a:ea typeface="Arial MT"/>
                <a:cs typeface="Arial MT"/>
              </a:rPr>
              <a:t>Sostenible</a:t>
            </a:r>
            <a:r>
              <a:rPr lang="es-ES" sz="1800" b="1" spc="-230" dirty="0">
                <a:latin typeface="Arial MT"/>
                <a:ea typeface="Arial MT"/>
                <a:cs typeface="Arial MT"/>
              </a:rPr>
              <a:t> </a:t>
            </a:r>
            <a:r>
              <a:rPr lang="es-ES" sz="1800" b="1" dirty="0">
                <a:latin typeface="Arial MT"/>
                <a:ea typeface="Arial MT"/>
                <a:cs typeface="Arial MT"/>
              </a:rPr>
              <a:t>e</a:t>
            </a:r>
            <a:r>
              <a:rPr lang="es-ES" sz="1800" b="1" spc="25" dirty="0">
                <a:latin typeface="Arial MT"/>
                <a:ea typeface="Arial MT"/>
                <a:cs typeface="Arial MT"/>
              </a:rPr>
              <a:t> </a:t>
            </a:r>
            <a:r>
              <a:rPr lang="es-ES" sz="1800" b="1" dirty="0">
                <a:latin typeface="Arial MT"/>
                <a:ea typeface="Arial MT"/>
                <a:cs typeface="Arial MT"/>
              </a:rPr>
              <a:t>Inclusión</a:t>
            </a:r>
            <a:r>
              <a:rPr lang="es-ES" sz="1800" b="1" spc="25" dirty="0">
                <a:latin typeface="Arial MT"/>
                <a:ea typeface="Arial MT"/>
                <a:cs typeface="Arial MT"/>
              </a:rPr>
              <a:t> </a:t>
            </a:r>
            <a:r>
              <a:rPr lang="es-ES" sz="1800" b="1" dirty="0">
                <a:latin typeface="Arial MT"/>
                <a:ea typeface="Arial MT"/>
                <a:cs typeface="Arial MT"/>
              </a:rPr>
              <a:t>Social.</a:t>
            </a:r>
            <a:br>
              <a:rPr lang="en-US" sz="1800" b="1" dirty="0">
                <a:latin typeface="Arial MT"/>
                <a:ea typeface="Arial MT"/>
                <a:cs typeface="Arial MT"/>
              </a:rPr>
            </a:br>
            <a:r>
              <a:rPr lang="es-ES" sz="1800" b="1" dirty="0">
                <a:latin typeface="Arial MT"/>
                <a:ea typeface="Arial MT"/>
                <a:cs typeface="Arial MT"/>
              </a:rPr>
              <a:t>Calidad</a:t>
            </a:r>
            <a:r>
              <a:rPr lang="es-ES" sz="1800" b="1" spc="35" dirty="0">
                <a:latin typeface="Arial MT"/>
                <a:ea typeface="Arial MT"/>
                <a:cs typeface="Arial MT"/>
              </a:rPr>
              <a:t> </a:t>
            </a:r>
            <a:r>
              <a:rPr lang="es-ES" sz="1800" b="1" dirty="0">
                <a:latin typeface="Arial MT"/>
                <a:ea typeface="Arial MT"/>
                <a:cs typeface="Arial MT"/>
              </a:rPr>
              <a:t>de</a:t>
            </a:r>
            <a:r>
              <a:rPr lang="es-ES" sz="1800" b="1" spc="35" dirty="0">
                <a:latin typeface="Arial MT"/>
                <a:ea typeface="Arial MT"/>
                <a:cs typeface="Arial MT"/>
              </a:rPr>
              <a:t> </a:t>
            </a:r>
            <a:r>
              <a:rPr lang="es-ES" sz="1800" b="1" dirty="0">
                <a:latin typeface="Arial MT"/>
                <a:ea typeface="Arial MT"/>
                <a:cs typeface="Arial MT"/>
              </a:rPr>
              <a:t>vida.</a:t>
            </a:r>
            <a:endParaRPr lang="es-PE" sz="1800" b="1" dirty="0"/>
          </a:p>
        </p:txBody>
      </p:sp>
      <p:sp>
        <p:nvSpPr>
          <p:cNvPr id="5" name="Subtítulo 4">
            <a:extLst>
              <a:ext uri="{FF2B5EF4-FFF2-40B4-BE49-F238E27FC236}">
                <a16:creationId xmlns:a16="http://schemas.microsoft.com/office/drawing/2014/main" id="{4B55E2E3-91C0-4B96-BC51-78D844077706}"/>
              </a:ext>
            </a:extLst>
          </p:cNvPr>
          <p:cNvSpPr>
            <a:spLocks noGrp="1"/>
          </p:cNvSpPr>
          <p:nvPr>
            <p:ph type="subTitle" idx="1"/>
          </p:nvPr>
        </p:nvSpPr>
        <p:spPr>
          <a:xfrm>
            <a:off x="1143000" y="5385164"/>
            <a:ext cx="6858000" cy="849385"/>
          </a:xfrm>
        </p:spPr>
        <p:txBody>
          <a:bodyPr>
            <a:normAutofit/>
          </a:bodyPr>
          <a:lstStyle/>
          <a:p>
            <a:pPr>
              <a:lnSpc>
                <a:spcPct val="100000"/>
              </a:lnSpc>
              <a:spcBef>
                <a:spcPts val="0"/>
              </a:spcBef>
            </a:pPr>
            <a:r>
              <a:rPr lang="es-PE" sz="2200"/>
              <a:t>Asignatura: Medio Ambiente y Desarrollo Sostenido</a:t>
            </a:r>
          </a:p>
          <a:p>
            <a:pPr>
              <a:lnSpc>
                <a:spcPct val="100000"/>
              </a:lnSpc>
              <a:spcBef>
                <a:spcPts val="0"/>
              </a:spcBef>
            </a:pPr>
            <a:r>
              <a:rPr lang="es-PE" sz="2200" b="1"/>
              <a:t>Dr. Fredy Salinas Melendez</a:t>
            </a:r>
          </a:p>
        </p:txBody>
      </p:sp>
      <p:sp>
        <p:nvSpPr>
          <p:cNvPr id="19" name="Subtítulo 4">
            <a:extLst>
              <a:ext uri="{FF2B5EF4-FFF2-40B4-BE49-F238E27FC236}">
                <a16:creationId xmlns:a16="http://schemas.microsoft.com/office/drawing/2014/main" id="{FF7DA7A5-6A23-4645-8BB7-CAF9A612F584}"/>
              </a:ext>
            </a:extLst>
          </p:cNvPr>
          <p:cNvSpPr txBox="1">
            <a:spLocks/>
          </p:cNvSpPr>
          <p:nvPr/>
        </p:nvSpPr>
        <p:spPr>
          <a:xfrm>
            <a:off x="609600" y="2366535"/>
            <a:ext cx="7924800" cy="56240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PE"/>
              <a:t>Facultad de Ciencias Naturales y Matemática </a:t>
            </a:r>
          </a:p>
        </p:txBody>
      </p:sp>
      <p:sp>
        <p:nvSpPr>
          <p:cNvPr id="21" name="Subtítulo 4">
            <a:extLst>
              <a:ext uri="{FF2B5EF4-FFF2-40B4-BE49-F238E27FC236}">
                <a16:creationId xmlns:a16="http://schemas.microsoft.com/office/drawing/2014/main" id="{79D83C09-58B4-49C5-B218-A242866CCD27}"/>
              </a:ext>
            </a:extLst>
          </p:cNvPr>
          <p:cNvSpPr txBox="1">
            <a:spLocks/>
          </p:cNvSpPr>
          <p:nvPr/>
        </p:nvSpPr>
        <p:spPr>
          <a:xfrm>
            <a:off x="1143000" y="6257999"/>
            <a:ext cx="6858000" cy="47531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PE" sz="1800" dirty="0"/>
              <a:t>Semestre Académico 2025 - II</a:t>
            </a:r>
          </a:p>
        </p:txBody>
      </p:sp>
    </p:spTree>
    <p:extLst>
      <p:ext uri="{BB962C8B-B14F-4D97-AF65-F5344CB8AC3E}">
        <p14:creationId xmlns:p14="http://schemas.microsoft.com/office/powerpoint/2010/main" val="42555386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974727"/>
            <a:ext cx="7886700" cy="300918"/>
          </a:xfrm>
        </p:spPr>
        <p:txBody>
          <a:bodyPr>
            <a:normAutofit fontScale="90000"/>
          </a:bodyPr>
          <a:lstStyle/>
          <a:p>
            <a:r>
              <a:rPr lang="es-ES" sz="2000" b="1"/>
              <a:t>                               LA HUMANIDAD Y EL MEDIO AMBIENTE</a:t>
            </a:r>
            <a:endParaRPr lang="en-US" sz="2000" b="1"/>
          </a:p>
        </p:txBody>
      </p:sp>
      <p:sp>
        <p:nvSpPr>
          <p:cNvPr id="3" name="Marcador de contenido 2"/>
          <p:cNvSpPr>
            <a:spLocks noGrp="1"/>
          </p:cNvSpPr>
          <p:nvPr>
            <p:ph idx="1"/>
          </p:nvPr>
        </p:nvSpPr>
        <p:spPr>
          <a:xfrm>
            <a:off x="259644" y="1275645"/>
            <a:ext cx="8636000" cy="5510918"/>
          </a:xfrm>
        </p:spPr>
        <p:txBody>
          <a:bodyPr vert="horz" lIns="91440" tIns="45720" rIns="91440" bIns="45720" rtlCol="0" anchor="t">
            <a:normAutofit/>
          </a:bodyPr>
          <a:lstStyle/>
          <a:p>
            <a:pPr algn="just"/>
            <a:r>
              <a:rPr lang="es-ES" sz="2000" b="1"/>
              <a:t>En el Neolítico</a:t>
            </a:r>
            <a:r>
              <a:rPr lang="es-ES" sz="2000"/>
              <a:t> (hace 10.000 a.) </a:t>
            </a:r>
          </a:p>
          <a:p>
            <a:pPr marL="0" indent="0" algn="just">
              <a:buNone/>
            </a:pPr>
            <a:r>
              <a:rPr lang="es-ES" sz="2000"/>
              <a:t>• El ser humano descubre la agricultura y la ganadería para su alimentación y beneficio. Es la revolución agrícola. </a:t>
            </a:r>
            <a:endParaRPr lang="es-ES" sz="2000">
              <a:cs typeface="Calibri"/>
            </a:endParaRPr>
          </a:p>
          <a:p>
            <a:pPr marL="0" indent="0" algn="just">
              <a:buNone/>
            </a:pPr>
            <a:r>
              <a:rPr lang="es-ES" sz="2000"/>
              <a:t>• Se vuelve sedentario, viviendo permanentemente en un lugar, cueva o choza. </a:t>
            </a:r>
            <a:endParaRPr lang="es-ES" sz="2000">
              <a:cs typeface="Calibri"/>
            </a:endParaRPr>
          </a:p>
          <a:p>
            <a:pPr marL="0" indent="0" algn="just">
              <a:buNone/>
            </a:pPr>
            <a:r>
              <a:rPr lang="es-ES" sz="2000"/>
              <a:t>• Utiliza la energía del ganado y canaliza el agua para el riego de los cultivos.</a:t>
            </a:r>
            <a:endParaRPr lang="es-ES" sz="2000">
              <a:cs typeface="Calibri"/>
            </a:endParaRPr>
          </a:p>
          <a:p>
            <a:pPr marL="0" indent="0" algn="just">
              <a:buNone/>
            </a:pPr>
            <a:r>
              <a:rPr lang="es-ES" sz="2000"/>
              <a:t>• El daño al entorno es bajo, aunque ya se produce una pérdida de suelo natural para su uso en la agricultura y la ganadería. Edad Media (siglos V a XV) </a:t>
            </a:r>
            <a:endParaRPr lang="es-ES" sz="2000">
              <a:cs typeface="Calibri"/>
            </a:endParaRPr>
          </a:p>
          <a:p>
            <a:pPr marL="0" indent="0" algn="just">
              <a:buNone/>
            </a:pPr>
            <a:r>
              <a:rPr lang="es-ES" sz="2000"/>
              <a:t>• Se produce un incremento del comercio de los productos agrícolas y ganaderos entre lugares muy alejado del planeta. •</a:t>
            </a:r>
            <a:endParaRPr lang="es-ES" sz="2000">
              <a:cs typeface="Calibri"/>
            </a:endParaRPr>
          </a:p>
          <a:p>
            <a:pPr algn="just"/>
            <a:r>
              <a:rPr lang="es-ES" sz="2000"/>
              <a:t>Crecen las ciudades y la población, pero se dan periodos de hambre, de epidemias y de guerras. </a:t>
            </a:r>
            <a:endParaRPr lang="es-ES" sz="2000">
              <a:cs typeface="Calibri"/>
            </a:endParaRPr>
          </a:p>
          <a:p>
            <a:pPr marL="0" indent="0" algn="just">
              <a:buNone/>
            </a:pPr>
            <a:r>
              <a:rPr lang="es-ES" sz="2000"/>
              <a:t>• Además de la madera, se utiliza la fuerza del agua y de viento como recurso energético. </a:t>
            </a:r>
            <a:endParaRPr lang="es-ES" sz="2000">
              <a:cs typeface="Calibri"/>
            </a:endParaRPr>
          </a:p>
          <a:p>
            <a:pPr marL="0" indent="0" algn="just">
              <a:buNone/>
            </a:pPr>
            <a:r>
              <a:rPr lang="es-ES" sz="2000"/>
              <a:t>• El daño al entorno crece con la deforestación, la minería, la selección de especies y el sobrepastoreo.</a:t>
            </a:r>
            <a:endParaRPr lang="en-US" sz="2000"/>
          </a:p>
        </p:txBody>
      </p:sp>
    </p:spTree>
    <p:extLst>
      <p:ext uri="{BB962C8B-B14F-4D97-AF65-F5344CB8AC3E}">
        <p14:creationId xmlns:p14="http://schemas.microsoft.com/office/powerpoint/2010/main" val="21748256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9645" y="1095022"/>
            <a:ext cx="8489244" cy="5762978"/>
          </a:xfrm>
        </p:spPr>
      </p:pic>
    </p:spTree>
    <p:extLst>
      <p:ext uri="{BB962C8B-B14F-4D97-AF65-F5344CB8AC3E}">
        <p14:creationId xmlns:p14="http://schemas.microsoft.com/office/powerpoint/2010/main" val="7886109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974727"/>
            <a:ext cx="7886700" cy="334784"/>
          </a:xfrm>
        </p:spPr>
        <p:txBody>
          <a:bodyPr>
            <a:noAutofit/>
          </a:bodyPr>
          <a:lstStyle/>
          <a:p>
            <a:r>
              <a:rPr lang="es-ES" sz="2000" b="1"/>
              <a:t>                             En la Edad Moderna (siglos XVI a XVIII)</a:t>
            </a:r>
            <a:endParaRPr lang="en-US" sz="2000" b="1"/>
          </a:p>
        </p:txBody>
      </p:sp>
      <p:sp>
        <p:nvSpPr>
          <p:cNvPr id="3" name="Marcador de contenido 2"/>
          <p:cNvSpPr>
            <a:spLocks noGrp="1"/>
          </p:cNvSpPr>
          <p:nvPr>
            <p:ph idx="1"/>
          </p:nvPr>
        </p:nvSpPr>
        <p:spPr>
          <a:xfrm>
            <a:off x="474380" y="1456267"/>
            <a:ext cx="7886700" cy="5330296"/>
          </a:xfrm>
        </p:spPr>
        <p:txBody>
          <a:bodyPr>
            <a:normAutofit fontScale="92500" lnSpcReduction="10000"/>
          </a:bodyPr>
          <a:lstStyle/>
          <a:p>
            <a:pPr marL="0" indent="0" algn="just">
              <a:buNone/>
            </a:pPr>
            <a:r>
              <a:rPr lang="es-ES" sz="2000"/>
              <a:t>• Aparece la industrialización y la mecanización del trabajo y también las desigualdades sociales y las migraciones humanas. Es la revolución industrial. </a:t>
            </a:r>
          </a:p>
          <a:p>
            <a:pPr marL="0" indent="0" algn="just">
              <a:buNone/>
            </a:pPr>
            <a:r>
              <a:rPr lang="es-ES" sz="2000"/>
              <a:t>• La salud del ser humano mejora por la aparición de las medicinas y la higiene, viviendo más tiempo. </a:t>
            </a:r>
          </a:p>
          <a:p>
            <a:pPr marL="0" indent="0" algn="just">
              <a:buNone/>
            </a:pPr>
            <a:r>
              <a:rPr lang="es-ES" sz="2000"/>
              <a:t>• Aumenta enormemente el uso del carbón y el petróleo para las máquinas de vapor. </a:t>
            </a:r>
          </a:p>
          <a:p>
            <a:pPr marL="0" indent="0" algn="just">
              <a:buNone/>
            </a:pPr>
            <a:r>
              <a:rPr lang="es-ES" sz="2000"/>
              <a:t>• El daño al entorno es ya muy importante, con la contaminación atmosférica y la sobreexplotación de materias primas. Edad Contemporánea (siglos XIX a XXI)</a:t>
            </a:r>
          </a:p>
          <a:p>
            <a:pPr marL="0" indent="0" algn="just">
              <a:buNone/>
            </a:pPr>
            <a:r>
              <a:rPr lang="es-ES" sz="2000"/>
              <a:t> • El uso de la electricidad y del motor de explosión determina el gran desarrollo tecnológico actual, con grandes diferencias en el bienestar social de los países</a:t>
            </a:r>
          </a:p>
          <a:p>
            <a:pPr marL="0" indent="0" algn="just">
              <a:buNone/>
            </a:pPr>
            <a:r>
              <a:rPr lang="es-ES" sz="2000"/>
              <a:t> • Se produce un aumento exponencial de la población humana, viviendo preferentemente en grandes ciudades, con un gran consumo de alimentos y energía. Es el periodo de la revolución demográfica. </a:t>
            </a:r>
          </a:p>
          <a:p>
            <a:pPr marL="0" indent="0" algn="just">
              <a:buNone/>
            </a:pPr>
            <a:r>
              <a:rPr lang="es-ES" sz="2000"/>
              <a:t>• Los daños al entorno son críticos: el agotamiento de recursos, una contaminación generalizada y las pérdidas de biodiversidad, de bosques y de suelo fértil. </a:t>
            </a:r>
            <a:endParaRPr lang="en-US" sz="2000"/>
          </a:p>
        </p:txBody>
      </p:sp>
    </p:spTree>
    <p:extLst>
      <p:ext uri="{BB962C8B-B14F-4D97-AF65-F5344CB8AC3E}">
        <p14:creationId xmlns:p14="http://schemas.microsoft.com/office/powerpoint/2010/main" val="42689663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974727"/>
            <a:ext cx="7886700" cy="447674"/>
          </a:xfrm>
        </p:spPr>
        <p:txBody>
          <a:bodyPr>
            <a:normAutofit fontScale="90000"/>
          </a:bodyPr>
          <a:lstStyle/>
          <a:p>
            <a:r>
              <a:rPr lang="es-ES" b="1"/>
              <a:t>                      </a:t>
            </a:r>
            <a:r>
              <a:rPr lang="es-ES" sz="2200" b="1"/>
              <a:t>Huamán Poma de Ayala</a:t>
            </a:r>
            <a:endParaRPr lang="en-US" sz="2200" b="1"/>
          </a:p>
        </p:txBody>
      </p:sp>
      <p:pic>
        <p:nvPicPr>
          <p:cNvPr id="1026" name="Picture 2" descr="Virreinato del Perú - ¿Qué fue?, características, causas, política y má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78934" y="1422402"/>
            <a:ext cx="7736416" cy="5364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75037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974727"/>
            <a:ext cx="7886700" cy="425096"/>
          </a:xfrm>
        </p:spPr>
        <p:txBody>
          <a:bodyPr>
            <a:normAutofit/>
          </a:bodyPr>
          <a:lstStyle/>
          <a:p>
            <a:r>
              <a:rPr lang="es-ES" sz="2400" b="1">
                <a:solidFill>
                  <a:prstClr val="black"/>
                </a:solidFill>
                <a:latin typeface="Calibri" panose="020F0502020204030204"/>
                <a:ea typeface="+mn-ea"/>
                <a:cs typeface="+mn-cs"/>
              </a:rPr>
              <a:t>               En la Edad Contemporánea (siglos XIX a XXI)</a:t>
            </a:r>
            <a:endParaRPr lang="en-US" sz="2400" b="1"/>
          </a:p>
        </p:txBody>
      </p:sp>
      <p:sp>
        <p:nvSpPr>
          <p:cNvPr id="3" name="Marcador de contenido 2"/>
          <p:cNvSpPr>
            <a:spLocks noGrp="1"/>
          </p:cNvSpPr>
          <p:nvPr>
            <p:ph idx="1"/>
          </p:nvPr>
        </p:nvSpPr>
        <p:spPr>
          <a:xfrm>
            <a:off x="628650" y="1399823"/>
            <a:ext cx="7886700" cy="5386740"/>
          </a:xfrm>
        </p:spPr>
        <p:txBody>
          <a:bodyPr/>
          <a:lstStyle/>
          <a:p>
            <a:pPr marL="0" indent="0" algn="just">
              <a:buNone/>
            </a:pPr>
            <a:r>
              <a:rPr lang="es-ES"/>
              <a:t>• </a:t>
            </a:r>
            <a:r>
              <a:rPr lang="es-ES" sz="2400"/>
              <a:t>El uso de la electricidad y del motor de explosión determina el gran desarrollo tecnológico actual, con grandes diferencias en el bienestar social de los países </a:t>
            </a:r>
          </a:p>
          <a:p>
            <a:pPr marL="0" indent="0" algn="just">
              <a:buNone/>
            </a:pPr>
            <a:r>
              <a:rPr lang="es-ES" sz="2400"/>
              <a:t>• Se produce un aumento exponencial de la población humana, viviendo preferentemente en grandes ciudades, con un gran consumo de alimentos y energía. Es el periodo de la revolución demográfica.</a:t>
            </a:r>
          </a:p>
          <a:p>
            <a:pPr marL="0" indent="0" algn="just">
              <a:buNone/>
            </a:pPr>
            <a:r>
              <a:rPr lang="es-ES" sz="2400"/>
              <a:t> • Los daños al entorno son críticos: el agotamiento de recursos, una contaminación generalizada y las pérdidas de biodiversidad, de bosques y de suelo fértil</a:t>
            </a:r>
            <a:endParaRPr lang="en-US" sz="2400"/>
          </a:p>
        </p:txBody>
      </p:sp>
    </p:spTree>
    <p:extLst>
      <p:ext uri="{BB962C8B-B14F-4D97-AF65-F5344CB8AC3E}">
        <p14:creationId xmlns:p14="http://schemas.microsoft.com/office/powerpoint/2010/main" val="4554099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974726"/>
            <a:ext cx="7886700" cy="481541"/>
          </a:xfrm>
        </p:spPr>
        <p:txBody>
          <a:bodyPr>
            <a:normAutofit/>
          </a:bodyPr>
          <a:lstStyle/>
          <a:p>
            <a:r>
              <a:rPr lang="es-ES" sz="2400" b="1">
                <a:solidFill>
                  <a:prstClr val="black"/>
                </a:solidFill>
                <a:latin typeface="Calibri" panose="020F0502020204030204"/>
              </a:rPr>
              <a:t>                   Edad Contemporánea (siglos XIX a XXI)</a:t>
            </a:r>
            <a:endParaRPr lang="en-US"/>
          </a:p>
        </p:txBody>
      </p:sp>
      <p:pic>
        <p:nvPicPr>
          <p:cNvPr id="4" name="Marcador de contenid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70844" y="1456267"/>
            <a:ext cx="7100712" cy="5330296"/>
          </a:xfrm>
        </p:spPr>
      </p:pic>
    </p:spTree>
    <p:extLst>
      <p:ext uri="{BB962C8B-B14F-4D97-AF65-F5344CB8AC3E}">
        <p14:creationId xmlns:p14="http://schemas.microsoft.com/office/powerpoint/2010/main" val="17143016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974727"/>
            <a:ext cx="7886700" cy="199317"/>
          </a:xfrm>
        </p:spPr>
        <p:txBody>
          <a:bodyPr>
            <a:noAutofit/>
          </a:bodyPr>
          <a:lstStyle/>
          <a:p>
            <a:r>
              <a:rPr lang="es-ES" sz="2000" b="1"/>
              <a:t>                           Alteraciones humanas de los ecosistemas</a:t>
            </a:r>
            <a:endParaRPr lang="en-US" sz="2000" b="1"/>
          </a:p>
        </p:txBody>
      </p:sp>
      <p:sp>
        <p:nvSpPr>
          <p:cNvPr id="3" name="Marcador de contenido 2"/>
          <p:cNvSpPr>
            <a:spLocks noGrp="1"/>
          </p:cNvSpPr>
          <p:nvPr>
            <p:ph idx="1"/>
          </p:nvPr>
        </p:nvSpPr>
        <p:spPr>
          <a:xfrm>
            <a:off x="93133" y="1228472"/>
            <a:ext cx="8895645" cy="5396089"/>
          </a:xfrm>
        </p:spPr>
        <p:txBody>
          <a:bodyPr>
            <a:noAutofit/>
          </a:bodyPr>
          <a:lstStyle/>
          <a:p>
            <a:pPr algn="just"/>
            <a:r>
              <a:rPr lang="es-ES" sz="1400"/>
              <a:t>Un ecosistema está en equilibrio cuando es estable, es decir, no cambia o cambia en el tiempo. El ser humano ha modificado el entorno natural y provocado graves alteraciones en los ecosistemas como estas alteraciones:</a:t>
            </a:r>
          </a:p>
          <a:p>
            <a:pPr marL="0" indent="0" algn="just">
              <a:buNone/>
            </a:pPr>
            <a:r>
              <a:rPr lang="es-ES" sz="1400" b="1"/>
              <a:t>1. La superpoblación </a:t>
            </a:r>
            <a:r>
              <a:rPr lang="es-ES" sz="1400"/>
              <a:t>Es el aumento de la población humana desde hace unos 150 años como consecuencia de los progresos en tecnología, medicina e higiene, motivos que han permitido el alargamiento de la vida media del ser humano. Los efectos más importantes de la superpoblación son:</a:t>
            </a:r>
          </a:p>
          <a:p>
            <a:pPr marL="0" indent="0" algn="just">
              <a:buNone/>
            </a:pPr>
            <a:r>
              <a:rPr lang="es-ES" sz="1400"/>
              <a:t> • Escasez de alimentos y hambre en algunos países. </a:t>
            </a:r>
          </a:p>
          <a:p>
            <a:pPr marL="0" indent="0" algn="just">
              <a:buNone/>
            </a:pPr>
            <a:r>
              <a:rPr lang="es-ES" sz="1400"/>
              <a:t>• Agotamiento de recursos y desigualdad social.</a:t>
            </a:r>
          </a:p>
          <a:p>
            <a:pPr marL="0" indent="0" algn="just">
              <a:buNone/>
            </a:pPr>
            <a:r>
              <a:rPr lang="es-ES" sz="1400"/>
              <a:t>• Urbanización descontrolada y creación de mega ciudades. </a:t>
            </a:r>
          </a:p>
          <a:p>
            <a:pPr marL="0" indent="0" algn="just">
              <a:buNone/>
            </a:pPr>
            <a:r>
              <a:rPr lang="es-ES" sz="1400" b="1"/>
              <a:t>2. La deforestación. </a:t>
            </a:r>
            <a:r>
              <a:rPr lang="es-ES" sz="1400"/>
              <a:t>Es la desaparición de su vegetación asociada de un determinado ecosistema. Se produce para la creación de campos de Es la desaparición de los árboles y su vegetación asociada de un determinado ecosistema.</a:t>
            </a:r>
          </a:p>
          <a:p>
            <a:pPr marL="0" indent="0" algn="just">
              <a:buNone/>
            </a:pPr>
            <a:r>
              <a:rPr lang="es-ES" sz="1400"/>
              <a:t>Se produce para la creación de campos de cultivo, la obtención de madera, la minería y para crear nuevas urbanizaciones, muchas veces mediante incendios intencionados. Produce efectos importantes como:</a:t>
            </a:r>
          </a:p>
          <a:p>
            <a:pPr marL="0" indent="0" algn="just">
              <a:buNone/>
            </a:pPr>
            <a:r>
              <a:rPr lang="es-ES" sz="1400"/>
              <a:t> • Erosión y pérdida del suelo fértil.</a:t>
            </a:r>
          </a:p>
          <a:p>
            <a:pPr marL="0" indent="0" algn="just">
              <a:buNone/>
            </a:pPr>
            <a:r>
              <a:rPr lang="es-ES" sz="1400"/>
              <a:t>  • Disminución de la captación de CO2 y aumento del efecto invernadero.</a:t>
            </a:r>
          </a:p>
          <a:p>
            <a:pPr marL="0" indent="0" algn="just">
              <a:buNone/>
            </a:pPr>
            <a:r>
              <a:rPr lang="es-ES" sz="1400" b="1"/>
              <a:t> 3. Pérdida de biodiversidad y de recursos biológicos</a:t>
            </a:r>
            <a:r>
              <a:rPr lang="es-ES" sz="1400"/>
              <a:t>. La acumulación de sustancias no naturales en grandes concentraciones en el agua, el suelo y la atmósfera y tienen efectos negativos sobre los seres vivos, provoca la muerte de especies y pérdida de biodiversidad. </a:t>
            </a:r>
          </a:p>
          <a:p>
            <a:pPr marL="0" indent="0" algn="just">
              <a:buNone/>
            </a:pPr>
            <a:r>
              <a:rPr lang="es-ES" sz="1400"/>
              <a:t> La biodiversidad es el grado de variedad de especies en los ecosistemas que ha surgido como consecuencia de la evolución biológica. Representa nuestra mayor riqueza natural al ser la fuente de recursos alimenticios, medicinales y paisajísticos. La biodiversidad se ve afectada por: • La sobreexplotación de los recursos </a:t>
            </a:r>
            <a:endParaRPr lang="en-US" sz="1400"/>
          </a:p>
        </p:txBody>
      </p:sp>
    </p:spTree>
    <p:extLst>
      <p:ext uri="{BB962C8B-B14F-4D97-AF65-F5344CB8AC3E}">
        <p14:creationId xmlns:p14="http://schemas.microsoft.com/office/powerpoint/2010/main" val="35315428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974726"/>
            <a:ext cx="7886700" cy="334785"/>
          </a:xfrm>
        </p:spPr>
        <p:txBody>
          <a:bodyPr>
            <a:normAutofit fontScale="90000"/>
          </a:bodyPr>
          <a:lstStyle/>
          <a:p>
            <a:r>
              <a:rPr lang="es-ES" sz="2700" dirty="0"/>
              <a:t>                </a:t>
            </a:r>
            <a:r>
              <a:rPr lang="es-ES" sz="2700" b="1" dirty="0"/>
              <a:t>La Agenda 2030 para el Desarrollo Sostenible</a:t>
            </a:r>
            <a:endParaRPr lang="es-ES" b="1" dirty="0"/>
          </a:p>
        </p:txBody>
      </p:sp>
      <p:sp>
        <p:nvSpPr>
          <p:cNvPr id="3" name="Marcador de contenido 2"/>
          <p:cNvSpPr>
            <a:spLocks noGrp="1"/>
          </p:cNvSpPr>
          <p:nvPr>
            <p:ph idx="1"/>
          </p:nvPr>
        </p:nvSpPr>
        <p:spPr>
          <a:xfrm>
            <a:off x="628650" y="1309511"/>
            <a:ext cx="7886700" cy="5477052"/>
          </a:xfrm>
        </p:spPr>
        <p:txBody>
          <a:bodyPr>
            <a:normAutofit fontScale="70000" lnSpcReduction="20000"/>
          </a:bodyPr>
          <a:lstStyle/>
          <a:p>
            <a:pPr algn="just"/>
            <a:r>
              <a:rPr lang="es-ES"/>
              <a:t>La época actual está marcada por un conjunto de brechas estructurales y demandas insatisfechas que hacen de la búsqueda de la igualdad y la construcción de sociedades más inclusivas desafíos centrales para América Latina y el Caribe. La gran complejidad de este escenario hace necesaria la reflexión y la actualización de la manera en que la CEPAL ha abordado hasta ahora la inclusión y la cohesión social, así como la adopción de la Agenda 2030 para el Desarrollo Sostenible como un nuevo referente orientador.</a:t>
            </a:r>
          </a:p>
          <a:p>
            <a:pPr algn="just"/>
            <a:r>
              <a:rPr lang="es-ES"/>
              <a:t>Las contribuciones realizadas por destacados expertos en el seminario internacional Inclusión y Cohesión Social en el Marco de la Agenda 2030 para el Desarrollo Sostenible: Claves para un Desarrollo Social Inclusivo en América Latina, llevado a cabo en mayo de 2019. Las temáticas tratadas en el seminario aportan elementos fundamentales para afrontar el desafío asociado al fortalecimiento de la cohesión social en múltiples dimensiones. Algunas de las contribuciones abordan las dimensiones teórica, conceptual y metodológica de la inclusión y la cohesión social, mientras que otras se centran en problemáticas asociadas a estos temas, como la gobernanza democrática, la migración, las políticas contra la desigualdad, la exclusión y la discriminación, así como el papel de los Ministerios de Desarrollo Social en estos ámbitos.</a:t>
            </a:r>
          </a:p>
        </p:txBody>
      </p:sp>
    </p:spTree>
    <p:extLst>
      <p:ext uri="{BB962C8B-B14F-4D97-AF65-F5344CB8AC3E}">
        <p14:creationId xmlns:p14="http://schemas.microsoft.com/office/powerpoint/2010/main" val="5605923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974727"/>
            <a:ext cx="7886700" cy="425096"/>
          </a:xfrm>
        </p:spPr>
        <p:txBody>
          <a:bodyPr>
            <a:normAutofit fontScale="90000"/>
          </a:bodyPr>
          <a:lstStyle/>
          <a:p>
            <a:r>
              <a:rPr lang="es-ES"/>
              <a:t>                    </a:t>
            </a:r>
            <a:r>
              <a:rPr lang="es-ES" sz="2200" b="1"/>
              <a:t>Que es la Agenda 2023</a:t>
            </a:r>
            <a:endParaRPr lang="en-US" sz="2200" b="1"/>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06312" y="1399823"/>
            <a:ext cx="6208888" cy="5396088"/>
          </a:xfrm>
        </p:spPr>
      </p:pic>
    </p:spTree>
    <p:extLst>
      <p:ext uri="{BB962C8B-B14F-4D97-AF65-F5344CB8AC3E}">
        <p14:creationId xmlns:p14="http://schemas.microsoft.com/office/powerpoint/2010/main" val="20134642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974726"/>
            <a:ext cx="7886700" cy="481541"/>
          </a:xfrm>
        </p:spPr>
        <p:txBody>
          <a:bodyPr>
            <a:normAutofit/>
          </a:bodyPr>
          <a:lstStyle/>
          <a:p>
            <a:r>
              <a:rPr lang="es-ES" sz="2400" b="1"/>
              <a:t>                                    Áreas de trabajo</a:t>
            </a:r>
            <a:endParaRPr lang="en-US" sz="2400" b="1"/>
          </a:p>
        </p:txBody>
      </p:sp>
      <p:sp>
        <p:nvSpPr>
          <p:cNvPr id="3" name="Marcador de contenido 2"/>
          <p:cNvSpPr>
            <a:spLocks noGrp="1"/>
          </p:cNvSpPr>
          <p:nvPr>
            <p:ph idx="1"/>
          </p:nvPr>
        </p:nvSpPr>
        <p:spPr>
          <a:xfrm>
            <a:off x="293511" y="1456267"/>
            <a:ext cx="8647289" cy="5330296"/>
          </a:xfrm>
        </p:spPr>
        <p:txBody>
          <a:bodyPr vert="horz" lIns="91440" tIns="45720" rIns="91440" bIns="45720" rtlCol="0" anchor="t">
            <a:normAutofit fontScale="62500" lnSpcReduction="20000"/>
          </a:bodyPr>
          <a:lstStyle/>
          <a:p>
            <a:pPr marL="0" indent="0">
              <a:buNone/>
            </a:pPr>
            <a:r>
              <a:rPr lang="es-ES" b="1"/>
              <a:t>            I. Comercio internacional e integración</a:t>
            </a:r>
          </a:p>
          <a:p>
            <a:pPr marL="0" indent="0" algn="just">
              <a:buNone/>
            </a:pPr>
            <a:r>
              <a:rPr lang="es-ES"/>
              <a:t>La misión de la CEPAL en esta área es generar y difundir análisis y propuestas de políticas orientadas a fortalecer la participación de América Latina y el Caribe en el comercio mundial y su proceso de integración regional, particularmente en sus aspectos económicos.  se destacan la elaboración de estudios y publicaciones, la organización de conferencias y seminarios, la prestación de asesoría técnica a los gobiernos y mecanismos de integración de la región, y el desarrollo y mantenimiento de diversas bases de datos. La labor de la División de Comercio Internacional e Integración considera los aspectos tanto cuantitativos como cualitativos de ambos temas, mediante un trabajo coordinado con otras Divisiones y oficinas subregionales y nacionales de la CEPAL.</a:t>
            </a:r>
            <a:endParaRPr lang="es-ES">
              <a:cs typeface="Calibri"/>
            </a:endParaRPr>
          </a:p>
          <a:p>
            <a:pPr marL="0" indent="0" algn="just">
              <a:buNone/>
            </a:pPr>
            <a:r>
              <a:rPr lang="en-US" b="1"/>
              <a:t> 1. Comercio international. </a:t>
            </a:r>
            <a:r>
              <a:rPr lang="es-ES"/>
              <a:t>La facilitación del comercio se relaciona con la simplificación y armonización de los procedimientos y flujos de información asociados con la importación y exportación de bienes.</a:t>
            </a:r>
            <a:endParaRPr lang="es-ES">
              <a:cs typeface="Calibri"/>
            </a:endParaRPr>
          </a:p>
          <a:p>
            <a:pPr marL="0" indent="0" algn="just">
              <a:buNone/>
            </a:pPr>
            <a:r>
              <a:rPr lang="es-ES" b="1"/>
              <a:t>2. “La integración productiva América Latina – Asia Pacífico y sus desafíos”</a:t>
            </a:r>
            <a:r>
              <a:rPr lang="es-ES"/>
              <a:t>. Este presenta algunos resultados del proyecto sobre cadenas de valor para el desarrollo de una integración más profunda entre América Latina y Asia Pacífico, el cual contó con el financiamiento del Foro de Cooperación América Latina – Asia del Este (FOCALAE).</a:t>
            </a:r>
            <a:endParaRPr lang="es-ES">
              <a:cs typeface="Calibri"/>
            </a:endParaRPr>
          </a:p>
          <a:p>
            <a:pPr marL="0" indent="0" algn="just">
              <a:buNone/>
            </a:pPr>
            <a:r>
              <a:rPr lang="es-ES" b="1"/>
              <a:t>3. Logística y movilidad. </a:t>
            </a:r>
            <a:r>
              <a:rPr lang="es-ES"/>
              <a:t>La dotación y calidad de la infraestructura disponible determina en buena medida los patrones de producción y consumo de una economía. Del mismo modo, la elección del tipo de infraestructura y la forma en que éstas se diseñan, regulan y operan los servicios que se prestan sobre ella, determinan el precio, los tiempos y la calidad de la productos que se producen, de manera significativa. </a:t>
            </a:r>
            <a:endParaRPr lang="es-ES">
              <a:cs typeface="Calibri"/>
            </a:endParaRPr>
          </a:p>
          <a:p>
            <a:pPr marL="0" indent="0" algn="just">
              <a:buNone/>
            </a:pPr>
            <a:endParaRPr lang="en-US"/>
          </a:p>
          <a:p>
            <a:pPr marL="0" indent="0" algn="just">
              <a:buNone/>
            </a:pPr>
            <a:endParaRPr lang="es-ES"/>
          </a:p>
        </p:txBody>
      </p:sp>
    </p:spTree>
    <p:extLst>
      <p:ext uri="{BB962C8B-B14F-4D97-AF65-F5344CB8AC3E}">
        <p14:creationId xmlns:p14="http://schemas.microsoft.com/office/powerpoint/2010/main" val="17638186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B80581-339C-4892-8F5C-A7110C7607B8}"/>
              </a:ext>
            </a:extLst>
          </p:cNvPr>
          <p:cNvSpPr>
            <a:spLocks noGrp="1"/>
          </p:cNvSpPr>
          <p:nvPr>
            <p:ph type="title"/>
          </p:nvPr>
        </p:nvSpPr>
        <p:spPr>
          <a:xfrm>
            <a:off x="628650" y="974727"/>
            <a:ext cx="7886700" cy="226112"/>
          </a:xfrm>
        </p:spPr>
        <p:txBody>
          <a:bodyPr>
            <a:normAutofit fontScale="90000"/>
          </a:bodyPr>
          <a:lstStyle/>
          <a:p>
            <a:endParaRPr lang="es-ES"/>
          </a:p>
        </p:txBody>
      </p:sp>
      <p:sp>
        <p:nvSpPr>
          <p:cNvPr id="3" name="Marcador de contenido 2">
            <a:extLst>
              <a:ext uri="{FF2B5EF4-FFF2-40B4-BE49-F238E27FC236}">
                <a16:creationId xmlns:a16="http://schemas.microsoft.com/office/drawing/2014/main" id="{A8E13372-8B48-494D-B380-AC00E27EB4A8}"/>
              </a:ext>
            </a:extLst>
          </p:cNvPr>
          <p:cNvSpPr>
            <a:spLocks noGrp="1"/>
          </p:cNvSpPr>
          <p:nvPr>
            <p:ph idx="1"/>
          </p:nvPr>
        </p:nvSpPr>
        <p:spPr>
          <a:xfrm>
            <a:off x="628650" y="1366093"/>
            <a:ext cx="7886700" cy="5420470"/>
          </a:xfrm>
        </p:spPr>
        <p:txBody>
          <a:bodyPr>
            <a:normAutofit/>
          </a:bodyPr>
          <a:lstStyle/>
          <a:p>
            <a:endParaRPr lang="es-ES" sz="1800" b="0" i="0" u="none" strike="noStrike" baseline="0">
              <a:solidFill>
                <a:srgbClr val="000000"/>
              </a:solidFill>
              <a:latin typeface="Times New Roman" panose="02020603050405020304" pitchFamily="18" charset="0"/>
            </a:endParaRPr>
          </a:p>
          <a:p>
            <a:endParaRPr lang="es-ES" sz="1800">
              <a:solidFill>
                <a:srgbClr val="000000"/>
              </a:solidFill>
              <a:latin typeface="Times New Roman" panose="02020603050405020304" pitchFamily="18" charset="0"/>
            </a:endParaRPr>
          </a:p>
          <a:p>
            <a:pPr marL="0" indent="0">
              <a:buNone/>
            </a:pPr>
            <a:endParaRPr lang="es-ES" sz="1800" b="0" i="0" u="none" strike="noStrike" baseline="0">
              <a:solidFill>
                <a:srgbClr val="000000"/>
              </a:solidFill>
              <a:latin typeface="Times New Roman" panose="02020603050405020304" pitchFamily="18" charset="0"/>
            </a:endParaRPr>
          </a:p>
          <a:p>
            <a:pPr marL="0" indent="0">
              <a:buNone/>
            </a:pPr>
            <a:endParaRPr lang="es-ES" sz="1800">
              <a:solidFill>
                <a:srgbClr val="000000"/>
              </a:solidFill>
              <a:latin typeface="Times New Roman" panose="02020603050405020304" pitchFamily="18" charset="0"/>
            </a:endParaRPr>
          </a:p>
          <a:p>
            <a:pPr marL="0" indent="0">
              <a:buNone/>
            </a:pPr>
            <a:endParaRPr lang="es-ES" sz="1800" b="0" i="0" u="none" strike="noStrike" baseline="0">
              <a:solidFill>
                <a:srgbClr val="000000"/>
              </a:solidFill>
              <a:latin typeface="Times New Roman" panose="02020603050405020304" pitchFamily="18" charset="0"/>
            </a:endParaRPr>
          </a:p>
          <a:p>
            <a:pPr marL="0" indent="0">
              <a:buNone/>
            </a:pPr>
            <a:endParaRPr lang="es-ES" sz="1800">
              <a:solidFill>
                <a:srgbClr val="000000"/>
              </a:solidFill>
              <a:latin typeface="Times New Roman" panose="02020603050405020304" pitchFamily="18" charset="0"/>
            </a:endParaRPr>
          </a:p>
          <a:p>
            <a:pPr marL="0" indent="0">
              <a:buNone/>
            </a:pPr>
            <a:endParaRPr lang="es-ES" sz="1800" b="0" i="0" u="none" strike="noStrike" baseline="0">
              <a:solidFill>
                <a:srgbClr val="000000"/>
              </a:solidFill>
              <a:latin typeface="Times New Roman" panose="02020603050405020304" pitchFamily="18" charset="0"/>
            </a:endParaRPr>
          </a:p>
          <a:p>
            <a:pPr marL="0" indent="0">
              <a:buNone/>
            </a:pPr>
            <a:endParaRPr lang="es-ES" sz="1800" b="0" i="0" u="none" strike="noStrike" baseline="0">
              <a:solidFill>
                <a:srgbClr val="000000"/>
              </a:solidFill>
              <a:latin typeface="Times New Roman" panose="02020603050405020304" pitchFamily="18" charset="0"/>
            </a:endParaRPr>
          </a:p>
          <a:p>
            <a:endParaRPr lang="es-ES" sz="1800">
              <a:solidFill>
                <a:srgbClr val="000000"/>
              </a:solidFill>
              <a:latin typeface="Times New Roman" panose="02020603050405020304" pitchFamily="18" charset="0"/>
            </a:endParaRPr>
          </a:p>
          <a:p>
            <a:endParaRPr lang="es-ES" sz="1800" b="0" i="0" u="none" strike="noStrike" baseline="0">
              <a:solidFill>
                <a:srgbClr val="000000"/>
              </a:solidFill>
              <a:latin typeface="Times New Roman" panose="02020603050405020304" pitchFamily="18" charset="0"/>
            </a:endParaRPr>
          </a:p>
          <a:p>
            <a:pPr marL="0" indent="0">
              <a:buNone/>
            </a:pPr>
            <a:r>
              <a:rPr lang="es-ES" sz="2400" b="0" i="0" u="none" strike="noStrike" baseline="0">
                <a:solidFill>
                  <a:srgbClr val="000000"/>
                </a:solidFill>
                <a:latin typeface="Times New Roman" panose="02020603050405020304" pitchFamily="18" charset="0"/>
              </a:rPr>
              <a:t> “Hay una fuerza motriz más poderosa que el vapor, la electricidad y la energía atómica: la voluntad” </a:t>
            </a:r>
          </a:p>
          <a:p>
            <a:pPr marL="0" indent="0">
              <a:buNone/>
            </a:pPr>
            <a:r>
              <a:rPr lang="es-ES" sz="3200" b="0" i="0" u="none" strike="noStrike" baseline="0">
                <a:solidFill>
                  <a:srgbClr val="000000"/>
                </a:solidFill>
                <a:latin typeface="Times New Roman" panose="02020603050405020304" pitchFamily="18" charset="0"/>
              </a:rPr>
              <a:t>                            Albert Einstein </a:t>
            </a:r>
            <a:endParaRPr lang="es-ES" sz="320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650" y="880533"/>
            <a:ext cx="7679282" cy="4210756"/>
          </a:xfrm>
          <a:prstGeom prst="rect">
            <a:avLst/>
          </a:prstGeom>
        </p:spPr>
      </p:pic>
    </p:spTree>
    <p:extLst>
      <p:ext uri="{BB962C8B-B14F-4D97-AF65-F5344CB8AC3E}">
        <p14:creationId xmlns:p14="http://schemas.microsoft.com/office/powerpoint/2010/main" val="36901956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974727"/>
            <a:ext cx="7886700" cy="470251"/>
          </a:xfrm>
        </p:spPr>
        <p:txBody>
          <a:bodyPr>
            <a:normAutofit/>
          </a:bodyPr>
          <a:lstStyle/>
          <a:p>
            <a:r>
              <a:rPr lang="es-ES" sz="2000" b="1">
                <a:solidFill>
                  <a:prstClr val="black"/>
                </a:solidFill>
                <a:latin typeface="Calibri" panose="020F0502020204030204"/>
                <a:ea typeface="+mn-ea"/>
                <a:cs typeface="+mn-cs"/>
              </a:rPr>
              <a:t>                           Integración productiva América Latina</a:t>
            </a:r>
            <a:endParaRPr lang="en-US"/>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5378" y="1591733"/>
            <a:ext cx="7679972" cy="4334934"/>
          </a:xfrm>
        </p:spPr>
      </p:pic>
    </p:spTree>
    <p:extLst>
      <p:ext uri="{BB962C8B-B14F-4D97-AF65-F5344CB8AC3E}">
        <p14:creationId xmlns:p14="http://schemas.microsoft.com/office/powerpoint/2010/main" val="23782119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974727"/>
            <a:ext cx="7886700" cy="549274"/>
          </a:xfrm>
        </p:spPr>
        <p:txBody>
          <a:bodyPr>
            <a:normAutofit fontScale="90000"/>
          </a:bodyPr>
          <a:lstStyle/>
          <a:p>
            <a:r>
              <a:rPr lang="es-ES"/>
              <a:t>            </a:t>
            </a:r>
            <a:r>
              <a:rPr lang="es-ES" sz="2700" b="1"/>
              <a:t>II. Desarrollo económico</a:t>
            </a:r>
            <a:endParaRPr lang="en-US" sz="2700" b="1"/>
          </a:p>
        </p:txBody>
      </p:sp>
      <p:sp>
        <p:nvSpPr>
          <p:cNvPr id="3" name="Marcador de contenido 2"/>
          <p:cNvSpPr>
            <a:spLocks noGrp="1"/>
          </p:cNvSpPr>
          <p:nvPr>
            <p:ph idx="1"/>
          </p:nvPr>
        </p:nvSpPr>
        <p:spPr>
          <a:xfrm>
            <a:off x="628649" y="1625600"/>
            <a:ext cx="8041217" cy="5160963"/>
          </a:xfrm>
        </p:spPr>
        <p:txBody>
          <a:bodyPr>
            <a:normAutofit fontScale="62500" lnSpcReduction="20000"/>
          </a:bodyPr>
          <a:lstStyle/>
          <a:p>
            <a:pPr marL="0" indent="0" algn="just">
              <a:buNone/>
            </a:pPr>
            <a:r>
              <a:rPr lang="es-ES"/>
              <a:t>La CEPAL, en el área del desarrollo económico, tiene como objetivo la promoción de un crecimiento económico equitativo de largo plazo y la generación y asignación eficiente de recursos financieros para apoyar el desarrollo y la igualdad en los países de América Latina y el Caribe. Esta misión se instrumenta a través de tres estrategias: un seguimiento sistemático de políticas y reformas macroeconómicas, una evaluación de la incidencia de éstas en términos de sustentabilidad, eficacia y equidad, y un apoyo sustantivo para la formulación e implementación de dichas políticas y reformas por parte de los gobiernos.</a:t>
            </a:r>
          </a:p>
          <a:p>
            <a:pPr marL="0" indent="0" algn="just">
              <a:buNone/>
            </a:pPr>
            <a:r>
              <a:rPr lang="es-ES" b="1"/>
              <a:t>1. Asuntos fiscales</a:t>
            </a:r>
            <a:r>
              <a:rPr lang="es-ES"/>
              <a:t>. La CEPAL participa en proyectos, conferencias y documentos referentes a la política fiscal como herramienta para alcanzar una mayor cohesión social y desarrollo económico de largo plazo en los países de la región. </a:t>
            </a:r>
          </a:p>
          <a:p>
            <a:pPr marL="0" indent="0" algn="just">
              <a:buNone/>
            </a:pPr>
            <a:r>
              <a:rPr lang="en-US" b="1"/>
              <a:t>2. Financiamiento. </a:t>
            </a:r>
            <a:r>
              <a:rPr lang="en-US"/>
              <a:t>Para el desarrollo, </a:t>
            </a:r>
            <a:r>
              <a:rPr lang="es-ES"/>
              <a:t>en el ámbito del financiamiento para el desarrollo, la CEPAL a través de su División de Desarrollo Económico (DDE) tiene como misión promover la generación y asignación eficiente de recursos financieros en América Latina y el Caribe para apoyar el desarrollo y la igualdad.</a:t>
            </a:r>
            <a:endParaRPr lang="en-US"/>
          </a:p>
          <a:p>
            <a:pPr marL="0" indent="0" algn="just">
              <a:buNone/>
            </a:pPr>
            <a:r>
              <a:rPr lang="en-US" b="1"/>
              <a:t>3. Sector financiero y monetario</a:t>
            </a:r>
            <a:r>
              <a:rPr lang="en-US"/>
              <a:t>. </a:t>
            </a:r>
            <a:r>
              <a:rPr lang="es-ES"/>
              <a:t>Temas de política cambiaria, financiera, monetaria y de otras áreas de la macroeconomía son estudiados en la División de Desarrollo económico, particularmente su aplicabilidad y repercusión en los países de América Latina y el Caribe.</a:t>
            </a:r>
            <a:endParaRPr lang="en-US"/>
          </a:p>
          <a:p>
            <a:pPr algn="just"/>
            <a:endParaRPr lang="en-US"/>
          </a:p>
        </p:txBody>
      </p:sp>
    </p:spTree>
    <p:extLst>
      <p:ext uri="{BB962C8B-B14F-4D97-AF65-F5344CB8AC3E}">
        <p14:creationId xmlns:p14="http://schemas.microsoft.com/office/powerpoint/2010/main" val="36892585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8000" y="1185333"/>
            <a:ext cx="8007350" cy="5672667"/>
          </a:xfrm>
        </p:spPr>
      </p:pic>
    </p:spTree>
    <p:extLst>
      <p:ext uri="{BB962C8B-B14F-4D97-AF65-F5344CB8AC3E}">
        <p14:creationId xmlns:p14="http://schemas.microsoft.com/office/powerpoint/2010/main" val="40870416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974727"/>
            <a:ext cx="7886700" cy="458962"/>
          </a:xfrm>
        </p:spPr>
        <p:txBody>
          <a:bodyPr>
            <a:normAutofit fontScale="90000"/>
          </a:bodyPr>
          <a:lstStyle/>
          <a:p>
            <a:br>
              <a:rPr lang="es-ES" sz="2200"/>
            </a:br>
            <a:br>
              <a:rPr lang="es-ES" sz="2200"/>
            </a:br>
            <a:r>
              <a:rPr lang="es-ES" sz="2200"/>
              <a:t>               </a:t>
            </a:r>
            <a:r>
              <a:rPr lang="es-ES" sz="2200" b="1"/>
              <a:t>III. </a:t>
            </a:r>
            <a:r>
              <a:rPr lang="es-ES" sz="2700" b="1"/>
              <a:t>Desarrollo productivo y empresarial</a:t>
            </a:r>
            <a:br>
              <a:rPr lang="es-ES" sz="2700" b="1"/>
            </a:br>
            <a:endParaRPr lang="en-US" sz="2700" b="1"/>
          </a:p>
        </p:txBody>
      </p:sp>
      <p:sp>
        <p:nvSpPr>
          <p:cNvPr id="3" name="Marcador de contenido 2"/>
          <p:cNvSpPr>
            <a:spLocks noGrp="1"/>
          </p:cNvSpPr>
          <p:nvPr>
            <p:ph idx="1"/>
          </p:nvPr>
        </p:nvSpPr>
        <p:spPr>
          <a:xfrm>
            <a:off x="406400" y="1433689"/>
            <a:ext cx="8108950" cy="5352874"/>
          </a:xfrm>
        </p:spPr>
        <p:txBody>
          <a:bodyPr>
            <a:normAutofit fontScale="62500" lnSpcReduction="20000"/>
          </a:bodyPr>
          <a:lstStyle/>
          <a:p>
            <a:pPr marL="0" indent="0" algn="just">
              <a:buNone/>
            </a:pPr>
            <a:r>
              <a:rPr lang="es-ES"/>
              <a:t>La misión de la CEPAL en el área del Desarrollo Productivo y Empresarial es generar y difundir análisis y propuestas de políticas sobre la estructura y dinámica de los sistemas de producción e innovación a nivel microeconómico y sectorial y sus determinantes, prestando atención a sus impactos económicos, sociales y ambientales</a:t>
            </a:r>
          </a:p>
          <a:p>
            <a:pPr marL="0" indent="0" algn="just">
              <a:buNone/>
            </a:pPr>
            <a:r>
              <a:rPr lang="es-ES"/>
              <a:t>ales. Evalúa y genera propuestas de políticas públicas para el cambio de la estructura productiva de los sectores industrial y de servicios, promoviendo el intercambio de experiencias; presta asistencia técnica y apoya el desarrollo de capacidades de actores económicos relevantes en la región.</a:t>
            </a:r>
          </a:p>
          <a:p>
            <a:pPr marL="0" indent="0" algn="just">
              <a:buNone/>
            </a:pPr>
            <a:r>
              <a:rPr lang="es-ES"/>
              <a:t>1. </a:t>
            </a:r>
            <a:r>
              <a:rPr lang="es-ES" b="1"/>
              <a:t>La facilitación del comercio </a:t>
            </a:r>
            <a:r>
              <a:rPr lang="es-ES"/>
              <a:t>se relaciona con la simplificación y armonización de los procedimientos y flujos de información asociados con la importación y exportación de bienes.  </a:t>
            </a:r>
          </a:p>
          <a:p>
            <a:pPr marL="0" indent="0" algn="just">
              <a:buNone/>
            </a:pPr>
            <a:r>
              <a:rPr lang="es-ES" b="1"/>
              <a:t>2. Inserción en la economía mundial </a:t>
            </a:r>
            <a:r>
              <a:rPr lang="es-ES"/>
              <a:t>La dotación y calidad de la infraestructura disponible determina en buena medida los patrones de producción y consumo de una economía. </a:t>
            </a:r>
            <a:r>
              <a:rPr lang="en-US"/>
              <a:t>Logística y movilidad</a:t>
            </a:r>
          </a:p>
          <a:p>
            <a:pPr marL="0" indent="0" algn="just">
              <a:buNone/>
            </a:pPr>
            <a:r>
              <a:rPr lang="es-ES" b="1"/>
              <a:t>3. Innovación ciencia y tecnología</a:t>
            </a:r>
            <a:r>
              <a:rPr lang="es-ES"/>
              <a:t>. El desarrollo tecnológico es el sustento último del crecimiento económico en el largo plazo. En la doble dimensión de la productividad y la incorporación de progreso técnico, los países de la región han estado y siguen estando estructuralmente rezagados. Las políticas de innovación, articuladas con las de ciencia y tecnología, son necesarias para vincular de manera eficiente los esfuerzos de empresas, gobiernos y sectores académicos. Esto permitirá fortalecer los sistemas nacionales de innovación y articularlos con las principales tendencias que operan en la economía mundial.</a:t>
            </a:r>
            <a:endParaRPr lang="en-US"/>
          </a:p>
          <a:p>
            <a:pPr algn="just"/>
            <a:endParaRPr lang="es-ES" b="1"/>
          </a:p>
          <a:p>
            <a:pPr algn="just"/>
            <a:endParaRPr lang="en-US" b="1"/>
          </a:p>
        </p:txBody>
      </p:sp>
    </p:spTree>
    <p:extLst>
      <p:ext uri="{BB962C8B-B14F-4D97-AF65-F5344CB8AC3E}">
        <p14:creationId xmlns:p14="http://schemas.microsoft.com/office/powerpoint/2010/main" val="8757507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8650" y="974726"/>
            <a:ext cx="7886700" cy="5323204"/>
          </a:xfrm>
        </p:spPr>
      </p:pic>
    </p:spTree>
    <p:extLst>
      <p:ext uri="{BB962C8B-B14F-4D97-AF65-F5344CB8AC3E}">
        <p14:creationId xmlns:p14="http://schemas.microsoft.com/office/powerpoint/2010/main" val="19681146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974726"/>
            <a:ext cx="7886700" cy="334785"/>
          </a:xfrm>
        </p:spPr>
        <p:txBody>
          <a:bodyPr>
            <a:normAutofit fontScale="90000"/>
          </a:bodyPr>
          <a:lstStyle/>
          <a:p>
            <a:r>
              <a:rPr lang="es-ES" sz="2900" b="1">
                <a:solidFill>
                  <a:srgbClr val="202124"/>
                </a:solidFill>
                <a:latin typeface="arial" panose="020B0604020202020204" pitchFamily="34" charset="0"/>
                <a:ea typeface="+mn-ea"/>
                <a:cs typeface="+mn-cs"/>
              </a:rPr>
              <a:t>              Calidad de Vida en Perú</a:t>
            </a:r>
            <a:endParaRPr lang="en-US"/>
          </a:p>
        </p:txBody>
      </p:sp>
      <p:sp>
        <p:nvSpPr>
          <p:cNvPr id="3" name="Marcador de contenido 2"/>
          <p:cNvSpPr>
            <a:spLocks noGrp="1"/>
          </p:cNvSpPr>
          <p:nvPr>
            <p:ph idx="1"/>
          </p:nvPr>
        </p:nvSpPr>
        <p:spPr>
          <a:xfrm>
            <a:off x="124178" y="1309511"/>
            <a:ext cx="8669866" cy="5477052"/>
          </a:xfrm>
        </p:spPr>
        <p:txBody>
          <a:bodyPr>
            <a:normAutofit fontScale="92500" lnSpcReduction="20000"/>
          </a:bodyPr>
          <a:lstStyle/>
          <a:p>
            <a:pPr algn="just"/>
            <a:r>
              <a:rPr lang="es-ES">
                <a:solidFill>
                  <a:srgbClr val="202124"/>
                </a:solidFill>
                <a:latin typeface="arial" panose="020B0604020202020204" pitchFamily="34" charset="0"/>
              </a:rPr>
              <a:t>El </a:t>
            </a:r>
            <a:r>
              <a:rPr lang="es-ES" b="1">
                <a:solidFill>
                  <a:srgbClr val="202124"/>
                </a:solidFill>
                <a:latin typeface="arial" panose="020B0604020202020204" pitchFamily="34" charset="0"/>
              </a:rPr>
              <a:t>Perú</a:t>
            </a:r>
            <a:r>
              <a:rPr lang="es-ES">
                <a:solidFill>
                  <a:srgbClr val="202124"/>
                </a:solidFill>
                <a:latin typeface="arial" panose="020B0604020202020204" pitchFamily="34" charset="0"/>
              </a:rPr>
              <a:t> alcanza un Índice de </a:t>
            </a:r>
            <a:r>
              <a:rPr lang="es-ES" b="1">
                <a:solidFill>
                  <a:srgbClr val="202124"/>
                </a:solidFill>
                <a:latin typeface="arial" panose="020B0604020202020204" pitchFamily="34" charset="0"/>
              </a:rPr>
              <a:t>Calidad de Vida</a:t>
            </a:r>
            <a:r>
              <a:rPr lang="es-ES">
                <a:solidFill>
                  <a:srgbClr val="202124"/>
                </a:solidFill>
                <a:latin typeface="arial" panose="020B0604020202020204" pitchFamily="34" charset="0"/>
              </a:rPr>
              <a:t> de 81.29 puntos, siendo el más alto el de 188.36 (Suiza) y el más bajo el de 54.71 (Nigeria). El </a:t>
            </a:r>
            <a:r>
              <a:rPr lang="es-ES" b="1">
                <a:solidFill>
                  <a:srgbClr val="202124"/>
                </a:solidFill>
                <a:latin typeface="arial" panose="020B0604020202020204" pitchFamily="34" charset="0"/>
              </a:rPr>
              <a:t>Perú</a:t>
            </a:r>
            <a:r>
              <a:rPr lang="es-ES">
                <a:solidFill>
                  <a:srgbClr val="202124"/>
                </a:solidFill>
                <a:latin typeface="arial" panose="020B0604020202020204" pitchFamily="34" charset="0"/>
              </a:rPr>
              <a:t> se encuentra en el puesto 77 de un total de 83 países respecto a la </a:t>
            </a:r>
            <a:r>
              <a:rPr lang="es-ES" b="1">
                <a:solidFill>
                  <a:srgbClr val="202124"/>
                </a:solidFill>
                <a:latin typeface="arial" panose="020B0604020202020204" pitchFamily="34" charset="0"/>
              </a:rPr>
              <a:t>calidad de vida</a:t>
            </a:r>
            <a:r>
              <a:rPr lang="es-ES">
                <a:solidFill>
                  <a:srgbClr val="202124"/>
                </a:solidFill>
                <a:latin typeface="arial" panose="020B0604020202020204" pitchFamily="34" charset="0"/>
              </a:rPr>
              <a:t> en el mundo.</a:t>
            </a:r>
          </a:p>
          <a:p>
            <a:pPr algn="just"/>
            <a:r>
              <a:rPr lang="es-ES">
                <a:solidFill>
                  <a:srgbClr val="202124"/>
                </a:solidFill>
                <a:latin typeface="arial" panose="020B0604020202020204" pitchFamily="34" charset="0"/>
              </a:rPr>
              <a:t> La </a:t>
            </a:r>
            <a:r>
              <a:rPr lang="es-ES" b="1">
                <a:solidFill>
                  <a:srgbClr val="202124"/>
                </a:solidFill>
                <a:latin typeface="arial" panose="020B0604020202020204" pitchFamily="34" charset="0"/>
              </a:rPr>
              <a:t>calidad de vida</a:t>
            </a:r>
            <a:r>
              <a:rPr lang="es-ES">
                <a:solidFill>
                  <a:srgbClr val="202124"/>
                </a:solidFill>
                <a:latin typeface="arial" panose="020B0604020202020204" pitchFamily="34" charset="0"/>
              </a:rPr>
              <a:t> es la percepción que un individuo tiene de su lugar en la existencia, en el contexto de la cultura y del sistema de valores en los que vive y en relación con sus objetivos, sus expectativas, sus normas e inquietudes”</a:t>
            </a:r>
          </a:p>
          <a:p>
            <a:pPr algn="just"/>
            <a:r>
              <a:rPr lang="es-ES"/>
              <a:t> El </a:t>
            </a:r>
            <a:r>
              <a:rPr lang="es-ES" b="1"/>
              <a:t>Perú</a:t>
            </a:r>
            <a:r>
              <a:rPr lang="es-ES"/>
              <a:t> sería uno de los países con menor calidad de vida en el mundo, según un ranking realizado por </a:t>
            </a:r>
            <a:r>
              <a:rPr lang="es-ES" err="1"/>
              <a:t>Numbeo</a:t>
            </a:r>
            <a:r>
              <a:rPr lang="es-ES"/>
              <a:t>, que lo ubica en el </a:t>
            </a:r>
            <a:r>
              <a:rPr lang="es-ES" b="1"/>
              <a:t>puesto 77 de un total de 83 países</a:t>
            </a:r>
            <a:r>
              <a:rPr lang="es-ES"/>
              <a:t>.</a:t>
            </a:r>
          </a:p>
          <a:p>
            <a:pPr algn="just"/>
            <a:r>
              <a:rPr lang="es-ES"/>
              <a:t>Solo contando a los países de América Latina analizados en esta publicación, el Perú estaría en el último lugar de </a:t>
            </a:r>
            <a:r>
              <a:rPr lang="es-ES" b="1"/>
              <a:t>calidad de vida</a:t>
            </a:r>
            <a:r>
              <a:rPr lang="es-ES"/>
              <a:t> por debajo de Uruguay, Ecuador, Brasil, Argentina, Colombia y Chile.</a:t>
            </a:r>
          </a:p>
          <a:p>
            <a:endParaRPr lang="en-US"/>
          </a:p>
        </p:txBody>
      </p:sp>
    </p:spTree>
    <p:extLst>
      <p:ext uri="{BB962C8B-B14F-4D97-AF65-F5344CB8AC3E}">
        <p14:creationId xmlns:p14="http://schemas.microsoft.com/office/powerpoint/2010/main" val="11728753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974727"/>
            <a:ext cx="7886700" cy="346074"/>
          </a:xfrm>
        </p:spPr>
        <p:txBody>
          <a:bodyPr>
            <a:normAutofit fontScale="90000"/>
          </a:bodyPr>
          <a:lstStyle/>
          <a:p>
            <a:r>
              <a:rPr lang="es-ES" b="1"/>
              <a:t>             </a:t>
            </a:r>
            <a:r>
              <a:rPr lang="es-ES" sz="2700" b="1"/>
              <a:t>Nuevos parques mejorarán calidad de vida </a:t>
            </a:r>
          </a:p>
        </p:txBody>
      </p:sp>
      <p:pic>
        <p:nvPicPr>
          <p:cNvPr id="4" name="Marcador de contenid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07700" y="1411111"/>
            <a:ext cx="6528600" cy="5375452"/>
          </a:xfrm>
        </p:spPr>
      </p:pic>
    </p:spTree>
    <p:extLst>
      <p:ext uri="{BB962C8B-B14F-4D97-AF65-F5344CB8AC3E}">
        <p14:creationId xmlns:p14="http://schemas.microsoft.com/office/powerpoint/2010/main" val="11489650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974727"/>
            <a:ext cx="7886700" cy="346074"/>
          </a:xfrm>
        </p:spPr>
        <p:txBody>
          <a:bodyPr>
            <a:normAutofit/>
          </a:bodyPr>
          <a:lstStyle/>
          <a:p>
            <a:pPr marL="228600" lvl="0" indent="-228600">
              <a:spcBef>
                <a:spcPts val="1000"/>
              </a:spcBef>
            </a:pPr>
            <a:r>
              <a:rPr lang="es-ES" sz="1800" b="1" dirty="0">
                <a:solidFill>
                  <a:prstClr val="black"/>
                </a:solidFill>
                <a:latin typeface="Calibri" panose="020F0502020204030204"/>
                <a:ea typeface="+mn-ea"/>
                <a:cs typeface="+mn-cs"/>
              </a:rPr>
              <a:t>7 Indicadores que Determinan e Influyen en la Calidad de Vida de las Personas</a:t>
            </a:r>
          </a:p>
        </p:txBody>
      </p:sp>
      <p:sp>
        <p:nvSpPr>
          <p:cNvPr id="3" name="Marcador de contenido 2"/>
          <p:cNvSpPr>
            <a:spLocks noGrp="1"/>
          </p:cNvSpPr>
          <p:nvPr>
            <p:ph idx="1"/>
          </p:nvPr>
        </p:nvSpPr>
        <p:spPr>
          <a:xfrm>
            <a:off x="628650" y="1376608"/>
            <a:ext cx="7886700" cy="5465762"/>
          </a:xfrm>
        </p:spPr>
        <p:txBody>
          <a:bodyPr>
            <a:normAutofit/>
          </a:bodyPr>
          <a:lstStyle/>
          <a:p>
            <a:r>
              <a:rPr lang="es-ES" sz="1600" dirty="0"/>
              <a:t>Por lo anterior, </a:t>
            </a:r>
            <a:r>
              <a:rPr lang="es-ES" sz="1600" b="1" dirty="0"/>
              <a:t>es importante que evalúes cada factor a nivel individual, para que puedas determinar qué tan buena o mala es tu calidad de vida y, de ser necesario, generar los ajustes pertinentes</a:t>
            </a:r>
            <a:r>
              <a:rPr lang="es-ES" sz="1600" dirty="0"/>
              <a:t> para lograr el nivel que de deseas alcanzar en tu vida particular. </a:t>
            </a:r>
          </a:p>
          <a:p>
            <a:r>
              <a:rPr lang="es-ES" sz="1600" dirty="0"/>
              <a:t>Para ello, podrías evaluar 7 indicadores que son determinantes en una buena calidad de vida: </a:t>
            </a:r>
          </a:p>
          <a:p>
            <a:r>
              <a:rPr lang="es-ES" sz="1600" b="1" dirty="0"/>
              <a:t>Estado de salud física y emocional</a:t>
            </a:r>
            <a:r>
              <a:rPr lang="es-ES" sz="1600" dirty="0"/>
              <a:t>: evalúa tu bienestar físico y mental</a:t>
            </a:r>
          </a:p>
          <a:p>
            <a:r>
              <a:rPr lang="es-ES" sz="1600" b="1" dirty="0"/>
              <a:t>Tu nivel de felicidad</a:t>
            </a:r>
            <a:r>
              <a:rPr lang="es-ES" sz="1600" dirty="0"/>
              <a:t>: mide qué tan feliz eres y cuántas horas al día te sientes así.</a:t>
            </a:r>
          </a:p>
          <a:p>
            <a:r>
              <a:rPr lang="es-ES" sz="1600" b="1" dirty="0"/>
              <a:t>Nivel de conocimiento y educativo</a:t>
            </a:r>
            <a:r>
              <a:rPr lang="es-ES" sz="1600" dirty="0"/>
              <a:t>: debe ser acorde a tus necesidades intelectuales y suficiente para desarrollarte y alcanzar tus metas personales.  </a:t>
            </a:r>
          </a:p>
          <a:p>
            <a:r>
              <a:rPr lang="es-ES" sz="1600" b="1" dirty="0"/>
              <a:t>Satisfacción personal</a:t>
            </a:r>
            <a:r>
              <a:rPr lang="es-ES" sz="1600" dirty="0"/>
              <a:t>: considera si estás satisfecho con tus logros y posición actual. </a:t>
            </a:r>
          </a:p>
          <a:p>
            <a:r>
              <a:rPr lang="es-ES" sz="1600" b="1" dirty="0"/>
              <a:t>Relaciones sociales e interpersonales</a:t>
            </a:r>
            <a:r>
              <a:rPr lang="es-ES" sz="1600" dirty="0"/>
              <a:t>: depende de la relación con tu familia, amigos, compañeros o con el entorno en donde vives. También, establece si tus derechos en la sociedad son respetados, si las políticas se amoldan a lo que conoces como justo, entre otros. </a:t>
            </a:r>
          </a:p>
          <a:p>
            <a:r>
              <a:rPr lang="es-ES" sz="1600" b="1" dirty="0"/>
              <a:t>Entorno saludable y seguro</a:t>
            </a:r>
            <a:r>
              <a:rPr lang="es-ES" sz="1600" dirty="0"/>
              <a:t>: se centra en el medio ambiente y el lugar donde vives y convives. </a:t>
            </a:r>
          </a:p>
          <a:p>
            <a:r>
              <a:rPr lang="es-ES" sz="1600" b="1" dirty="0"/>
              <a:t>Situación económica</a:t>
            </a:r>
            <a:r>
              <a:rPr lang="es-ES" sz="1600" dirty="0"/>
              <a:t>: se fija según tus ingresos y tu capital, tomando en cuenta si son suficientes para satisfacer las necesidades básicas de alimentación, vestuario, cuidado personal, recreación, vivienda, servicios públicos, estudio.</a:t>
            </a:r>
          </a:p>
        </p:txBody>
      </p:sp>
    </p:spTree>
    <p:extLst>
      <p:ext uri="{BB962C8B-B14F-4D97-AF65-F5344CB8AC3E}">
        <p14:creationId xmlns:p14="http://schemas.microsoft.com/office/powerpoint/2010/main" val="5839057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A05B4C31-043E-45FF-819B-B2AD378C96AF}"/>
              </a:ext>
            </a:extLst>
          </p:cNvPr>
          <p:cNvPicPr>
            <a:picLocks noChangeAspect="1"/>
          </p:cNvPicPr>
          <p:nvPr/>
        </p:nvPicPr>
        <p:blipFill>
          <a:blip r:embed="rId2"/>
          <a:stretch>
            <a:fillRect/>
          </a:stretch>
        </p:blipFill>
        <p:spPr>
          <a:xfrm>
            <a:off x="0" y="876300"/>
            <a:ext cx="9144000" cy="5981700"/>
          </a:xfrm>
          <a:prstGeom prst="rect">
            <a:avLst/>
          </a:prstGeom>
        </p:spPr>
      </p:pic>
      <p:sp>
        <p:nvSpPr>
          <p:cNvPr id="2" name="Título 1"/>
          <p:cNvSpPr>
            <a:spLocks noGrp="1"/>
          </p:cNvSpPr>
          <p:nvPr>
            <p:ph type="title"/>
          </p:nvPr>
        </p:nvSpPr>
        <p:spPr>
          <a:xfrm>
            <a:off x="0" y="988841"/>
            <a:ext cx="9144000" cy="391230"/>
          </a:xfrm>
        </p:spPr>
        <p:txBody>
          <a:bodyPr>
            <a:noAutofit/>
          </a:bodyPr>
          <a:lstStyle/>
          <a:p>
            <a:pPr algn="ctr"/>
            <a:r>
              <a:rPr lang="es-ES" sz="2400" b="1" dirty="0">
                <a:solidFill>
                  <a:schemeClr val="bg1"/>
                </a:solidFill>
              </a:rPr>
              <a:t>Trébol de Javier Prado</a:t>
            </a:r>
            <a:endParaRPr lang="en-US" sz="2400" b="1" dirty="0">
              <a:solidFill>
                <a:schemeClr val="bg1"/>
              </a:solidFill>
            </a:endParaRPr>
          </a:p>
        </p:txBody>
      </p:sp>
    </p:spTree>
    <p:extLst>
      <p:ext uri="{BB962C8B-B14F-4D97-AF65-F5344CB8AC3E}">
        <p14:creationId xmlns:p14="http://schemas.microsoft.com/office/powerpoint/2010/main" val="15115845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974727"/>
            <a:ext cx="7886700" cy="402518"/>
          </a:xfrm>
        </p:spPr>
        <p:txBody>
          <a:bodyPr>
            <a:normAutofit fontScale="90000"/>
          </a:bodyPr>
          <a:lstStyle/>
          <a:p>
            <a:endParaRPr lang="en-US"/>
          </a:p>
        </p:txBody>
      </p:sp>
      <p:pic>
        <p:nvPicPr>
          <p:cNvPr id="2050" name="Picture 2" descr="Índice de calidad de vida 202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6343" y="975623"/>
            <a:ext cx="8753010" cy="58403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63926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974726"/>
            <a:ext cx="7886700" cy="436385"/>
          </a:xfrm>
        </p:spPr>
        <p:txBody>
          <a:bodyPr>
            <a:normAutofit fontScale="90000"/>
          </a:bodyPr>
          <a:lstStyle/>
          <a:p>
            <a:r>
              <a:rPr lang="es-ES" sz="2800">
                <a:solidFill>
                  <a:prstClr val="black"/>
                </a:solidFill>
                <a:latin typeface="Calibri" panose="020F0502020204030204"/>
                <a:ea typeface="+mn-ea"/>
                <a:cs typeface="+mn-cs"/>
              </a:rPr>
              <a:t>                  La </a:t>
            </a:r>
            <a:r>
              <a:rPr lang="es-ES" sz="2800" b="1">
                <a:solidFill>
                  <a:prstClr val="black"/>
                </a:solidFill>
                <a:latin typeface="Calibri" panose="020F0502020204030204"/>
                <a:ea typeface="+mn-ea"/>
                <a:cs typeface="+mn-cs"/>
              </a:rPr>
              <a:t>Política Nacional del Ambiente</a:t>
            </a:r>
            <a:endParaRPr lang="en-US"/>
          </a:p>
        </p:txBody>
      </p:sp>
      <p:sp>
        <p:nvSpPr>
          <p:cNvPr id="3" name="Marcador de contenido 2"/>
          <p:cNvSpPr>
            <a:spLocks noGrp="1"/>
          </p:cNvSpPr>
          <p:nvPr>
            <p:ph idx="1"/>
          </p:nvPr>
        </p:nvSpPr>
        <p:spPr>
          <a:xfrm>
            <a:off x="225779" y="1490133"/>
            <a:ext cx="8726310" cy="5296430"/>
          </a:xfrm>
        </p:spPr>
        <p:txBody>
          <a:bodyPr numCol="2"/>
          <a:lstStyle/>
          <a:p>
            <a:pPr marL="0" indent="0" algn="just">
              <a:buNone/>
            </a:pPr>
            <a:r>
              <a:rPr lang="es-ES"/>
              <a:t> </a:t>
            </a:r>
            <a:r>
              <a:rPr lang="es-ES" sz="2000"/>
              <a:t>Se plantea como situación futura deseada al 2030, que el </a:t>
            </a:r>
            <a:r>
              <a:rPr lang="es-ES" sz="2000" b="1"/>
              <a:t>Perú</a:t>
            </a:r>
            <a:r>
              <a:rPr lang="es-ES" sz="2000"/>
              <a:t> disminuya la fragilidad de sus ecosistemas, conserve su biodiversidad y recupere los servicios eco sistémicos, de tal manera que se contribuya con la mejora en la calidad de vida de las personas.</a:t>
            </a:r>
            <a:r>
              <a:rPr lang="es-ES"/>
              <a:t> </a:t>
            </a:r>
            <a:r>
              <a:rPr lang="es-ES" sz="2000"/>
              <a:t>La </a:t>
            </a:r>
            <a:r>
              <a:rPr lang="es-ES" sz="2000" b="1"/>
              <a:t>Política Nacional del Ambiente</a:t>
            </a:r>
            <a:r>
              <a:rPr lang="es-ES" sz="2000"/>
              <a:t> como herramienta del proceso estratégico de desarrollo del país, constituye la base para la conservación del </a:t>
            </a:r>
            <a:r>
              <a:rPr lang="es-ES" sz="2000" b="1"/>
              <a:t>ambiente</a:t>
            </a:r>
            <a:r>
              <a:rPr lang="es-ES" sz="2000"/>
              <a:t>, de modo tal </a:t>
            </a:r>
            <a:r>
              <a:rPr lang="es-ES" sz="2000" b="1"/>
              <a:t>que</a:t>
            </a:r>
            <a:r>
              <a:rPr lang="es-ES" sz="2000"/>
              <a:t> se propicie y asegure el uso sostenible, responsable, racional y ético de los recursos naturales y del medio </a:t>
            </a:r>
            <a:r>
              <a:rPr lang="es-ES" sz="2000" b="1"/>
              <a:t>que</a:t>
            </a:r>
            <a:r>
              <a:rPr lang="es-ES" sz="2000"/>
              <a:t> lo sustenta, para contribuir al desarrollo sostenido.</a:t>
            </a:r>
          </a:p>
          <a:p>
            <a:pPr algn="just"/>
            <a:endParaRPr lang="en-US" sz="160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7967" y="1420922"/>
            <a:ext cx="4007556" cy="5592365"/>
          </a:xfrm>
          <a:prstGeom prst="rect">
            <a:avLst/>
          </a:prstGeom>
        </p:spPr>
      </p:pic>
    </p:spTree>
    <p:extLst>
      <p:ext uri="{BB962C8B-B14F-4D97-AF65-F5344CB8AC3E}">
        <p14:creationId xmlns:p14="http://schemas.microsoft.com/office/powerpoint/2010/main" val="4730486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2046" y="974726"/>
            <a:ext cx="8750460" cy="668879"/>
          </a:xfrm>
        </p:spPr>
        <p:txBody>
          <a:bodyPr>
            <a:normAutofit/>
          </a:bodyPr>
          <a:lstStyle/>
          <a:p>
            <a:r>
              <a:rPr lang="es-ES" sz="2400" b="1"/>
              <a:t>                               ¿Qué es OCDE y para qué sirve?</a:t>
            </a:r>
          </a:p>
        </p:txBody>
      </p:sp>
      <p:sp>
        <p:nvSpPr>
          <p:cNvPr id="3" name="Marcador de contenido 2"/>
          <p:cNvSpPr>
            <a:spLocks noGrp="1"/>
          </p:cNvSpPr>
          <p:nvPr>
            <p:ph idx="1"/>
          </p:nvPr>
        </p:nvSpPr>
        <p:spPr>
          <a:xfrm>
            <a:off x="162046" y="1643605"/>
            <a:ext cx="8750460" cy="5142958"/>
          </a:xfrm>
        </p:spPr>
        <p:txBody>
          <a:bodyPr>
            <a:normAutofit lnSpcReduction="10000"/>
          </a:bodyPr>
          <a:lstStyle/>
          <a:p>
            <a:pPr algn="just"/>
            <a:endParaRPr lang="es-ES" sz="1800"/>
          </a:p>
          <a:p>
            <a:r>
              <a:rPr lang="es-ES" sz="1800" b="1"/>
              <a:t>OCDE. Es </a:t>
            </a:r>
            <a:r>
              <a:rPr lang="es-ES" sz="1800"/>
              <a:t>la misión de la Organización </a:t>
            </a:r>
            <a:r>
              <a:rPr lang="es-ES" sz="1800" b="1"/>
              <a:t>para</a:t>
            </a:r>
            <a:r>
              <a:rPr lang="es-ES" sz="1800"/>
              <a:t> la Cooperación y el Desarrollo Económicos, para  promover políticas </a:t>
            </a:r>
            <a:r>
              <a:rPr lang="es-ES" sz="1800" b="1"/>
              <a:t>que</a:t>
            </a:r>
            <a:r>
              <a:rPr lang="es-ES" sz="1800"/>
              <a:t> mejoren el bienestar económico y social de las personas en todo el mundo. ... La organización trabaja con los gobiernos </a:t>
            </a:r>
            <a:r>
              <a:rPr lang="es-ES" sz="1800" b="1"/>
              <a:t>para</a:t>
            </a:r>
            <a:r>
              <a:rPr lang="es-ES" sz="1800"/>
              <a:t> comprender </a:t>
            </a:r>
            <a:r>
              <a:rPr lang="es-ES" sz="1800" b="1"/>
              <a:t>qué</a:t>
            </a:r>
            <a:r>
              <a:rPr lang="es-ES" sz="1800"/>
              <a:t> impulsa el cambio económico, social y ambiental.</a:t>
            </a:r>
          </a:p>
          <a:p>
            <a:pPr algn="just"/>
            <a:r>
              <a:rPr lang="es-ES" sz="1800"/>
              <a:t>Quiénes somos.) es una organización internacional cuya misión es diseñar mejores políticas </a:t>
            </a:r>
            <a:r>
              <a:rPr lang="es-ES" sz="1800" b="1"/>
              <a:t>para</a:t>
            </a:r>
            <a:r>
              <a:rPr lang="es-ES" sz="1800"/>
              <a:t> una vida mejor.</a:t>
            </a:r>
          </a:p>
          <a:p>
            <a:pPr algn="just"/>
            <a:r>
              <a:rPr lang="es-ES" sz="1800"/>
              <a:t> Nuestro objetivo es promover políticas que favorezcan la prosperidad, la igualdad, las oportunidades y el bienestar </a:t>
            </a:r>
            <a:r>
              <a:rPr lang="es-ES" sz="1800" b="1"/>
              <a:t>para</a:t>
            </a:r>
            <a:r>
              <a:rPr lang="es-ES" sz="1800"/>
              <a:t> todas las personas.</a:t>
            </a:r>
          </a:p>
          <a:p>
            <a:pPr algn="just"/>
            <a:r>
              <a:rPr lang="es-ES" sz="1800"/>
              <a:t>Perú fue uno de los primeros países en comprometerse con la OCDE a través de su Programa de País de la OCDE, que se construyó en torno a cinco áreas clave: crecimiento económico; gobernanza pública, anticorrupción y transparencia; capital humano y productividad; y medio ambiente.</a:t>
            </a:r>
          </a:p>
          <a:p>
            <a:r>
              <a:rPr lang="es-ES" sz="1800">
                <a:solidFill>
                  <a:srgbClr val="202124"/>
                </a:solidFill>
                <a:latin typeface="+mj-lt"/>
              </a:rPr>
              <a:t> La Dirección de </a:t>
            </a:r>
            <a:r>
              <a:rPr lang="es-ES" sz="1800" b="1">
                <a:solidFill>
                  <a:srgbClr val="202124"/>
                </a:solidFill>
                <a:latin typeface="+mj-lt"/>
              </a:rPr>
              <a:t>Educación</a:t>
            </a:r>
            <a:r>
              <a:rPr lang="es-ES" sz="1800">
                <a:solidFill>
                  <a:srgbClr val="202124"/>
                </a:solidFill>
                <a:latin typeface="+mj-lt"/>
              </a:rPr>
              <a:t> y Competencias de la </a:t>
            </a:r>
            <a:r>
              <a:rPr lang="es-ES" sz="1800" b="1">
                <a:solidFill>
                  <a:srgbClr val="202124"/>
                </a:solidFill>
                <a:latin typeface="+mj-lt"/>
              </a:rPr>
              <a:t>OCDE</a:t>
            </a:r>
            <a:r>
              <a:rPr lang="es-ES" sz="1800">
                <a:solidFill>
                  <a:srgbClr val="202124"/>
                </a:solidFill>
                <a:latin typeface="+mj-lt"/>
              </a:rPr>
              <a:t> asiste a personas y países en la identificación y el desarrollo de los conocimientos y las competencias necesarias para mejorar la vida de las personas y obtener mejores empleos, generar prosperidad y promover la inclusión social.</a:t>
            </a:r>
          </a:p>
          <a:p>
            <a:r>
              <a:rPr lang="es-ES" sz="1900"/>
              <a:t> </a:t>
            </a:r>
            <a:endParaRPr lang="en-US" sz="1900">
              <a:latin typeface="+mj-lt"/>
            </a:endParaRPr>
          </a:p>
          <a:p>
            <a:endParaRPr lang="en-US" sz="1800"/>
          </a:p>
        </p:txBody>
      </p:sp>
    </p:spTree>
    <p:extLst>
      <p:ext uri="{BB962C8B-B14F-4D97-AF65-F5344CB8AC3E}">
        <p14:creationId xmlns:p14="http://schemas.microsoft.com/office/powerpoint/2010/main" val="17800598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965BC8-69C1-4BB5-AD6B-184EF98E52D8}"/>
              </a:ext>
            </a:extLst>
          </p:cNvPr>
          <p:cNvSpPr>
            <a:spLocks noGrp="1"/>
          </p:cNvSpPr>
          <p:nvPr>
            <p:ph type="title"/>
          </p:nvPr>
        </p:nvSpPr>
        <p:spPr>
          <a:xfrm>
            <a:off x="628650" y="974727"/>
            <a:ext cx="7886700" cy="488314"/>
          </a:xfrm>
        </p:spPr>
        <p:txBody>
          <a:bodyPr>
            <a:normAutofit/>
          </a:bodyPr>
          <a:lstStyle/>
          <a:p>
            <a:r>
              <a:rPr lang="es-ES" sz="2400" b="0" i="0">
                <a:solidFill>
                  <a:srgbClr val="202124"/>
                </a:solidFill>
                <a:effectLst/>
                <a:latin typeface="arial" panose="020B0604020202020204" pitchFamily="34" charset="0"/>
              </a:rPr>
              <a:t>                           El Plan de Investigación</a:t>
            </a:r>
            <a:endParaRPr lang="es-PE" sz="2400"/>
          </a:p>
        </p:txBody>
      </p:sp>
      <p:sp>
        <p:nvSpPr>
          <p:cNvPr id="3" name="Marcador de contenido 2">
            <a:extLst>
              <a:ext uri="{FF2B5EF4-FFF2-40B4-BE49-F238E27FC236}">
                <a16:creationId xmlns:a16="http://schemas.microsoft.com/office/drawing/2014/main" id="{3DB2BCE5-CD42-48F3-71DA-BB633ABC6919}"/>
              </a:ext>
            </a:extLst>
          </p:cNvPr>
          <p:cNvSpPr>
            <a:spLocks noGrp="1"/>
          </p:cNvSpPr>
          <p:nvPr>
            <p:ph idx="1"/>
          </p:nvPr>
        </p:nvSpPr>
        <p:spPr>
          <a:xfrm>
            <a:off x="211015" y="1463041"/>
            <a:ext cx="8834511" cy="5323522"/>
          </a:xfrm>
        </p:spPr>
        <p:txBody>
          <a:bodyPr>
            <a:normAutofit/>
          </a:bodyPr>
          <a:lstStyle/>
          <a:p>
            <a:r>
              <a:rPr lang="es-ES" sz="1800">
                <a:solidFill>
                  <a:srgbClr val="202124"/>
                </a:solidFill>
                <a:latin typeface="arial" panose="020B0604020202020204" pitchFamily="34" charset="0"/>
              </a:rPr>
              <a:t>E</a:t>
            </a:r>
            <a:r>
              <a:rPr lang="es-ES" sz="1800" b="0" i="0">
                <a:solidFill>
                  <a:srgbClr val="202124"/>
                </a:solidFill>
                <a:effectLst/>
                <a:latin typeface="arial" panose="020B0604020202020204" pitchFamily="34" charset="0"/>
              </a:rPr>
              <a:t>s un </a:t>
            </a:r>
            <a:r>
              <a:rPr lang="es-ES" sz="1800" b="1" i="0">
                <a:solidFill>
                  <a:srgbClr val="202124"/>
                </a:solidFill>
                <a:effectLst/>
                <a:latin typeface="arial" panose="020B0604020202020204" pitchFamily="34" charset="0"/>
              </a:rPr>
              <a:t>documento elaborado por el doctorando, con la guía de su tutor y director de tesis, en el que se planifica la investigación que se va a realizar a lo largo del periodo doctoral</a:t>
            </a:r>
            <a:r>
              <a:rPr lang="es-ES" sz="1800" b="0" i="0">
                <a:solidFill>
                  <a:srgbClr val="202124"/>
                </a:solidFill>
                <a:effectLst/>
                <a:latin typeface="arial" panose="020B0604020202020204" pitchFamily="34" charset="0"/>
              </a:rPr>
              <a:t>.</a:t>
            </a:r>
          </a:p>
          <a:p>
            <a:pPr algn="l"/>
            <a:r>
              <a:rPr lang="es-ES" sz="2000" b="0" i="0">
                <a:solidFill>
                  <a:srgbClr val="202124"/>
                </a:solidFill>
                <a:effectLst/>
                <a:latin typeface="arial" panose="020B0604020202020204" pitchFamily="34" charset="0"/>
              </a:rPr>
              <a:t>¿Cómo hacer un plan de investigación para tesis?</a:t>
            </a:r>
          </a:p>
          <a:p>
            <a:pPr algn="l"/>
            <a:r>
              <a:rPr lang="es-ES" sz="2000" b="1">
                <a:solidFill>
                  <a:srgbClr val="202124"/>
                </a:solidFill>
                <a:latin typeface="arial" panose="020B0604020202020204" pitchFamily="34" charset="0"/>
              </a:rPr>
              <a:t>E</a:t>
            </a:r>
            <a:r>
              <a:rPr lang="es-ES" sz="2000" b="1" i="0">
                <a:solidFill>
                  <a:srgbClr val="202124"/>
                </a:solidFill>
                <a:effectLst/>
                <a:latin typeface="arial" panose="020B0604020202020204" pitchFamily="34" charset="0"/>
              </a:rPr>
              <a:t>structura de un proyecto de investigación</a:t>
            </a:r>
            <a:endParaRPr lang="es-ES" sz="2000" b="0" i="0">
              <a:solidFill>
                <a:srgbClr val="202124"/>
              </a:solidFill>
              <a:effectLst/>
              <a:latin typeface="arial" panose="020B0604020202020204" pitchFamily="34" charset="0"/>
            </a:endParaRPr>
          </a:p>
          <a:p>
            <a:pPr algn="l">
              <a:buFont typeface="+mj-lt"/>
              <a:buAutoNum type="arabicPeriod"/>
            </a:pPr>
            <a:r>
              <a:rPr lang="es-ES" sz="2000" b="0" i="0">
                <a:solidFill>
                  <a:srgbClr val="202124"/>
                </a:solidFill>
                <a:effectLst/>
                <a:latin typeface="arial" panose="020B0604020202020204" pitchFamily="34" charset="0"/>
              </a:rPr>
              <a:t>Título. Debe ser descriptivo, es decir, </a:t>
            </a:r>
            <a:r>
              <a:rPr lang="es-ES" sz="2000" b="1" i="0">
                <a:solidFill>
                  <a:srgbClr val="202124"/>
                </a:solidFill>
                <a:effectLst/>
                <a:latin typeface="arial" panose="020B0604020202020204" pitchFamily="34" charset="0"/>
              </a:rPr>
              <a:t>en</a:t>
            </a:r>
            <a:r>
              <a:rPr lang="es-ES" sz="2000" b="0" i="0">
                <a:solidFill>
                  <a:srgbClr val="202124"/>
                </a:solidFill>
                <a:effectLst/>
                <a:latin typeface="arial" panose="020B0604020202020204" pitchFamily="34" charset="0"/>
              </a:rPr>
              <a:t> el mismo título se debe explicar el motivo del </a:t>
            </a:r>
            <a:r>
              <a:rPr lang="es-ES" sz="2000" b="1" i="0">
                <a:solidFill>
                  <a:srgbClr val="202124"/>
                </a:solidFill>
                <a:effectLst/>
                <a:latin typeface="arial" panose="020B0604020202020204" pitchFamily="34" charset="0"/>
              </a:rPr>
              <a:t>proyecto de investigación</a:t>
            </a:r>
            <a:r>
              <a:rPr lang="es-ES" sz="2000" b="0" i="0">
                <a:solidFill>
                  <a:srgbClr val="202124"/>
                </a:solidFill>
                <a:effectLst/>
                <a:latin typeface="arial" panose="020B0604020202020204" pitchFamily="34" charset="0"/>
              </a:rPr>
              <a:t>.</a:t>
            </a:r>
          </a:p>
          <a:p>
            <a:pPr algn="l">
              <a:buFont typeface="+mj-lt"/>
              <a:buAutoNum type="arabicPeriod"/>
            </a:pPr>
            <a:r>
              <a:rPr lang="es-ES" sz="2000" b="0" i="0">
                <a:solidFill>
                  <a:srgbClr val="202124"/>
                </a:solidFill>
                <a:effectLst/>
                <a:latin typeface="arial" panose="020B0604020202020204" pitchFamily="34" charset="0"/>
              </a:rPr>
              <a:t>Formulación del problema o introducción. Consiste </a:t>
            </a:r>
            <a:r>
              <a:rPr lang="es-ES" sz="2000" b="1" i="0">
                <a:solidFill>
                  <a:srgbClr val="202124"/>
                </a:solidFill>
                <a:effectLst/>
                <a:latin typeface="arial" panose="020B0604020202020204" pitchFamily="34" charset="0"/>
              </a:rPr>
              <a:t>en</a:t>
            </a:r>
            <a:r>
              <a:rPr lang="es-ES" sz="2000" b="0" i="0">
                <a:solidFill>
                  <a:srgbClr val="202124"/>
                </a:solidFill>
                <a:effectLst/>
                <a:latin typeface="arial" panose="020B0604020202020204" pitchFamily="34" charset="0"/>
              </a:rPr>
              <a:t> la exposición del tema elegido y la justificación de su elección. ...</a:t>
            </a:r>
          </a:p>
          <a:p>
            <a:pPr algn="l">
              <a:buFont typeface="+mj-lt"/>
              <a:buAutoNum type="arabicPeriod"/>
            </a:pPr>
            <a:r>
              <a:rPr lang="es-ES" sz="2000" b="0" i="0">
                <a:solidFill>
                  <a:srgbClr val="202124"/>
                </a:solidFill>
                <a:effectLst/>
                <a:latin typeface="arial" panose="020B0604020202020204" pitchFamily="34" charset="0"/>
              </a:rPr>
              <a:t>Desarrollo. ...</a:t>
            </a:r>
          </a:p>
          <a:p>
            <a:pPr algn="l">
              <a:buFont typeface="+mj-lt"/>
              <a:buAutoNum type="arabicPeriod"/>
            </a:pPr>
            <a:r>
              <a:rPr lang="es-ES" sz="2000" b="0" i="0">
                <a:solidFill>
                  <a:srgbClr val="202124"/>
                </a:solidFill>
                <a:effectLst/>
                <a:latin typeface="arial" panose="020B0604020202020204" pitchFamily="34" charset="0"/>
              </a:rPr>
              <a:t>Conclusiones. ...</a:t>
            </a:r>
          </a:p>
          <a:p>
            <a:pPr algn="l">
              <a:buFont typeface="+mj-lt"/>
              <a:buAutoNum type="arabicPeriod"/>
            </a:pPr>
            <a:r>
              <a:rPr lang="es-ES" sz="2000" b="0" i="0">
                <a:solidFill>
                  <a:srgbClr val="202124"/>
                </a:solidFill>
                <a:effectLst/>
                <a:latin typeface="arial" panose="020B0604020202020204" pitchFamily="34" charset="0"/>
              </a:rPr>
              <a:t>Bibliografía</a:t>
            </a:r>
          </a:p>
          <a:p>
            <a:endParaRPr lang="es-PE" sz="1800"/>
          </a:p>
        </p:txBody>
      </p:sp>
    </p:spTree>
    <p:extLst>
      <p:ext uri="{BB962C8B-B14F-4D97-AF65-F5344CB8AC3E}">
        <p14:creationId xmlns:p14="http://schemas.microsoft.com/office/powerpoint/2010/main" val="24942397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454776-B9D8-4847-8411-86A4C9334FDA}"/>
              </a:ext>
            </a:extLst>
          </p:cNvPr>
          <p:cNvSpPr>
            <a:spLocks noGrp="1"/>
          </p:cNvSpPr>
          <p:nvPr>
            <p:ph type="title"/>
          </p:nvPr>
        </p:nvSpPr>
        <p:spPr>
          <a:xfrm>
            <a:off x="628650" y="974726"/>
            <a:ext cx="7886700" cy="1008453"/>
          </a:xfrm>
        </p:spPr>
        <p:txBody>
          <a:bodyPr>
            <a:normAutofit/>
          </a:bodyPr>
          <a:lstStyle/>
          <a:p>
            <a:pPr algn="ctr"/>
            <a:r>
              <a:rPr lang="es-ES" sz="2000">
                <a:latin typeface="Arial" panose="020B0604020202020204" pitchFamily="34" charset="0"/>
                <a:cs typeface="Arial" panose="020B0604020202020204" pitchFamily="34" charset="0"/>
              </a:rPr>
              <a:t>PRÁCTICA 10</a:t>
            </a:r>
            <a:endParaRPr lang="es-ES" sz="2000" dirty="0">
              <a:latin typeface="Arial" panose="020B0604020202020204" pitchFamily="34" charset="0"/>
              <a:cs typeface="Arial" panose="020B0604020202020204" pitchFamily="34" charset="0"/>
            </a:endParaRPr>
          </a:p>
        </p:txBody>
      </p:sp>
      <p:sp>
        <p:nvSpPr>
          <p:cNvPr id="3" name="Marcador de contenido 2">
            <a:extLst>
              <a:ext uri="{FF2B5EF4-FFF2-40B4-BE49-F238E27FC236}">
                <a16:creationId xmlns:a16="http://schemas.microsoft.com/office/drawing/2014/main" id="{230872C0-D8D8-49F5-895C-01FD90F1F54A}"/>
              </a:ext>
            </a:extLst>
          </p:cNvPr>
          <p:cNvSpPr>
            <a:spLocks noGrp="1"/>
          </p:cNvSpPr>
          <p:nvPr>
            <p:ph idx="1"/>
          </p:nvPr>
        </p:nvSpPr>
        <p:spPr>
          <a:xfrm>
            <a:off x="498021" y="1829583"/>
            <a:ext cx="7886700" cy="4351338"/>
          </a:xfrm>
        </p:spPr>
        <p:txBody>
          <a:bodyPr/>
          <a:lstStyle/>
          <a:p>
            <a:r>
              <a:rPr lang="es-ES" sz="1800" b="1" dirty="0">
                <a:latin typeface="Arial" panose="020B0604020202020204" pitchFamily="34" charset="0"/>
                <a:cs typeface="Arial" panose="020B0604020202020204" pitchFamily="34" charset="0"/>
              </a:rPr>
              <a:t>Grupo 1: </a:t>
            </a:r>
            <a:r>
              <a:rPr lang="es-ES" sz="1800" dirty="0">
                <a:latin typeface="Arial" panose="020B0604020202020204" pitchFamily="34" charset="0"/>
                <a:cs typeface="Arial" panose="020B0604020202020204" pitchFamily="34" charset="0"/>
              </a:rPr>
              <a:t>Define los diferentes tipos de riesgo.</a:t>
            </a:r>
          </a:p>
          <a:p>
            <a:r>
              <a:rPr lang="es-ES" sz="1800" b="1" dirty="0">
                <a:latin typeface="Arial" panose="020B0604020202020204" pitchFamily="34" charset="0"/>
                <a:cs typeface="Arial" panose="020B0604020202020204" pitchFamily="34" charset="0"/>
              </a:rPr>
              <a:t>Grupo 2: </a:t>
            </a:r>
            <a:r>
              <a:rPr lang="es-ES" sz="1800" dirty="0">
                <a:latin typeface="Arial" panose="020B0604020202020204" pitchFamily="34" charset="0"/>
                <a:cs typeface="Arial" panose="020B0604020202020204" pitchFamily="34" charset="0"/>
              </a:rPr>
              <a:t>Indica 3 factores que condicionan el riesgo.</a:t>
            </a:r>
          </a:p>
          <a:p>
            <a:r>
              <a:rPr lang="es-ES" sz="1800" b="1" dirty="0">
                <a:latin typeface="Arial" panose="020B0604020202020204" pitchFamily="34" charset="0"/>
                <a:cs typeface="Arial" panose="020B0604020202020204" pitchFamily="34" charset="0"/>
              </a:rPr>
              <a:t>Grupo 3: </a:t>
            </a:r>
            <a:r>
              <a:rPr lang="es-ES" sz="1800" dirty="0">
                <a:latin typeface="Arial" panose="020B0604020202020204" pitchFamily="34" charset="0"/>
                <a:cs typeface="Arial" panose="020B0604020202020204" pitchFamily="34" charset="0"/>
              </a:rPr>
              <a:t>Explica 3 efectos de la lluvia acida en el medio ambiente.</a:t>
            </a:r>
          </a:p>
          <a:p>
            <a:endParaRPr lang="es-ES" sz="1800" dirty="0">
              <a:latin typeface="Arial" panose="020B0604020202020204" pitchFamily="34" charset="0"/>
              <a:cs typeface="Arial" panose="020B0604020202020204" pitchFamily="34" charset="0"/>
            </a:endParaRPr>
          </a:p>
          <a:p>
            <a:endParaRPr lang="es-ES" sz="1800" dirty="0">
              <a:latin typeface="Arial" panose="020B0604020202020204" pitchFamily="34" charset="0"/>
              <a:cs typeface="Arial" panose="020B0604020202020204" pitchFamily="34" charset="0"/>
            </a:endParaRPr>
          </a:p>
          <a:p>
            <a:pPr marL="0" indent="0">
              <a:buNone/>
            </a:pPr>
            <a:r>
              <a:rPr lang="es-ES" sz="1600" b="1" dirty="0"/>
              <a:t>Nota:</a:t>
            </a:r>
          </a:p>
          <a:p>
            <a:pPr>
              <a:buFont typeface="Wingdings" panose="05000000000000000000" pitchFamily="2" charset="2"/>
              <a:buChar char="v"/>
            </a:pPr>
            <a:r>
              <a:rPr lang="es-ES" sz="1800" b="1" dirty="0">
                <a:solidFill>
                  <a:srgbClr val="FF0000"/>
                </a:solidFill>
              </a:rPr>
              <a:t>Con tu grupo prepara tu exposición virtual</a:t>
            </a:r>
          </a:p>
          <a:p>
            <a:pPr>
              <a:buFont typeface="Wingdings" panose="05000000000000000000" pitchFamily="2" charset="2"/>
              <a:buChar char="v"/>
            </a:pPr>
            <a:r>
              <a:rPr lang="es-ES" sz="1800" b="1" dirty="0">
                <a:solidFill>
                  <a:srgbClr val="FF0000"/>
                </a:solidFill>
              </a:rPr>
              <a:t>Video. 7 minutos PROMEDIO</a:t>
            </a:r>
          </a:p>
          <a:p>
            <a:pPr>
              <a:buFont typeface="Wingdings" panose="05000000000000000000" pitchFamily="2" charset="2"/>
              <a:buChar char="v"/>
            </a:pPr>
            <a:r>
              <a:rPr lang="es-ES" sz="1800" b="1" dirty="0">
                <a:solidFill>
                  <a:srgbClr val="FF0000"/>
                </a:solidFill>
              </a:rPr>
              <a:t>Las prácticas serán expuestas por cada grupo previa presentación por escrito en un folder para su revisión y calificación y también en un video de 7 minutos.</a:t>
            </a:r>
          </a:p>
          <a:p>
            <a:pPr marL="0" indent="0">
              <a:buNone/>
            </a:pPr>
            <a:endParaRPr lang="es-ES" sz="1600" b="1" dirty="0"/>
          </a:p>
          <a:p>
            <a:endParaRPr lang="es-ES" sz="1800" dirty="0"/>
          </a:p>
        </p:txBody>
      </p:sp>
    </p:spTree>
    <p:extLst>
      <p:ext uri="{BB962C8B-B14F-4D97-AF65-F5344CB8AC3E}">
        <p14:creationId xmlns:p14="http://schemas.microsoft.com/office/powerpoint/2010/main" val="40283457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974727"/>
            <a:ext cx="7886700" cy="425096"/>
          </a:xfrm>
        </p:spPr>
        <p:txBody>
          <a:bodyPr>
            <a:normAutofit fontScale="90000"/>
          </a:bodyPr>
          <a:lstStyle/>
          <a:p>
            <a:endParaRPr lang="en-US"/>
          </a:p>
        </p:txBody>
      </p:sp>
      <p:sp>
        <p:nvSpPr>
          <p:cNvPr id="3" name="Marcador de contenido 2"/>
          <p:cNvSpPr>
            <a:spLocks noGrp="1"/>
          </p:cNvSpPr>
          <p:nvPr>
            <p:ph idx="1"/>
          </p:nvPr>
        </p:nvSpPr>
        <p:spPr>
          <a:xfrm>
            <a:off x="628650" y="1399823"/>
            <a:ext cx="7886700" cy="5386740"/>
          </a:xfrm>
        </p:spPr>
        <p:txBody>
          <a:bodyPr>
            <a:normAutofit/>
          </a:bodyPr>
          <a:lstStyle/>
          <a:p>
            <a:r>
              <a:rPr lang="en-US" sz="1600">
                <a:hlinkClick r:id="rId2"/>
              </a:rPr>
              <a:t>https://agenda2030lac.org/es/acerca-de-la-agenda-2030-para-el-desarrollo-sostenible</a:t>
            </a:r>
            <a:endParaRPr lang="en-US" sz="1600"/>
          </a:p>
          <a:p>
            <a:r>
              <a:rPr lang="es-ES" sz="1600"/>
              <a:t>Agenda 2023 para el Desarrollo</a:t>
            </a:r>
          </a:p>
          <a:p>
            <a:r>
              <a:rPr lang="es-ES" sz="1600">
                <a:hlinkClick r:id="rId3"/>
              </a:rPr>
              <a:t>https://cies.org.pe/es/investigaciones/elecciones-generales-2021/proteccion-social-y-lucha-contra-la-pobreza</a:t>
            </a:r>
            <a:endParaRPr lang="es-ES" sz="1600"/>
          </a:p>
          <a:p>
            <a:r>
              <a:rPr lang="es-ES" sz="1800"/>
              <a:t>Protección social y lucha contra la pobreza.</a:t>
            </a:r>
          </a:p>
          <a:p>
            <a:r>
              <a:rPr lang="es-ES" sz="1800">
                <a:hlinkClick r:id="rId4"/>
              </a:rPr>
              <a:t>https://www.youtube.com/watch?v=s_Pt64hi-To</a:t>
            </a:r>
            <a:endParaRPr lang="es-ES" sz="1800"/>
          </a:p>
          <a:p>
            <a:r>
              <a:rPr lang="es-ES" sz="1800"/>
              <a:t>Calidad de vida</a:t>
            </a:r>
          </a:p>
          <a:p>
            <a:r>
              <a:rPr lang="es-ES" sz="1800">
                <a:hlinkClick r:id="rId5"/>
              </a:rPr>
              <a:t>https://www.youtube.com/watch?v=oFbgfkh4cj8</a:t>
            </a:r>
            <a:endParaRPr lang="es-ES" sz="1800"/>
          </a:p>
          <a:p>
            <a:r>
              <a:rPr lang="es-ES" sz="1800"/>
              <a:t>Eistein</a:t>
            </a:r>
          </a:p>
          <a:p>
            <a:pPr marL="0" indent="0">
              <a:buNone/>
            </a:pPr>
            <a:endParaRPr lang="es-ES" sz="1800"/>
          </a:p>
          <a:p>
            <a:endParaRPr lang="es-ES" sz="1600"/>
          </a:p>
          <a:p>
            <a:endParaRPr lang="en-US" sz="1600"/>
          </a:p>
        </p:txBody>
      </p:sp>
    </p:spTree>
    <p:extLst>
      <p:ext uri="{BB962C8B-B14F-4D97-AF65-F5344CB8AC3E}">
        <p14:creationId xmlns:p14="http://schemas.microsoft.com/office/powerpoint/2010/main" val="10431118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1A71048-D626-40A6-981A-AC9318CC4250}"/>
              </a:ext>
            </a:extLst>
          </p:cNvPr>
          <p:cNvSpPr>
            <a:spLocks noGrp="1"/>
          </p:cNvSpPr>
          <p:nvPr>
            <p:ph type="title"/>
          </p:nvPr>
        </p:nvSpPr>
        <p:spPr>
          <a:xfrm>
            <a:off x="628650" y="974726"/>
            <a:ext cx="7886700" cy="303231"/>
          </a:xfrm>
        </p:spPr>
        <p:txBody>
          <a:bodyPr>
            <a:normAutofit fontScale="90000"/>
          </a:bodyPr>
          <a:lstStyle/>
          <a:p>
            <a:endParaRPr lang="es-ES"/>
          </a:p>
        </p:txBody>
      </p:sp>
      <p:sp>
        <p:nvSpPr>
          <p:cNvPr id="3" name="Marcador de contenido 2">
            <a:extLst>
              <a:ext uri="{FF2B5EF4-FFF2-40B4-BE49-F238E27FC236}">
                <a16:creationId xmlns:a16="http://schemas.microsoft.com/office/drawing/2014/main" id="{BE528505-9F43-4FAC-8F9A-2F7711ADF25A}"/>
              </a:ext>
            </a:extLst>
          </p:cNvPr>
          <p:cNvSpPr>
            <a:spLocks noGrp="1"/>
          </p:cNvSpPr>
          <p:nvPr>
            <p:ph idx="1"/>
          </p:nvPr>
        </p:nvSpPr>
        <p:spPr>
          <a:xfrm>
            <a:off x="2600693" y="669665"/>
            <a:ext cx="3942615" cy="5508606"/>
          </a:xfrm>
        </p:spPr>
        <p:txBody>
          <a:bodyPr vert="horz" lIns="91440" tIns="45720" rIns="91440" bIns="45720" rtlCol="0" anchor="t">
            <a:normAutofit/>
          </a:bodyPr>
          <a:lstStyle/>
          <a:p>
            <a:endParaRPr lang="es-ES"/>
          </a:p>
          <a:p>
            <a:endParaRPr lang="es-ES"/>
          </a:p>
          <a:p>
            <a:endParaRPr lang="es-ES"/>
          </a:p>
          <a:p>
            <a:endParaRPr lang="es-ES"/>
          </a:p>
          <a:p>
            <a:endParaRPr lang="es-ES"/>
          </a:p>
          <a:p>
            <a:pPr marL="0" indent="0">
              <a:buNone/>
            </a:pPr>
            <a:r>
              <a:rPr lang="es-ES"/>
              <a:t> </a:t>
            </a:r>
            <a:r>
              <a:rPr lang="es-ES" sz="6600"/>
              <a:t>GRACIAS</a:t>
            </a:r>
            <a:endParaRPr lang="es-ES" sz="6600">
              <a:cs typeface="Calibri"/>
            </a:endParaRPr>
          </a:p>
        </p:txBody>
      </p:sp>
    </p:spTree>
    <p:extLst>
      <p:ext uri="{BB962C8B-B14F-4D97-AF65-F5344CB8AC3E}">
        <p14:creationId xmlns:p14="http://schemas.microsoft.com/office/powerpoint/2010/main" val="38960478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974727"/>
            <a:ext cx="7886700" cy="492830"/>
          </a:xfrm>
        </p:spPr>
        <p:txBody>
          <a:bodyPr>
            <a:normAutofit/>
          </a:bodyPr>
          <a:lstStyle/>
          <a:p>
            <a:r>
              <a:rPr lang="es-ES" sz="2000" b="1"/>
              <a:t>                Gobierno aprobó la Política Nacional del Ambiente al 2030</a:t>
            </a:r>
            <a:endParaRPr lang="en-US" sz="2000" b="1"/>
          </a:p>
        </p:txBody>
      </p:sp>
      <p:sp>
        <p:nvSpPr>
          <p:cNvPr id="3" name="Marcador de contenido 2"/>
          <p:cNvSpPr>
            <a:spLocks noGrp="1"/>
          </p:cNvSpPr>
          <p:nvPr>
            <p:ph idx="1"/>
          </p:nvPr>
        </p:nvSpPr>
        <p:spPr>
          <a:xfrm>
            <a:off x="214489" y="1467557"/>
            <a:ext cx="8760177" cy="5319006"/>
          </a:xfrm>
        </p:spPr>
        <p:txBody>
          <a:bodyPr>
            <a:normAutofit fontScale="55000" lnSpcReduction="20000"/>
          </a:bodyPr>
          <a:lstStyle/>
          <a:p>
            <a:pPr algn="just"/>
            <a:r>
              <a:rPr lang="es-ES" sz="3300"/>
              <a:t>El pasado 25 de julio del 2021, el Gobierno publicó la Política Nacional del Ambiente (PNA) al año 2030, documento que impulsa el cuidado de la naturaleza y de los ecosistemas, así como de sus bienes y servicios, promoviendo acciones frente al cambio climático, la reducción de la deforestación y contaminación, y para fortalecer la gobernanza y la educación a fin de mejorar desempeño ambiental del país.</a:t>
            </a:r>
          </a:p>
          <a:p>
            <a:pPr algn="just"/>
            <a:r>
              <a:rPr lang="es-ES" sz="3300"/>
              <a:t>En su estructura, tiene 9 objetivos prioritarios, 23 indicadores, 47 lineamientos, 64 servicios. Su construcción tuvo carácter participativo y multisectorial. En esa línea, hubo un proceso de consulta pública (457 propuestas de mejora recibidas) y diálogos con diferentes sectores, regiones y la ciudadanía.</a:t>
            </a:r>
          </a:p>
          <a:p>
            <a:pPr algn="just"/>
            <a:r>
              <a:rPr lang="es-ES" sz="3300"/>
              <a:t>La PNA, aprobado por Decreto Supremo 022-2021-MINAM, se construyó a partir del Informe Nacional sobre el Estado del Ambiente publicado el 23 de julio (luego de 7 años del último informe) que recoge el estado situacional y las principales tendencias ambientales que permiten adoptar las mejores decisiones para lograr un futuro sostenible.</a:t>
            </a:r>
          </a:p>
          <a:p>
            <a:pPr algn="just"/>
            <a:r>
              <a:rPr lang="es-ES" sz="3300"/>
              <a:t>Además, el documento se da en respuesta a las prioridades ambientales y climáticas nacionales, así como también considera las recomendaciones de la Organización para la Cooperación y el Desarrollo Económico (OCDE) en materia de desempeño ambiental, gobernanza de los recursos hídricos y cumplimiento regulatorio y fiscalización ambiental.</a:t>
            </a:r>
          </a:p>
          <a:p>
            <a:pPr algn="just"/>
            <a:r>
              <a:rPr lang="es-ES" sz="3300"/>
              <a:t> En el documento se plantea también lograr, al 2030, una reducción de la vulnerabilidad al cambio climático, la reducción de emisiones de gases de efecto invernadero y una mejora de la e coeficiencia de la producción de bienes y servicios, públicos y privados, para pasar a una economía circular, que aproveche al máximo los recursos; todo esto fortalecido con la mejora en la gobernanza, investigación y la educación ambiental.</a:t>
            </a:r>
          </a:p>
          <a:p>
            <a:endParaRPr lang="es-ES" sz="3300" b="1"/>
          </a:p>
          <a:p>
            <a:pPr algn="just"/>
            <a:endParaRPr lang="es-ES"/>
          </a:p>
        </p:txBody>
      </p:sp>
    </p:spTree>
    <p:extLst>
      <p:ext uri="{BB962C8B-B14F-4D97-AF65-F5344CB8AC3E}">
        <p14:creationId xmlns:p14="http://schemas.microsoft.com/office/powerpoint/2010/main" val="33062493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78933" y="974726"/>
            <a:ext cx="6920089" cy="5414785"/>
          </a:xfrm>
        </p:spPr>
      </p:pic>
    </p:spTree>
    <p:extLst>
      <p:ext uri="{BB962C8B-B14F-4D97-AF65-F5344CB8AC3E}">
        <p14:creationId xmlns:p14="http://schemas.microsoft.com/office/powerpoint/2010/main" val="29202631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985613"/>
            <a:ext cx="7886700" cy="391230"/>
          </a:xfrm>
        </p:spPr>
        <p:txBody>
          <a:bodyPr>
            <a:noAutofit/>
          </a:bodyPr>
          <a:lstStyle/>
          <a:p>
            <a:r>
              <a:rPr lang="es-ES" sz="2400" b="1"/>
              <a:t>                         Plan estratégico Nacional</a:t>
            </a:r>
            <a:endParaRPr lang="en-US" sz="2400" b="1"/>
          </a:p>
        </p:txBody>
      </p:sp>
      <p:sp>
        <p:nvSpPr>
          <p:cNvPr id="3" name="Marcador de contenido 2"/>
          <p:cNvSpPr>
            <a:spLocks noGrp="1"/>
          </p:cNvSpPr>
          <p:nvPr>
            <p:ph idx="1"/>
          </p:nvPr>
        </p:nvSpPr>
        <p:spPr>
          <a:xfrm>
            <a:off x="168813" y="1365957"/>
            <a:ext cx="8820442" cy="5420606"/>
          </a:xfrm>
        </p:spPr>
        <p:txBody>
          <a:bodyPr>
            <a:normAutofit/>
          </a:bodyPr>
          <a:lstStyle/>
          <a:p>
            <a:pPr algn="just"/>
            <a:r>
              <a:rPr lang="es-ES" sz="2400" dirty="0"/>
              <a:t>La visión del PEN </a:t>
            </a:r>
            <a:r>
              <a:rPr lang="es-ES" sz="2400" b="1" dirty="0"/>
              <a:t>2030</a:t>
            </a:r>
            <a:r>
              <a:rPr lang="es-ES" sz="2400" dirty="0"/>
              <a:t> se basa en que: "El desarrollo pleno después de 2015 es una meta estratégica para el país, en tanto es la esperanza y la oportunidad para alcanzar la inclusión plena de los ciudadanos y su articulación al crecimiento económico.</a:t>
            </a:r>
          </a:p>
          <a:p>
            <a:pPr algn="just"/>
            <a:r>
              <a:rPr lang="es-ES" sz="2400" dirty="0"/>
              <a:t> ¿Qué es un Plan Estratégico?</a:t>
            </a:r>
          </a:p>
          <a:p>
            <a:pPr algn="just"/>
            <a:r>
              <a:rPr lang="es-ES" sz="2400" dirty="0"/>
              <a:t>El </a:t>
            </a:r>
            <a:r>
              <a:rPr lang="es-ES" sz="2400" b="1" dirty="0"/>
              <a:t>Planeamiento Estratégico</a:t>
            </a:r>
            <a:r>
              <a:rPr lang="es-ES" sz="2400" dirty="0"/>
              <a:t> es un proceso que antecede al control de gestión, el cual permite hacer el seguimiento de los objetivos establecidos para el cumplimiento de la visión, misión, y objetivos</a:t>
            </a:r>
          </a:p>
          <a:p>
            <a:pPr algn="just"/>
            <a:r>
              <a:rPr lang="es-ES" sz="2400" dirty="0"/>
              <a:t>Un </a:t>
            </a:r>
            <a:r>
              <a:rPr lang="es-ES" sz="2400" b="1" dirty="0"/>
              <a:t>plan estratégico</a:t>
            </a:r>
            <a:r>
              <a:rPr lang="es-ES" sz="2400" dirty="0"/>
              <a:t> es un </a:t>
            </a:r>
            <a:r>
              <a:rPr lang="es-ES" sz="2400" b="1" dirty="0"/>
              <a:t>plan</a:t>
            </a:r>
            <a:r>
              <a:rPr lang="es-ES" sz="2400" dirty="0"/>
              <a:t> de acción </a:t>
            </a:r>
            <a:r>
              <a:rPr lang="es-ES" sz="2400" b="1" dirty="0"/>
              <a:t>que</a:t>
            </a:r>
            <a:r>
              <a:rPr lang="es-ES" sz="2400" dirty="0"/>
              <a:t> define todo aquello </a:t>
            </a:r>
            <a:r>
              <a:rPr lang="es-ES" sz="2400" b="1" dirty="0"/>
              <a:t>que</a:t>
            </a:r>
            <a:r>
              <a:rPr lang="es-ES" sz="2400" dirty="0"/>
              <a:t> quieres lograr con tu empresa y cómo vas a hacerlo. Es mucho más </a:t>
            </a:r>
            <a:r>
              <a:rPr lang="es-ES" sz="2400" b="1" dirty="0"/>
              <a:t>que</a:t>
            </a:r>
            <a:r>
              <a:rPr lang="es-ES" sz="2400" dirty="0"/>
              <a:t> un mero cronograma de acciones, es la guía de tu empresa.</a:t>
            </a:r>
          </a:p>
          <a:p>
            <a:pPr algn="just"/>
            <a:endParaRPr lang="en-US" sz="2400" dirty="0"/>
          </a:p>
        </p:txBody>
      </p:sp>
    </p:spTree>
    <p:extLst>
      <p:ext uri="{BB962C8B-B14F-4D97-AF65-F5344CB8AC3E}">
        <p14:creationId xmlns:p14="http://schemas.microsoft.com/office/powerpoint/2010/main" val="40804302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883D35-6359-4756-B794-A41FC0513C15}"/>
              </a:ext>
            </a:extLst>
          </p:cNvPr>
          <p:cNvSpPr>
            <a:spLocks noGrp="1"/>
          </p:cNvSpPr>
          <p:nvPr>
            <p:ph type="title"/>
          </p:nvPr>
        </p:nvSpPr>
        <p:spPr>
          <a:xfrm>
            <a:off x="628650" y="974727"/>
            <a:ext cx="7886700" cy="417976"/>
          </a:xfrm>
        </p:spPr>
        <p:txBody>
          <a:bodyPr>
            <a:normAutofit fontScale="90000"/>
          </a:bodyPr>
          <a:lstStyle/>
          <a:p>
            <a:r>
              <a:rPr lang="es-ES">
                <a:solidFill>
                  <a:srgbClr val="2D2D2D"/>
                </a:solidFill>
                <a:latin typeface="Prelo"/>
              </a:rPr>
              <a:t>               </a:t>
            </a:r>
            <a:r>
              <a:rPr lang="es-ES" sz="2700">
                <a:solidFill>
                  <a:srgbClr val="2D2D2D"/>
                </a:solidFill>
                <a:latin typeface="Prelo"/>
              </a:rPr>
              <a:t>7 pasos para elaborar un plan estratégico</a:t>
            </a:r>
            <a:endParaRPr lang="es-PE" sz="2700"/>
          </a:p>
        </p:txBody>
      </p:sp>
      <p:sp>
        <p:nvSpPr>
          <p:cNvPr id="3" name="Marcador de contenido 2">
            <a:extLst>
              <a:ext uri="{FF2B5EF4-FFF2-40B4-BE49-F238E27FC236}">
                <a16:creationId xmlns:a16="http://schemas.microsoft.com/office/drawing/2014/main" id="{C5EE00AF-2BB5-4011-D2C5-59081FB0AB99}"/>
              </a:ext>
            </a:extLst>
          </p:cNvPr>
          <p:cNvSpPr>
            <a:spLocks noGrp="1"/>
          </p:cNvSpPr>
          <p:nvPr>
            <p:ph idx="1"/>
          </p:nvPr>
        </p:nvSpPr>
        <p:spPr>
          <a:xfrm>
            <a:off x="112543" y="1392703"/>
            <a:ext cx="8890780" cy="5393860"/>
          </a:xfrm>
        </p:spPr>
        <p:txBody>
          <a:bodyPr>
            <a:normAutofit fontScale="25000" lnSpcReduction="20000"/>
          </a:bodyPr>
          <a:lstStyle/>
          <a:p>
            <a:pPr algn="l"/>
            <a:r>
              <a:rPr lang="es-ES" b="0" i="0" cap="all">
                <a:solidFill>
                  <a:srgbClr val="63666A"/>
                </a:solidFill>
                <a:effectLst/>
                <a:latin typeface="Prelo"/>
              </a:rPr>
              <a:t>. </a:t>
            </a:r>
            <a:r>
              <a:rPr lang="es-ES" b="1" i="0" cap="all">
                <a:solidFill>
                  <a:srgbClr val="63666A"/>
                </a:solidFill>
                <a:effectLst/>
                <a:latin typeface="Prelo"/>
              </a:rPr>
              <a:t>C</a:t>
            </a:r>
            <a:endParaRPr lang="es-ES" sz="4800" b="0" i="0" cap="all">
              <a:solidFill>
                <a:srgbClr val="63666A"/>
              </a:solidFill>
              <a:effectLst/>
              <a:latin typeface="Prelo"/>
            </a:endParaRPr>
          </a:p>
          <a:p>
            <a:pPr algn="just"/>
            <a:r>
              <a:rPr lang="es-ES" sz="4800" b="0" i="0">
                <a:solidFill>
                  <a:srgbClr val="63666A"/>
                </a:solidFill>
                <a:effectLst/>
                <a:latin typeface="Prelo"/>
              </a:rPr>
              <a:t>1. </a:t>
            </a:r>
            <a:r>
              <a:rPr lang="es-ES" sz="4800" b="1" i="0">
                <a:solidFill>
                  <a:srgbClr val="63666A"/>
                </a:solidFill>
                <a:effectLst/>
                <a:latin typeface="Prelo"/>
              </a:rPr>
              <a:t>Conocer el entorno</a:t>
            </a:r>
            <a:r>
              <a:rPr lang="es-ES" sz="4800" b="0" i="0">
                <a:solidFill>
                  <a:srgbClr val="63666A"/>
                </a:solidFill>
                <a:effectLst/>
                <a:latin typeface="Prelo"/>
              </a:rPr>
              <a:t>. Hay </a:t>
            </a:r>
            <a:r>
              <a:rPr lang="es-ES" sz="7200" b="0" i="0">
                <a:solidFill>
                  <a:srgbClr val="63666A"/>
                </a:solidFill>
                <a:effectLst/>
                <a:latin typeface="Prelo"/>
              </a:rPr>
              <a:t>que partir de conocer cómo está marchando el mercado y el mundo. Así será necesario tener en cuenta la situación política actual en relación con cómo puede afectar tu negocio</a:t>
            </a:r>
          </a:p>
          <a:p>
            <a:pPr algn="just"/>
            <a:r>
              <a:rPr lang="es-ES" sz="7200" b="0" i="0" cap="all">
                <a:solidFill>
                  <a:srgbClr val="63666A"/>
                </a:solidFill>
                <a:effectLst/>
                <a:latin typeface="Prelo"/>
              </a:rPr>
              <a:t>2. </a:t>
            </a:r>
            <a:r>
              <a:rPr lang="es-ES" sz="7200" b="1" i="0" cap="all">
                <a:solidFill>
                  <a:srgbClr val="63666A"/>
                </a:solidFill>
                <a:effectLst/>
                <a:latin typeface="Prelo"/>
              </a:rPr>
              <a:t>DEFINIR LA MISIÓN, VISIÓN Y VALORES CORPORATIVOS.</a:t>
            </a:r>
            <a:r>
              <a:rPr lang="es-ES" sz="7200" cap="all">
                <a:solidFill>
                  <a:srgbClr val="63666A"/>
                </a:solidFill>
                <a:latin typeface="Prelo"/>
              </a:rPr>
              <a:t> </a:t>
            </a:r>
            <a:r>
              <a:rPr lang="es-ES" sz="7200" b="0" i="0">
                <a:solidFill>
                  <a:srgbClr val="63666A"/>
                </a:solidFill>
                <a:effectLst/>
                <a:latin typeface="Prelo"/>
              </a:rPr>
              <a:t>Es cierto que la misión y visión de la compañía son aspectos que pueden cambiar de aquí a un tiempo, no obstante, los valores corporativos suelen ser perennes. a ir.</a:t>
            </a:r>
          </a:p>
          <a:p>
            <a:pPr algn="just"/>
            <a:r>
              <a:rPr lang="es-ES" sz="7200" b="0" i="0" cap="all">
                <a:solidFill>
                  <a:srgbClr val="63666A"/>
                </a:solidFill>
                <a:effectLst/>
                <a:latin typeface="Prelo"/>
              </a:rPr>
              <a:t>3. </a:t>
            </a:r>
            <a:r>
              <a:rPr lang="es-ES" sz="7200" b="1" i="0" cap="all">
                <a:solidFill>
                  <a:srgbClr val="63666A"/>
                </a:solidFill>
                <a:effectLst/>
                <a:latin typeface="Prelo"/>
              </a:rPr>
              <a:t>ESTABLECER METAS Y OBJETIVOS. </a:t>
            </a:r>
            <a:r>
              <a:rPr lang="es-ES" sz="7200" cap="all">
                <a:solidFill>
                  <a:srgbClr val="63666A"/>
                </a:solidFill>
                <a:latin typeface="Prelo"/>
              </a:rPr>
              <a:t> </a:t>
            </a:r>
            <a:r>
              <a:rPr lang="es-ES" sz="7200" b="0" i="0">
                <a:solidFill>
                  <a:srgbClr val="63666A"/>
                </a:solidFill>
                <a:effectLst/>
                <a:latin typeface="Prelo"/>
              </a:rPr>
              <a:t>Los objetivos de una empresa se trazan teniendo en cuenta la misión, visión y los valores de esta.</a:t>
            </a:r>
          </a:p>
          <a:p>
            <a:pPr algn="just"/>
            <a:r>
              <a:rPr lang="es-ES" sz="7200" b="0" i="0" cap="all">
                <a:solidFill>
                  <a:srgbClr val="63666A"/>
                </a:solidFill>
                <a:effectLst/>
                <a:latin typeface="Prelo"/>
              </a:rPr>
              <a:t>4. </a:t>
            </a:r>
            <a:r>
              <a:rPr lang="es-ES" sz="7200" b="1" i="0" cap="all">
                <a:solidFill>
                  <a:srgbClr val="63666A"/>
                </a:solidFill>
                <a:effectLst/>
                <a:latin typeface="Prelo"/>
              </a:rPr>
              <a:t>REALIZAR UN ANÁLISIS INTERNO DE LA EMPRESA</a:t>
            </a:r>
            <a:r>
              <a:rPr lang="es-ES" sz="7200" cap="all">
                <a:solidFill>
                  <a:srgbClr val="63666A"/>
                </a:solidFill>
                <a:latin typeface="Prelo"/>
              </a:rPr>
              <a:t>. </a:t>
            </a:r>
            <a:r>
              <a:rPr lang="es-ES" sz="7200" b="0" i="0">
                <a:solidFill>
                  <a:srgbClr val="63666A"/>
                </a:solidFill>
                <a:effectLst/>
                <a:latin typeface="Prelo"/>
              </a:rPr>
              <a:t>De esa manera se puede tener un mejor conocimiento de las fortalezas y debilidades de aquella, sus recursos, etc.</a:t>
            </a:r>
          </a:p>
          <a:p>
            <a:pPr algn="just"/>
            <a:r>
              <a:rPr lang="es-ES" sz="7200" b="0" i="0" cap="all">
                <a:solidFill>
                  <a:srgbClr val="63666A"/>
                </a:solidFill>
                <a:effectLst/>
                <a:latin typeface="Prelo"/>
              </a:rPr>
              <a:t>5. </a:t>
            </a:r>
            <a:r>
              <a:rPr lang="es-ES" sz="7200" b="1" i="0" cap="all">
                <a:solidFill>
                  <a:srgbClr val="63666A"/>
                </a:solidFill>
                <a:effectLst/>
                <a:latin typeface="Prelo"/>
              </a:rPr>
              <a:t>DEFINIR LAS ESTRATEGIAS</a:t>
            </a:r>
            <a:r>
              <a:rPr lang="es-ES" sz="7200" cap="all">
                <a:solidFill>
                  <a:srgbClr val="63666A"/>
                </a:solidFill>
                <a:latin typeface="Prelo"/>
              </a:rPr>
              <a:t>. </a:t>
            </a:r>
            <a:r>
              <a:rPr lang="es-ES" sz="7200" b="0" i="0">
                <a:solidFill>
                  <a:srgbClr val="63666A"/>
                </a:solidFill>
                <a:effectLst/>
                <a:latin typeface="Prelo"/>
              </a:rPr>
              <a:t>Se debe medir el éxito de las estrategias teniendo en cuenta los indicadores trazados anteriormente.</a:t>
            </a:r>
          </a:p>
          <a:p>
            <a:pPr algn="just"/>
            <a:r>
              <a:rPr lang="es-ES" sz="7200" b="0" i="0" cap="all">
                <a:solidFill>
                  <a:srgbClr val="63666A"/>
                </a:solidFill>
                <a:effectLst/>
                <a:latin typeface="Prelo"/>
              </a:rPr>
              <a:t>6. </a:t>
            </a:r>
            <a:r>
              <a:rPr lang="es-ES" sz="7200" b="1" i="0" cap="all">
                <a:solidFill>
                  <a:srgbClr val="63666A"/>
                </a:solidFill>
                <a:effectLst/>
                <a:latin typeface="Prelo"/>
              </a:rPr>
              <a:t>INVOLUCRAR A TODO EL EQUIPO DE TRABAJO</a:t>
            </a:r>
            <a:r>
              <a:rPr lang="es-ES" sz="7200" cap="all">
                <a:solidFill>
                  <a:srgbClr val="63666A"/>
                </a:solidFill>
                <a:latin typeface="Prelo"/>
              </a:rPr>
              <a:t>. </a:t>
            </a:r>
            <a:r>
              <a:rPr lang="es-ES" sz="7200" b="0" i="0">
                <a:solidFill>
                  <a:srgbClr val="63666A"/>
                </a:solidFill>
                <a:effectLst/>
                <a:latin typeface="Prelo"/>
              </a:rPr>
              <a:t>Aunque la formulación del </a:t>
            </a:r>
            <a:r>
              <a:rPr lang="es-ES" sz="7200" b="0" i="0" u="none" strike="noStrike">
                <a:solidFill>
                  <a:srgbClr val="009CDE"/>
                </a:solidFill>
                <a:effectLst/>
                <a:latin typeface="Prelo"/>
                <a:hlinkClick r:id="rId2"/>
              </a:rPr>
              <a:t>plan estratégico</a:t>
            </a:r>
            <a:r>
              <a:rPr lang="es-ES" sz="7200" b="0" i="0">
                <a:solidFill>
                  <a:srgbClr val="63666A"/>
                </a:solidFill>
                <a:effectLst/>
                <a:latin typeface="Prelo"/>
              </a:rPr>
              <a:t> corresponde a los ejecutivos de una empresa, la ejecución de aquel es responsabilidad de todos. Por ello se debe involucrar a los empleados: dándoles a conocer el plan estratégico, su participación en aquel, haciendo el seguimiento debido, etc.</a:t>
            </a:r>
          </a:p>
          <a:p>
            <a:pPr algn="just"/>
            <a:r>
              <a:rPr lang="es-ES" sz="7200" b="0" i="0" cap="all">
                <a:solidFill>
                  <a:srgbClr val="63666A"/>
                </a:solidFill>
                <a:effectLst/>
                <a:latin typeface="Prelo"/>
              </a:rPr>
              <a:t>7. </a:t>
            </a:r>
            <a:r>
              <a:rPr lang="es-ES" sz="7200" b="1" i="0" cap="all">
                <a:solidFill>
                  <a:srgbClr val="63666A"/>
                </a:solidFill>
                <a:effectLst/>
                <a:latin typeface="Prelo"/>
              </a:rPr>
              <a:t>HACER SEGUIMIENTO Y LOS CAMBIOS NECESARIOS.</a:t>
            </a:r>
            <a:r>
              <a:rPr lang="es-ES" sz="7200" cap="all">
                <a:solidFill>
                  <a:srgbClr val="63666A"/>
                </a:solidFill>
                <a:latin typeface="Prelo"/>
              </a:rPr>
              <a:t> </a:t>
            </a:r>
            <a:r>
              <a:rPr lang="es-ES" sz="7200" b="0" i="0">
                <a:solidFill>
                  <a:srgbClr val="63666A"/>
                </a:solidFill>
                <a:effectLst/>
                <a:latin typeface="Prelo"/>
              </a:rPr>
              <a:t>Es necesario seguir la estrategia para conocer si esta está teniendo éxito. Hay que tener en cuenta además que aquella puede cambiar en relación con las necesidades del mercado y de los clientes.</a:t>
            </a:r>
          </a:p>
          <a:p>
            <a:endParaRPr lang="es-PE"/>
          </a:p>
        </p:txBody>
      </p:sp>
    </p:spTree>
    <p:extLst>
      <p:ext uri="{BB962C8B-B14F-4D97-AF65-F5344CB8AC3E}">
        <p14:creationId xmlns:p14="http://schemas.microsoft.com/office/powerpoint/2010/main" val="24660969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26F94AF-3743-D34A-95C8-21288752DBC6}"/>
              </a:ext>
            </a:extLst>
          </p:cNvPr>
          <p:cNvSpPr>
            <a:spLocks noGrp="1"/>
          </p:cNvSpPr>
          <p:nvPr>
            <p:ph type="title"/>
          </p:nvPr>
        </p:nvSpPr>
        <p:spPr>
          <a:xfrm>
            <a:off x="628650" y="1213143"/>
            <a:ext cx="7886700" cy="516449"/>
          </a:xfrm>
        </p:spPr>
        <p:txBody>
          <a:bodyPr>
            <a:normAutofit fontScale="90000"/>
          </a:bodyPr>
          <a:lstStyle/>
          <a:p>
            <a:r>
              <a:rPr lang="es-PE" dirty="0">
                <a:cs typeface="Calibri Light"/>
              </a:rPr>
              <a:t>¿Cómo se elabora un plan estratégico de una empresa?</a:t>
            </a:r>
            <a:endParaRPr lang="es-ES" dirty="0"/>
          </a:p>
        </p:txBody>
      </p:sp>
      <p:sp>
        <p:nvSpPr>
          <p:cNvPr id="3" name="Marcador de contenido 2">
            <a:extLst>
              <a:ext uri="{FF2B5EF4-FFF2-40B4-BE49-F238E27FC236}">
                <a16:creationId xmlns:a16="http://schemas.microsoft.com/office/drawing/2014/main" id="{2BA5396F-E7DF-86BE-F679-0C881EAE38EF}"/>
              </a:ext>
            </a:extLst>
          </p:cNvPr>
          <p:cNvSpPr>
            <a:spLocks noGrp="1"/>
          </p:cNvSpPr>
          <p:nvPr>
            <p:ph idx="1"/>
          </p:nvPr>
        </p:nvSpPr>
        <p:spPr>
          <a:xfrm>
            <a:off x="109742" y="1617396"/>
            <a:ext cx="7886700" cy="5295388"/>
          </a:xfrm>
        </p:spPr>
        <p:txBody>
          <a:bodyPr vert="horz" lIns="91440" tIns="45720" rIns="91440" bIns="45720" rtlCol="0" anchor="t">
            <a:normAutofit/>
          </a:bodyPr>
          <a:lstStyle/>
          <a:p>
            <a:pPr marL="0" indent="0">
              <a:buNone/>
            </a:pPr>
            <a:endParaRPr lang="es-PE" dirty="0">
              <a:cs typeface="Calibri"/>
            </a:endParaRPr>
          </a:p>
          <a:p>
            <a:r>
              <a:rPr lang="es-PE" dirty="0">
                <a:cs typeface="Calibri"/>
              </a:rPr>
              <a:t>7 pasos clave para elaborar un plan estratégico</a:t>
            </a:r>
          </a:p>
          <a:p>
            <a:r>
              <a:rPr lang="es-PE" dirty="0">
                <a:cs typeface="Calibri"/>
              </a:rPr>
              <a:t>Conocer el entorno. ...</a:t>
            </a:r>
          </a:p>
          <a:p>
            <a:r>
              <a:rPr lang="es-PE" dirty="0">
                <a:cs typeface="Calibri"/>
              </a:rPr>
              <a:t>Definir la Misión, Visión y valores corporativos. ...</a:t>
            </a:r>
          </a:p>
          <a:p>
            <a:r>
              <a:rPr lang="es-PE" dirty="0">
                <a:cs typeface="Calibri"/>
              </a:rPr>
              <a:t>Establecer metas y objetivos. ...</a:t>
            </a:r>
          </a:p>
          <a:p>
            <a:r>
              <a:rPr lang="es-PE" dirty="0">
                <a:cs typeface="Calibri"/>
              </a:rPr>
              <a:t>Realizar un análisis interno de la empresa. ...</a:t>
            </a:r>
          </a:p>
          <a:p>
            <a:r>
              <a:rPr lang="es-PE" dirty="0">
                <a:cs typeface="Calibri"/>
              </a:rPr>
              <a:t>Definir las estrategias. ...</a:t>
            </a:r>
          </a:p>
          <a:p>
            <a:r>
              <a:rPr lang="es-PE" dirty="0">
                <a:cs typeface="Calibri"/>
              </a:rPr>
              <a:t>Involucrar a todo el equipo de trabajo. ...</a:t>
            </a:r>
          </a:p>
          <a:p>
            <a:r>
              <a:rPr lang="es-PE" dirty="0">
                <a:cs typeface="Calibri"/>
              </a:rPr>
              <a:t>Hacer seguimiento y los cambios necesarios</a:t>
            </a:r>
          </a:p>
          <a:p>
            <a:endParaRPr lang="es-PE" dirty="0">
              <a:cs typeface="Calibri"/>
            </a:endParaRPr>
          </a:p>
          <a:p>
            <a:endParaRPr lang="es-PE" dirty="0">
              <a:cs typeface="Calibri"/>
            </a:endParaRPr>
          </a:p>
        </p:txBody>
      </p:sp>
      <p:sp>
        <p:nvSpPr>
          <p:cNvPr id="4" name="Rectangle 1">
            <a:extLst>
              <a:ext uri="{FF2B5EF4-FFF2-40B4-BE49-F238E27FC236}">
                <a16:creationId xmlns:a16="http://schemas.microsoft.com/office/drawing/2014/main" id="{3997AB3B-BD07-33C0-7B5E-51A1CD4B59D6}"/>
              </a:ext>
            </a:extLst>
          </p:cNvPr>
          <p:cNvSpPr>
            <a:spLocks noChangeArrowheads="1"/>
          </p:cNvSpPr>
          <p:nvPr/>
        </p:nvSpPr>
        <p:spPr bwMode="auto">
          <a:xfrm>
            <a:off x="0" y="-92333"/>
            <a:ext cx="65" cy="18466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lang="es-PE" altLang="es-PE" sz="1200" b="0" i="0" u="none" strike="noStrike" cap="none" normalizeH="0" baseline="0">
              <a:ln>
                <a:noFill/>
              </a:ln>
              <a:solidFill>
                <a:srgbClr val="202124"/>
              </a:solidFill>
              <a:effectLst/>
              <a:latin typeface="Arial" panose="020B0604020202020204" pitchFamily="34" charset="0"/>
              <a:cs typeface="Arial"/>
            </a:endParaRPr>
          </a:p>
        </p:txBody>
      </p:sp>
      <p:pic>
        <p:nvPicPr>
          <p:cNvPr id="1026" name="Picture 2" descr="Resultado de imagen para plan estrategico de una empresa">
            <a:extLst>
              <a:ext uri="{FF2B5EF4-FFF2-40B4-BE49-F238E27FC236}">
                <a16:creationId xmlns:a16="http://schemas.microsoft.com/office/drawing/2014/main" id="{978B8B0E-3CA9-F53F-63A6-7E41210F9C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7797" y="4524531"/>
            <a:ext cx="1971325" cy="944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22716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07672" y="643467"/>
            <a:ext cx="7939617" cy="5939896"/>
          </a:xfrm>
        </p:spPr>
      </p:pic>
    </p:spTree>
    <p:extLst>
      <p:ext uri="{BB962C8B-B14F-4D97-AF65-F5344CB8AC3E}">
        <p14:creationId xmlns:p14="http://schemas.microsoft.com/office/powerpoint/2010/main" val="73158009"/>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4D257F255646CD488496CB4C2CF60A3D" ma:contentTypeVersion="7" ma:contentTypeDescription="Crear nuevo documento." ma:contentTypeScope="" ma:versionID="2476496555d41e98216b9f05a40b0292">
  <xsd:schema xmlns:xsd="http://www.w3.org/2001/XMLSchema" xmlns:xs="http://www.w3.org/2001/XMLSchema" xmlns:p="http://schemas.microsoft.com/office/2006/metadata/properties" xmlns:ns2="8c9c9656-0ed4-43dd-b8c2-f73303398630" xmlns:ns3="cefe316e-b3ba-4136-9501-60074e61a8c2" targetNamespace="http://schemas.microsoft.com/office/2006/metadata/properties" ma:root="true" ma:fieldsID="e7585c459165c17d80071663acffb481" ns2:_="" ns3:_="">
    <xsd:import namespace="8c9c9656-0ed4-43dd-b8c2-f73303398630"/>
    <xsd:import namespace="cefe316e-b3ba-4136-9501-60074e61a8c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c9c9656-0ed4-43dd-b8c2-f733033986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efe316e-b3ba-4136-9501-60074e61a8c2" elementFormDefault="qualified">
    <xsd:import namespace="http://schemas.microsoft.com/office/2006/documentManagement/types"/>
    <xsd:import namespace="http://schemas.microsoft.com/office/infopath/2007/PartnerControls"/>
    <xsd:element name="SharedWithUsers" ma:index="13"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B9B7790-CC40-4D93-94CA-FB10F7A52460}">
  <ds:schemaRefs>
    <ds:schemaRef ds:uri="http://schemas.microsoft.com/sharepoint/v3/contenttype/forms"/>
  </ds:schemaRefs>
</ds:datastoreItem>
</file>

<file path=customXml/itemProps2.xml><?xml version="1.0" encoding="utf-8"?>
<ds:datastoreItem xmlns:ds="http://schemas.openxmlformats.org/officeDocument/2006/customXml" ds:itemID="{D461B579-9962-4169-A7EA-B721E9F267D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c9c9656-0ed4-43dd-b8c2-f73303398630"/>
    <ds:schemaRef ds:uri="cefe316e-b3ba-4136-9501-60074e61a8c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FDF4220-C4D2-4F78-83FE-7990EC1D48A6}">
  <ds:schemaRefs>
    <ds:schemaRef ds:uri="http://schemas.microsoft.com/office/2006/documentManagement/types"/>
    <ds:schemaRef ds:uri="cefe316e-b3ba-4136-9501-60074e61a8c2"/>
    <ds:schemaRef ds:uri="8c9c9656-0ed4-43dd-b8c2-f73303398630"/>
    <ds:schemaRef ds:uri="http://www.w3.org/XML/1998/namespace"/>
    <ds:schemaRef ds:uri="http://purl.org/dc/dcmitype/"/>
    <ds:schemaRef ds:uri="http://schemas.openxmlformats.org/package/2006/metadata/core-properties"/>
    <ds:schemaRef ds:uri="http://purl.org/dc/terms/"/>
    <ds:schemaRef ds:uri="http://schemas.microsoft.com/office/infopath/2007/PartnerControls"/>
    <ds:schemaRef ds:uri="http://schemas.microsoft.com/office/2006/metadata/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Office Theme</Template>
  <TotalTime>37</TotalTime>
  <Words>3845</Words>
  <Application>Microsoft Office PowerPoint</Application>
  <PresentationFormat>Presentación en pantalla (4:3)</PresentationFormat>
  <Paragraphs>166</Paragraphs>
  <Slides>34</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34</vt:i4>
      </vt:variant>
    </vt:vector>
  </HeadingPairs>
  <TitlesOfParts>
    <vt:vector size="43" baseType="lpstr">
      <vt:lpstr>Arial</vt:lpstr>
      <vt:lpstr>Arial</vt:lpstr>
      <vt:lpstr>Arial MT</vt:lpstr>
      <vt:lpstr>Calibri</vt:lpstr>
      <vt:lpstr>Calibri Light</vt:lpstr>
      <vt:lpstr>Prelo</vt:lpstr>
      <vt:lpstr>Times New Roman</vt:lpstr>
      <vt:lpstr>Wingdings</vt:lpstr>
      <vt:lpstr>Tema de Office</vt:lpstr>
      <vt:lpstr>Semana N° XI  Política nacional del ambiente. Plan nacional de acción ambiental. La humanidad y el medio ambiente. Desarrollo Sostenible e Inclusión Social. Calidad de vida.</vt:lpstr>
      <vt:lpstr>Presentación de PowerPoint</vt:lpstr>
      <vt:lpstr>                  La Política Nacional del Ambiente</vt:lpstr>
      <vt:lpstr>                Gobierno aprobó la Política Nacional del Ambiente al 2030</vt:lpstr>
      <vt:lpstr>Presentación de PowerPoint</vt:lpstr>
      <vt:lpstr>                         Plan estratégico Nacional</vt:lpstr>
      <vt:lpstr>               7 pasos para elaborar un plan estratégico</vt:lpstr>
      <vt:lpstr>¿Cómo se elabora un plan estratégico de una empresa?</vt:lpstr>
      <vt:lpstr>Presentación de PowerPoint</vt:lpstr>
      <vt:lpstr>                               LA HUMANIDAD Y EL MEDIO AMBIENTE</vt:lpstr>
      <vt:lpstr>Presentación de PowerPoint</vt:lpstr>
      <vt:lpstr>                             En la Edad Moderna (siglos XVI a XVIII)</vt:lpstr>
      <vt:lpstr>                      Huamán Poma de Ayala</vt:lpstr>
      <vt:lpstr>               En la Edad Contemporánea (siglos XIX a XXI)</vt:lpstr>
      <vt:lpstr>                   Edad Contemporánea (siglos XIX a XXI)</vt:lpstr>
      <vt:lpstr>                           Alteraciones humanas de los ecosistemas</vt:lpstr>
      <vt:lpstr>                La Agenda 2030 para el Desarrollo Sostenible</vt:lpstr>
      <vt:lpstr>                    Que es la Agenda 2023</vt:lpstr>
      <vt:lpstr>                                    Áreas de trabajo</vt:lpstr>
      <vt:lpstr>                           Integración productiva América Latina</vt:lpstr>
      <vt:lpstr>            II. Desarrollo económico</vt:lpstr>
      <vt:lpstr>Presentación de PowerPoint</vt:lpstr>
      <vt:lpstr>                 III. Desarrollo productivo y empresarial </vt:lpstr>
      <vt:lpstr>Presentación de PowerPoint</vt:lpstr>
      <vt:lpstr>              Calidad de Vida en Perú</vt:lpstr>
      <vt:lpstr>             Nuevos parques mejorarán calidad de vida </vt:lpstr>
      <vt:lpstr>7 Indicadores que Determinan e Influyen en la Calidad de Vida de las Personas</vt:lpstr>
      <vt:lpstr>Trébol de Javier Prado</vt:lpstr>
      <vt:lpstr>Presentación de PowerPoint</vt:lpstr>
      <vt:lpstr>                               ¿Qué es OCDE y para qué sirve?</vt:lpstr>
      <vt:lpstr>                           El Plan de Investigación</vt:lpstr>
      <vt:lpstr>PRÁCTICA 10</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UNFV</dc:creator>
  <cp:lastModifiedBy>Fredy Virgilio Salinas Melendez</cp:lastModifiedBy>
  <cp:revision>20</cp:revision>
  <dcterms:created xsi:type="dcterms:W3CDTF">2020-04-09T16:16:03Z</dcterms:created>
  <dcterms:modified xsi:type="dcterms:W3CDTF">2025-09-14T03:32:16Z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0x0101004D257F255646CD488496CB4C2CF60A3D</vt:lpwstr>
  </property>
</Properties>
</file>