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99" r:id="rId6"/>
    <p:sldId id="277" r:id="rId7"/>
    <p:sldId id="275" r:id="rId8"/>
    <p:sldId id="301" r:id="rId9"/>
    <p:sldId id="278" r:id="rId10"/>
    <p:sldId id="280" r:id="rId11"/>
    <p:sldId id="281" r:id="rId12"/>
    <p:sldId id="283" r:id="rId13"/>
    <p:sldId id="282" r:id="rId14"/>
    <p:sldId id="286" r:id="rId15"/>
    <p:sldId id="291" r:id="rId16"/>
    <p:sldId id="290" r:id="rId17"/>
    <p:sldId id="292" r:id="rId18"/>
    <p:sldId id="293" r:id="rId19"/>
    <p:sldId id="345" r:id="rId20"/>
    <p:sldId id="297" r:id="rId21"/>
    <p:sldId id="298" r:id="rId22"/>
    <p:sldId id="300" r:id="rId23"/>
    <p:sldId id="344" r:id="rId24"/>
    <p:sldId id="27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CC112-E765-4295-8632-9376A6779B63}" v="17" dt="2023-02-21T16:29:34.140"/>
    <p1510:client id="{36E94B94-3BF3-4763-B4EE-B84997DAFF91}" v="5" dt="2023-02-21T16:27:57.242"/>
    <p1510:client id="{3A512469-BDDC-487F-9010-C02A51DEA8D3}" v="4" dt="2023-02-21T16:27:15.184"/>
    <p1510:client id="{4074E317-7771-4529-99F6-6978868D208D}" v="2" dt="2023-03-03T18:29:28.539"/>
    <p1510:client id="{4353D437-5D16-4F3C-9A12-3243CD21F159}" v="2" dt="2023-02-21T16:28:40.850"/>
    <p1510:client id="{50AC74ED-B563-447F-B901-C402BEA6DFDC}" v="8" dt="2023-02-21T17:39:47.690"/>
    <p1510:client id="{52870B91-3410-4E2B-BB03-B7C0FC7871B3}" v="1" dt="2023-02-21T16:29:23.907"/>
    <p1510:client id="{5493FD76-DA4C-43BE-A9BA-50AAA9301FBE}" v="31" dt="2023-02-21T16:29:15.738"/>
    <p1510:client id="{5E3E2586-2BDE-4812-8D27-4B8F7C872DC8}" v="2" dt="2023-02-21T16:35:30.526"/>
    <p1510:client id="{7A4C8A9D-8064-4207-BCA3-F691A5BF3E96}" v="5" dt="2023-02-21T18:42:37.773"/>
    <p1510:client id="{93FF62C5-7BBC-4720-AF5D-F167FC7A9E91}" v="1" dt="2023-02-21T16:16:43.897"/>
    <p1510:client id="{B0308ABD-A7EB-4D5C-8E21-8052A911EB69}" v="13" dt="2023-02-21T18:45:22.615"/>
    <p1510:client id="{E6963D07-5B66-46D5-9897-216ABFDA1A29}" v="19" dt="2023-02-21T19:08:32.477"/>
    <p1510:client id="{F2DEF6FF-FFD7-40FE-9865-483CB3017670}" v="16" dt="2023-02-21T16:29:30.077"/>
    <p1510:client id="{FAC283E9-D70D-4E76-BFF6-EEBE63AB3609}" v="6" dt="2023-02-21T16:59:15.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13/09/2025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
        <p:nvSpPr>
          <p:cNvPr id="7" name="Rectángulo: esquinas redondeadas 6">
            <a:extLst>
              <a:ext uri="{FF2B5EF4-FFF2-40B4-BE49-F238E27FC236}">
                <a16:creationId xmlns:a16="http://schemas.microsoft.com/office/drawing/2014/main" id="{A87F8E12-34DD-45B2-8377-6BAD9318D314}"/>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a:extLst>
              <a:ext uri="{FF2B5EF4-FFF2-40B4-BE49-F238E27FC236}">
                <a16:creationId xmlns:a16="http://schemas.microsoft.com/office/drawing/2014/main" id="{EB12E36F-6565-4BC7-B0DE-5F92CFB8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10" name="Rectángulo 9">
            <a:extLst>
              <a:ext uri="{FF2B5EF4-FFF2-40B4-BE49-F238E27FC236}">
                <a16:creationId xmlns:a16="http://schemas.microsoft.com/office/drawing/2014/main" id="{D874507E-60F9-4CC6-A417-A85AEAC5C481}"/>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1626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13/09/2025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23565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13/09/2025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425085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974726"/>
            <a:ext cx="7886700" cy="1325563"/>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628650" y="2435225"/>
            <a:ext cx="78867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13/09/2025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
        <p:nvSpPr>
          <p:cNvPr id="7" name="Rectángulo: esquinas redondeadas 6">
            <a:extLst>
              <a:ext uri="{FF2B5EF4-FFF2-40B4-BE49-F238E27FC236}">
                <a16:creationId xmlns:a16="http://schemas.microsoft.com/office/drawing/2014/main" id="{7816E3F8-1E08-48E6-BA1E-6E08521E0163}"/>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a:extLst>
              <a:ext uri="{FF2B5EF4-FFF2-40B4-BE49-F238E27FC236}">
                <a16:creationId xmlns:a16="http://schemas.microsoft.com/office/drawing/2014/main" id="{A40B2603-EC53-4E8C-AD17-D9E61A834E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ABE13179-515B-4F7D-A69D-486D214E1875}"/>
              </a:ext>
            </a:extLst>
          </p:cNvPr>
          <p:cNvSpPr txBox="1"/>
          <p:nvPr userDrawn="1"/>
        </p:nvSpPr>
        <p:spPr>
          <a:xfrm>
            <a:off x="776060" y="222809"/>
            <a:ext cx="1915320" cy="276999"/>
          </a:xfrm>
          <a:prstGeom prst="rect">
            <a:avLst/>
          </a:prstGeom>
          <a:noFill/>
        </p:spPr>
        <p:txBody>
          <a:bodyPr wrap="square" rtlCol="0">
            <a:spAutoFit/>
          </a:bodyPr>
          <a:lstStyle/>
          <a:p>
            <a:r>
              <a:rPr lang="es-PE" sz="1150" spc="10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92BC45FA-2EB1-4BFE-9640-079CA16F7A84}"/>
              </a:ext>
            </a:extLst>
          </p:cNvPr>
          <p:cNvSpPr txBox="1"/>
          <p:nvPr userDrawn="1"/>
        </p:nvSpPr>
        <p:spPr>
          <a:xfrm>
            <a:off x="778441" y="362900"/>
            <a:ext cx="1915320" cy="323165"/>
          </a:xfrm>
          <a:prstGeom prst="rect">
            <a:avLst/>
          </a:prstGeom>
          <a:noFill/>
        </p:spPr>
        <p:txBody>
          <a:bodyPr wrap="square" rtlCol="0">
            <a:spAutoFit/>
          </a:bodyPr>
          <a:lstStyle/>
          <a:p>
            <a:r>
              <a:rPr lang="es-PE" sz="1450" b="1" spc="1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316122F5-A8B0-456E-AE9A-63825D2274CF}"/>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8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474C37-5C80-4069-8EBA-CA94ADF8086E}" type="datetimeFigureOut">
              <a:rPr lang="es-PE" smtClean="0"/>
              <a:t>13/09/2025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348832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CA474C37-5C80-4069-8EBA-CA94ADF8086E}" type="datetimeFigureOut">
              <a:rPr lang="es-PE" smtClean="0"/>
              <a:t>13/09/2025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132868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A474C37-5C80-4069-8EBA-CA94ADF8086E}" type="datetimeFigureOut">
              <a:rPr lang="es-PE" smtClean="0"/>
              <a:t>13/09/2025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132625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A474C37-5C80-4069-8EBA-CA94ADF8086E}" type="datetimeFigureOut">
              <a:rPr lang="es-PE" smtClean="0"/>
              <a:t>13/09/2025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31995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C37-5C80-4069-8EBA-CA94ADF8086E}" type="datetimeFigureOut">
              <a:rPr lang="es-PE" smtClean="0"/>
              <a:t>13/09/2025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6850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13/09/2025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40820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13/09/2025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7869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4C37-5C80-4069-8EBA-CA94ADF8086E}" type="datetimeFigureOut">
              <a:rPr lang="es-PE" smtClean="0"/>
              <a:t>13/09/2025</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8DDE2-A9C8-4BAC-8D65-765C5FB087FF}" type="slidenum">
              <a:rPr lang="es-PE" smtClean="0"/>
              <a:t>‹Nº›</a:t>
            </a:fld>
            <a:endParaRPr lang="es-PE"/>
          </a:p>
        </p:txBody>
      </p:sp>
    </p:spTree>
    <p:extLst>
      <p:ext uri="{BB962C8B-B14F-4D97-AF65-F5344CB8AC3E}">
        <p14:creationId xmlns:p14="http://schemas.microsoft.com/office/powerpoint/2010/main" val="331294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425450" y="2801612"/>
            <a:ext cx="8293100" cy="2258400"/>
          </a:xfrm>
        </p:spPr>
        <p:txBody>
          <a:bodyPr>
            <a:normAutofit/>
          </a:bodyPr>
          <a:lstStyle/>
          <a:p>
            <a:pPr algn="l"/>
            <a:r>
              <a:rPr lang="es-PE" sz="2400" b="1" dirty="0"/>
              <a:t>Semana XII:</a:t>
            </a:r>
            <a:br>
              <a:rPr lang="es-PE" sz="2400" b="1" dirty="0"/>
            </a:br>
            <a:br>
              <a:rPr lang="es-PE" sz="2400" b="1" dirty="0"/>
            </a:br>
            <a:r>
              <a:rPr lang="es-PE" sz="1800" dirty="0"/>
              <a:t> </a:t>
            </a:r>
            <a:r>
              <a:rPr lang="es-ES" sz="1800" b="1" dirty="0"/>
              <a:t>• Alteraciones naturales y humanas de los ecosistemas.</a:t>
            </a:r>
            <a:br>
              <a:rPr lang="es-ES" sz="1800" b="1" dirty="0"/>
            </a:br>
            <a:r>
              <a:rPr lang="es-ES" sz="1800" b="1" dirty="0"/>
              <a:t>• Regularización de los ecosistemas.</a:t>
            </a:r>
            <a:br>
              <a:rPr lang="es-ES" sz="1800" b="1" dirty="0"/>
            </a:br>
            <a:r>
              <a:rPr lang="es-ES" sz="1800" b="1" dirty="0"/>
              <a:t>• Depuración de las aguas contaminadas.</a:t>
            </a:r>
            <a:br>
              <a:rPr lang="es-ES" sz="1800" b="1" dirty="0"/>
            </a:br>
            <a:r>
              <a:rPr lang="es-ES" sz="1800" b="1" dirty="0"/>
              <a:t>• Control humano de los ecosistemas.</a:t>
            </a:r>
            <a:br>
              <a:rPr lang="es-ES" sz="1800" b="1" dirty="0"/>
            </a:br>
            <a:r>
              <a:rPr lang="es-ES" sz="1800" b="1" dirty="0"/>
              <a:t>• Las biotecnologías.</a:t>
            </a:r>
            <a:br>
              <a:rPr lang="es-ES" sz="1800" b="1" dirty="0">
                <a:ea typeface="Calibri Light"/>
                <a:cs typeface="Calibri Light"/>
              </a:rPr>
            </a:br>
            <a:r>
              <a:rPr lang="es-ES" sz="1800" b="1" dirty="0">
                <a:ea typeface="+mj-lt"/>
                <a:cs typeface="+mj-lt"/>
              </a:rPr>
              <a:t>•</a:t>
            </a:r>
            <a:r>
              <a:rPr lang="es-ES" sz="1800" b="1" dirty="0"/>
              <a:t> </a:t>
            </a:r>
            <a:r>
              <a:rPr lang="es-PE" sz="1800" b="1" dirty="0"/>
              <a:t>Manejo del PACOVICUÑA en Ocra-Coracora -Ayacucho.</a:t>
            </a:r>
            <a:endParaRPr lang="es-ES" sz="1800" b="1" dirty="0"/>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385164"/>
            <a:ext cx="6858000" cy="849385"/>
          </a:xfrm>
        </p:spPr>
        <p:txBody>
          <a:bodyPr>
            <a:normAutofit/>
          </a:bodyPr>
          <a:lstStyle/>
          <a:p>
            <a:pPr>
              <a:lnSpc>
                <a:spcPct val="100000"/>
              </a:lnSpc>
              <a:spcBef>
                <a:spcPts val="0"/>
              </a:spcBef>
            </a:pPr>
            <a:r>
              <a:rPr lang="es-PE" sz="2200"/>
              <a:t>Asignatura: </a:t>
            </a:r>
            <a:r>
              <a:rPr lang="es-PE" sz="1700"/>
              <a:t>MEDIO AMBIENTE Y DESARROLLOL SOSTENIDO</a:t>
            </a:r>
          </a:p>
          <a:p>
            <a:pPr>
              <a:lnSpc>
                <a:spcPct val="100000"/>
              </a:lnSpc>
              <a:spcBef>
                <a:spcPts val="0"/>
              </a:spcBef>
            </a:pPr>
            <a:r>
              <a:rPr lang="es-PE" sz="2200" b="1"/>
              <a:t>Dr. Fredy Salinas Melendez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a:t>Facultad de Ciencias Naturales y Matemática </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a:t>Semestre Académico 2021-2</a:t>
            </a:r>
          </a:p>
        </p:txBody>
      </p:sp>
    </p:spTree>
    <p:extLst>
      <p:ext uri="{BB962C8B-B14F-4D97-AF65-F5344CB8AC3E}">
        <p14:creationId xmlns:p14="http://schemas.microsoft.com/office/powerpoint/2010/main" val="425553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868" y="974726"/>
            <a:ext cx="8511822" cy="5883274"/>
          </a:xfrm>
        </p:spPr>
      </p:pic>
    </p:spTree>
    <p:extLst>
      <p:ext uri="{BB962C8B-B14F-4D97-AF65-F5344CB8AC3E}">
        <p14:creationId xmlns:p14="http://schemas.microsoft.com/office/powerpoint/2010/main" val="97727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25096"/>
          </a:xfrm>
        </p:spPr>
        <p:txBody>
          <a:bodyPr>
            <a:normAutofit/>
          </a:bodyPr>
          <a:lstStyle/>
          <a:p>
            <a:r>
              <a:rPr lang="es-ES" sz="2400" b="1"/>
              <a:t>                        ¿Qué es la depuración de las aguas?</a:t>
            </a:r>
          </a:p>
        </p:txBody>
      </p:sp>
      <p:sp>
        <p:nvSpPr>
          <p:cNvPr id="3" name="Marcador de contenido 2"/>
          <p:cNvSpPr>
            <a:spLocks noGrp="1"/>
          </p:cNvSpPr>
          <p:nvPr>
            <p:ph idx="1"/>
          </p:nvPr>
        </p:nvSpPr>
        <p:spPr>
          <a:xfrm>
            <a:off x="171450" y="1399823"/>
            <a:ext cx="8641080" cy="5386740"/>
          </a:xfrm>
        </p:spPr>
        <p:txBody>
          <a:bodyPr>
            <a:normAutofit/>
          </a:bodyPr>
          <a:lstStyle/>
          <a:p>
            <a:pPr algn="just"/>
            <a:r>
              <a:rPr lang="es-ES" sz="2000">
                <a:latin typeface="+mj-lt"/>
              </a:rPr>
              <a:t>La depuración de </a:t>
            </a:r>
            <a:r>
              <a:rPr lang="es-ES" sz="2000" b="1">
                <a:latin typeface="+mj-lt"/>
              </a:rPr>
              <a:t>aguas</a:t>
            </a:r>
            <a:r>
              <a:rPr lang="es-ES" sz="2000">
                <a:latin typeface="+mj-lt"/>
              </a:rPr>
              <a:t> residuales consiste en un tratamiento al que se somete el </a:t>
            </a:r>
            <a:r>
              <a:rPr lang="es-ES" sz="2000" b="1">
                <a:latin typeface="+mj-lt"/>
              </a:rPr>
              <a:t>agua</a:t>
            </a:r>
            <a:r>
              <a:rPr lang="es-ES" sz="2000">
                <a:latin typeface="+mj-lt"/>
              </a:rPr>
              <a:t> para eliminar y retirar impurezas y agentes contaminantes, antes de ser vertida al medio ambiente o reutilizar parte de esta </a:t>
            </a:r>
            <a:r>
              <a:rPr lang="es-ES" sz="2000" b="1">
                <a:latin typeface="+mj-lt"/>
              </a:rPr>
              <a:t>agua</a:t>
            </a:r>
            <a:r>
              <a:rPr lang="es-ES" sz="2000">
                <a:latin typeface="+mj-lt"/>
              </a:rPr>
              <a:t> para su reutilización.</a:t>
            </a:r>
          </a:p>
          <a:p>
            <a:pPr algn="just"/>
            <a:r>
              <a:rPr lang="es-ES" sz="2000">
                <a:latin typeface="+mj-lt"/>
              </a:rPr>
              <a:t>Los tratamientos biológicos se basan en la utilización de organismos vivos, tales como bacterias, hongos e incluso </a:t>
            </a:r>
            <a:r>
              <a:rPr lang="es-ES" sz="2000" err="1">
                <a:latin typeface="+mj-lt"/>
              </a:rPr>
              <a:t>macrófitos</a:t>
            </a:r>
            <a:r>
              <a:rPr lang="es-ES" sz="2000">
                <a:latin typeface="+mj-lt"/>
              </a:rPr>
              <a:t> (plantas), los cuales son capaces de eliminar numerosos tipos de contaminantes orgánicos presentes en las aguas, ya que los utilizan como fuente de carbono y/o energía para su propio desarrollo.</a:t>
            </a:r>
          </a:p>
          <a:p>
            <a:pPr algn="just"/>
            <a:r>
              <a:rPr lang="es-ES" sz="2000">
                <a:latin typeface="+mj-lt"/>
              </a:rPr>
              <a:t> El tratamiento de </a:t>
            </a:r>
            <a:r>
              <a:rPr lang="es-ES" sz="2000" b="1">
                <a:latin typeface="+mj-lt"/>
              </a:rPr>
              <a:t>aguas</a:t>
            </a:r>
            <a:r>
              <a:rPr lang="es-ES" sz="2000">
                <a:latin typeface="+mj-lt"/>
              </a:rPr>
              <a:t> residuales consiste en una serie de procesos físicos, químicos y biológicos que eliminan los contaminantes del </a:t>
            </a:r>
            <a:r>
              <a:rPr lang="es-ES" sz="2000" b="1">
                <a:latin typeface="+mj-lt"/>
              </a:rPr>
              <a:t>agua</a:t>
            </a:r>
            <a:r>
              <a:rPr lang="es-ES" sz="2000">
                <a:latin typeface="+mj-lt"/>
              </a:rPr>
              <a:t> para que el ser humano pueda hacer uso de ella.</a:t>
            </a:r>
          </a:p>
          <a:p>
            <a:pPr algn="just"/>
            <a:r>
              <a:rPr lang="es-ES" sz="2000">
                <a:latin typeface="+mj-lt"/>
              </a:rPr>
              <a:t>Estos sistemas tienen la ventaja de ser métodos sencillos y relativamente baratos. Sin embargo, no todos los pesticidas son susceptibles de eliminarse por esta vía, ya que dichas sustancias pueden resultar tóxicas para los organismos vivos. </a:t>
            </a:r>
            <a:r>
              <a:rPr lang="es-ES" sz="1000">
                <a:latin typeface="+mj-lt"/>
              </a:rPr>
              <a:t>TRATAMIENTOS DE DEPURACIÓN DE AGUAS RESIDUALES CONTAMINADAS CON PESTICIDAS</a:t>
            </a:r>
          </a:p>
          <a:p>
            <a:pPr algn="just"/>
            <a:endParaRPr lang="es-ES" sz="2200"/>
          </a:p>
          <a:p>
            <a:endParaRPr lang="en-US"/>
          </a:p>
        </p:txBody>
      </p:sp>
    </p:spTree>
    <p:extLst>
      <p:ext uri="{BB962C8B-B14F-4D97-AF65-F5344CB8AC3E}">
        <p14:creationId xmlns:p14="http://schemas.microsoft.com/office/powerpoint/2010/main" val="250053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983" y="894359"/>
            <a:ext cx="8092440" cy="5811837"/>
          </a:xfrm>
        </p:spPr>
      </p:pic>
    </p:spTree>
    <p:extLst>
      <p:ext uri="{BB962C8B-B14F-4D97-AF65-F5344CB8AC3E}">
        <p14:creationId xmlns:p14="http://schemas.microsoft.com/office/powerpoint/2010/main" val="32306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1620" y="974726"/>
            <a:ext cx="7886700" cy="305433"/>
          </a:xfrm>
        </p:spPr>
        <p:txBody>
          <a:bodyPr>
            <a:normAutofit fontScale="90000"/>
          </a:bodyPr>
          <a:lstStyle/>
          <a:p>
            <a:r>
              <a:rPr lang="es-ES" sz="2000" b="1"/>
              <a:t>Servicios de los ecosistemas y bienestar humano</a:t>
            </a:r>
            <a:endParaRPr lang="en-US" sz="2000" b="1"/>
          </a:p>
        </p:txBody>
      </p:sp>
      <p:sp>
        <p:nvSpPr>
          <p:cNvPr id="3" name="Marcador de contenido 2"/>
          <p:cNvSpPr>
            <a:spLocks noGrp="1"/>
          </p:cNvSpPr>
          <p:nvPr>
            <p:ph idx="1"/>
          </p:nvPr>
        </p:nvSpPr>
        <p:spPr>
          <a:xfrm>
            <a:off x="114300" y="1280159"/>
            <a:ext cx="8721090" cy="5506404"/>
          </a:xfrm>
        </p:spPr>
        <p:txBody>
          <a:bodyPr>
            <a:normAutofit fontScale="62500" lnSpcReduction="20000"/>
          </a:bodyPr>
          <a:lstStyle/>
          <a:p>
            <a:pPr marL="0" indent="0">
              <a:buNone/>
            </a:pPr>
            <a:br>
              <a:rPr lang="es-ES" b="1"/>
            </a:br>
            <a:r>
              <a:rPr lang="es-ES"/>
              <a:t>La biodiversidad y los recursos naturales son fundamentales para el mantenimiento del bienestar humano, y para el desarrollo económico y social. Consecuentemente, existe un reconocimiento general de que la biodiversidad es un bien de valor inestimable para la supervivencia de las generaciones presentes y futuras. </a:t>
            </a:r>
          </a:p>
          <a:p>
            <a:r>
              <a:rPr lang="es-ES"/>
              <a:t>Al mismo tiempo, se constata la amenaza que pesa sobre las especies y los ecosistemas, representada por la continua pérdida de especies a un ritmo preocupante. En respuesta a esta situación, el Programa de las Naciones Unidas para el Medio Ambiente (PNUMA) promovió el Convenio sobre la Diversidad Biológica en la Conferencia de las Naciones Unidas sobre el Medio Ambiente y el Desarrollo (Cumbre de la Tierra de Río de Janeiro, 1992). </a:t>
            </a:r>
          </a:p>
          <a:p>
            <a:r>
              <a:rPr lang="es-ES"/>
              <a:t>La voluntad creciente de la comunidad internacional por el desarrollo sostenible sirvió de inspiración al Convenio sobre la Diversidad Biológica, que representa un paso decisivo hacia la conservación de la biodiversidad y la utilización sostenible de los recursos naturales. </a:t>
            </a:r>
          </a:p>
          <a:p>
            <a:r>
              <a:rPr lang="es-ES"/>
              <a:t>A partir de la ratificación por los países de la Convención para la Biodiversidad, diversas estrategias y planes para la conservación de la biodiversidad han estado presentes en las políticas europeas. La mayoría de las políticas para la conservación y restauración de la biodiversidad se han basado en la protección de especies y hábitats, lo que ha conducido a desarrollar políticas de protección de determinados espacios y a la definición de áreas protegidas (AP).</a:t>
            </a:r>
          </a:p>
          <a:p>
            <a:r>
              <a:rPr lang="es-ES"/>
              <a:t> Estas áreas con especial valor de biodiversidad son realmente una base importante para la conservación de la biodiversidad.</a:t>
            </a:r>
            <a:endParaRPr lang="en-US"/>
          </a:p>
        </p:txBody>
      </p:sp>
    </p:spTree>
    <p:extLst>
      <p:ext uri="{BB962C8B-B14F-4D97-AF65-F5344CB8AC3E}">
        <p14:creationId xmlns:p14="http://schemas.microsoft.com/office/powerpoint/2010/main" val="1931958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74014"/>
          </a:xfrm>
        </p:spPr>
        <p:txBody>
          <a:bodyPr>
            <a:normAutofit/>
          </a:bodyPr>
          <a:lstStyle/>
          <a:p>
            <a:r>
              <a:rPr lang="es-ES" sz="2000" b="1"/>
              <a:t>                                    Ecosistemas controlados la  solución</a:t>
            </a:r>
            <a:endParaRPr lang="en-US" sz="2000" b="1"/>
          </a:p>
        </p:txBody>
      </p:sp>
      <p:pic>
        <p:nvPicPr>
          <p:cNvPr id="4" name="Marcador de contenido 3"/>
          <p:cNvPicPr>
            <a:picLocks noGrp="1" noChangeAspect="1"/>
          </p:cNvPicPr>
          <p:nvPr>
            <p:ph idx="1"/>
          </p:nvPr>
        </p:nvPicPr>
        <p:blipFill>
          <a:blip r:embed="rId2"/>
          <a:stretch>
            <a:fillRect/>
          </a:stretch>
        </p:blipFill>
        <p:spPr>
          <a:xfrm>
            <a:off x="708660" y="1348741"/>
            <a:ext cx="7280910" cy="4814728"/>
          </a:xfrm>
          <a:prstGeom prst="rect">
            <a:avLst/>
          </a:prstGeom>
        </p:spPr>
      </p:pic>
    </p:spTree>
    <p:extLst>
      <p:ext uri="{BB962C8B-B14F-4D97-AF65-F5344CB8AC3E}">
        <p14:creationId xmlns:p14="http://schemas.microsoft.com/office/powerpoint/2010/main" val="227635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02011"/>
          </a:xfrm>
        </p:spPr>
        <p:txBody>
          <a:bodyPr>
            <a:noAutofit/>
          </a:bodyPr>
          <a:lstStyle/>
          <a:p>
            <a:r>
              <a:rPr lang="es-ES" sz="2400" b="1"/>
              <a:t>                                     La biotecnología</a:t>
            </a:r>
            <a:endParaRPr lang="en-US" sz="2400" b="1"/>
          </a:p>
        </p:txBody>
      </p:sp>
      <p:sp>
        <p:nvSpPr>
          <p:cNvPr id="3" name="Marcador de contenido 2"/>
          <p:cNvSpPr>
            <a:spLocks noGrp="1"/>
          </p:cNvSpPr>
          <p:nvPr>
            <p:ph idx="1"/>
          </p:nvPr>
        </p:nvSpPr>
        <p:spPr>
          <a:xfrm>
            <a:off x="102742" y="1376737"/>
            <a:ext cx="8804952" cy="5409826"/>
          </a:xfrm>
        </p:spPr>
        <p:txBody>
          <a:bodyPr>
            <a:normAutofit/>
          </a:bodyPr>
          <a:lstStyle/>
          <a:p>
            <a:pPr algn="just"/>
            <a:r>
              <a:rPr lang="es-ES" sz="2000"/>
              <a:t>La biotecnología es una amplia rama interdisciplinaria de las ciencias biológicas de relativamente reciente aparición que consiste en toda aplicación tecnológica que utilice sistemas biológicos y organismos vivos o sus derivados para la creación o modificación de productos o procesos para usos específicos.</a:t>
            </a:r>
          </a:p>
          <a:p>
            <a:pPr algn="just"/>
            <a:r>
              <a:rPr lang="es-ES" sz="2000"/>
              <a:t> La </a:t>
            </a:r>
            <a:r>
              <a:rPr lang="es-ES" sz="2000" b="1"/>
              <a:t>biotecnología</a:t>
            </a:r>
            <a:r>
              <a:rPr lang="es-ES" sz="2000"/>
              <a:t> agrupa todo el conjunto de técnicas, procesos y métodos que utilizan organismos vivos, como las bacterias, hongos y virus, partes de ellos o sistemas biológicos derivados de los mismos. Esto con la finalidad de generar y/o mejorar bienes y/o procesos que sean de interés para el ser humano.</a:t>
            </a:r>
          </a:p>
          <a:p>
            <a:pPr algn="just"/>
            <a:r>
              <a:rPr lang="es-ES"/>
              <a:t> </a:t>
            </a:r>
            <a:r>
              <a:rPr lang="es-ES" sz="2000"/>
              <a:t>La </a:t>
            </a:r>
            <a:r>
              <a:rPr lang="es-ES" sz="2000" b="1"/>
              <a:t>biotecnología</a:t>
            </a:r>
            <a:r>
              <a:rPr lang="es-ES" sz="2000"/>
              <a:t> es la aplicación tecnológica que utiliza la biología (sistemas biológicos y organismos vivos o sus derivados) para crear o modificar productos o procesos en beneficio del hombre y su medio ambiente.</a:t>
            </a:r>
          </a:p>
          <a:p>
            <a:pPr algn="just"/>
            <a:r>
              <a:rPr lang="es-ES" sz="2000"/>
              <a:t> </a:t>
            </a:r>
            <a:r>
              <a:rPr lang="es-ES" sz="2000" b="1"/>
              <a:t>¿Qué hace un </a:t>
            </a:r>
            <a:r>
              <a:rPr lang="es-ES" sz="2000" b="1" err="1"/>
              <a:t>Biotecnólogo</a:t>
            </a:r>
            <a:r>
              <a:rPr lang="es-ES" sz="2000" b="1"/>
              <a:t>? </a:t>
            </a:r>
            <a:r>
              <a:rPr lang="es-ES" sz="2000"/>
              <a:t>El </a:t>
            </a:r>
            <a:r>
              <a:rPr lang="es-ES" sz="2000" err="1"/>
              <a:t>biotecnólogo</a:t>
            </a:r>
            <a:r>
              <a:rPr lang="es-ES" sz="2000"/>
              <a:t> elabora, deriva, transforma y despliega metodologías de trabajo para la extracción, purificación, alteración y subsistencia de macromoléculas de importancia biológica, como proteínas y ácidos nucleicos</a:t>
            </a:r>
            <a:endParaRPr lang="en-US" sz="2000"/>
          </a:p>
        </p:txBody>
      </p:sp>
    </p:spTree>
    <p:extLst>
      <p:ext uri="{BB962C8B-B14F-4D97-AF65-F5344CB8AC3E}">
        <p14:creationId xmlns:p14="http://schemas.microsoft.com/office/powerpoint/2010/main" val="227131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B7973D4-C537-4D7F-A137-CB7533F6EA50}"/>
              </a:ext>
            </a:extLst>
          </p:cNvPr>
          <p:cNvPicPr>
            <a:picLocks noChangeAspect="1"/>
          </p:cNvPicPr>
          <p:nvPr/>
        </p:nvPicPr>
        <p:blipFill rotWithShape="1">
          <a:blip r:embed="rId2"/>
          <a:srcRect r="21830"/>
          <a:stretch/>
        </p:blipFill>
        <p:spPr>
          <a:xfrm rot="10800000" flipH="1" flipV="1">
            <a:off x="2546437" y="505780"/>
            <a:ext cx="4051124" cy="6284328"/>
          </a:xfrm>
          <a:prstGeom prst="rect">
            <a:avLst/>
          </a:prstGeom>
        </p:spPr>
      </p:pic>
      <p:sp>
        <p:nvSpPr>
          <p:cNvPr id="7" name="CuadroTexto 6">
            <a:extLst>
              <a:ext uri="{FF2B5EF4-FFF2-40B4-BE49-F238E27FC236}">
                <a16:creationId xmlns:a16="http://schemas.microsoft.com/office/drawing/2014/main" id="{56F90CC8-0C7C-4CF3-ADA6-6FE341375BD6}"/>
              </a:ext>
            </a:extLst>
          </p:cNvPr>
          <p:cNvSpPr txBox="1"/>
          <p:nvPr/>
        </p:nvSpPr>
        <p:spPr>
          <a:xfrm>
            <a:off x="-1" y="194503"/>
            <a:ext cx="9144000" cy="369332"/>
          </a:xfrm>
          <a:prstGeom prst="rect">
            <a:avLst/>
          </a:prstGeom>
          <a:noFill/>
        </p:spPr>
        <p:txBody>
          <a:bodyPr vert="horz" wrap="square" rtlCol="0">
            <a:spAutoFit/>
          </a:bodyPr>
          <a:lstStyle/>
          <a:p>
            <a:pPr algn="ctr"/>
            <a:r>
              <a:rPr lang="es-PE" b="1" dirty="0">
                <a:effectLst/>
                <a:latin typeface="Garamond" panose="02020404030301010803" pitchFamily="18" charset="0"/>
                <a:ea typeface="Times New Roman" panose="02020603050405020304" pitchFamily="18" charset="0"/>
                <a:cs typeface="Times New Roman" panose="02020603050405020304" pitchFamily="18" charset="0"/>
              </a:rPr>
              <a:t>EVOLUCIÓN Y BARRERAS DE FERTILIZACIÓN DE LOS CAMÉLIDOS</a:t>
            </a:r>
            <a:endParaRPr lang="es-PE" dirty="0"/>
          </a:p>
        </p:txBody>
      </p:sp>
    </p:spTree>
    <p:extLst>
      <p:ext uri="{BB962C8B-B14F-4D97-AF65-F5344CB8AC3E}">
        <p14:creationId xmlns:p14="http://schemas.microsoft.com/office/powerpoint/2010/main" val="827988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12285"/>
          </a:xfrm>
        </p:spPr>
        <p:txBody>
          <a:bodyPr>
            <a:normAutofit/>
          </a:bodyPr>
          <a:lstStyle/>
          <a:p>
            <a:r>
              <a:rPr lang="es-ES" sz="2200">
                <a:solidFill>
                  <a:prstClr val="black"/>
                </a:solidFill>
                <a:latin typeface="Calibri" panose="020F0502020204030204"/>
                <a:ea typeface="+mn-ea"/>
                <a:cs typeface="+mn-cs"/>
              </a:rPr>
              <a:t>         LA VICUÑA: MILENARIA HERENCIA DE LA CULTURA ANDINA</a:t>
            </a:r>
            <a:endParaRPr lang="en-US"/>
          </a:p>
        </p:txBody>
      </p:sp>
      <p:sp>
        <p:nvSpPr>
          <p:cNvPr id="3" name="Marcador de contenido 2"/>
          <p:cNvSpPr>
            <a:spLocks noGrp="1"/>
          </p:cNvSpPr>
          <p:nvPr>
            <p:ph idx="1"/>
          </p:nvPr>
        </p:nvSpPr>
        <p:spPr>
          <a:xfrm>
            <a:off x="174661" y="1304818"/>
            <a:ext cx="8691937" cy="5481745"/>
          </a:xfrm>
        </p:spPr>
        <p:txBody>
          <a:bodyPr vert="horz" lIns="91440" tIns="45720" rIns="91440" bIns="45720" rtlCol="0" anchor="t">
            <a:normAutofit/>
          </a:bodyPr>
          <a:lstStyle/>
          <a:p>
            <a:pPr marL="0" indent="0" algn="just">
              <a:buNone/>
            </a:pPr>
            <a:r>
              <a:rPr lang="es-ES" sz="1500"/>
              <a:t>                                                                                                                                          Fredy Salinas Meléndez</a:t>
            </a:r>
            <a:endParaRPr lang="es-ES"/>
          </a:p>
          <a:p>
            <a:pPr algn="just"/>
            <a:r>
              <a:rPr lang="es-ES" sz="2200">
                <a:latin typeface="+mj-lt"/>
              </a:rPr>
              <a:t> </a:t>
            </a:r>
            <a:r>
              <a:rPr lang="es-ES" sz="1900">
                <a:latin typeface="+mj-lt"/>
              </a:rPr>
              <a:t>Instituto de Investigación de la Facultad de Ciencias Naturales y Matemática, Universidad Nacional Federico Villarreal.</a:t>
            </a:r>
            <a:endParaRPr lang="es-ES" sz="1900">
              <a:latin typeface="+mj-lt"/>
              <a:cs typeface="Calibri Light"/>
            </a:endParaRPr>
          </a:p>
          <a:p>
            <a:pPr algn="just"/>
            <a:r>
              <a:rPr lang="es-ES" sz="1900">
                <a:latin typeface="+mj-lt"/>
              </a:rPr>
              <a:t> INTRODUCCION</a:t>
            </a:r>
            <a:endParaRPr lang="es-ES" sz="1900">
              <a:latin typeface="+mj-lt"/>
              <a:cs typeface="Calibri Light"/>
            </a:endParaRPr>
          </a:p>
          <a:p>
            <a:pPr algn="just"/>
            <a:r>
              <a:rPr lang="es-ES" sz="1900">
                <a:latin typeface="+mj-lt"/>
              </a:rPr>
              <a:t> El presente artículo tiene el propósito de contribuir al esclarecimiento etológico de la vicuña (Lama, </a:t>
            </a:r>
            <a:r>
              <a:rPr lang="es-ES" sz="1900" err="1">
                <a:latin typeface="+mj-lt"/>
              </a:rPr>
              <a:t>vicugna</a:t>
            </a:r>
            <a:r>
              <a:rPr lang="es-ES" sz="1900">
                <a:latin typeface="+mj-lt"/>
              </a:rPr>
              <a:t>) para afianzar el liderazgo mundial y la difusión de proyectos sustentables en favor de este camélido, base de la cultura andina.</a:t>
            </a:r>
            <a:endParaRPr lang="es-ES" sz="1900">
              <a:latin typeface="+mj-lt"/>
              <a:cs typeface="Calibri Light"/>
            </a:endParaRPr>
          </a:p>
          <a:p>
            <a:pPr algn="just"/>
            <a:r>
              <a:rPr lang="es-ES" sz="1900">
                <a:latin typeface="+mj-lt"/>
              </a:rPr>
              <a:t> En el pasado se realizaron progresos importantes para mejorar la producción de los camélidos sudamericanos (C.S.A.). Hay referencias documentales que permiten dar cuenta que las vicuñas no solamente fueron criadas en semi cautiverio, sino que existieron hatos domesticados (</a:t>
            </a:r>
            <a:r>
              <a:rPr lang="es-ES" sz="1900" err="1">
                <a:latin typeface="+mj-lt"/>
              </a:rPr>
              <a:t>Xeres</a:t>
            </a:r>
            <a:r>
              <a:rPr lang="es-ES" sz="1900">
                <a:latin typeface="+mj-lt"/>
              </a:rPr>
              <a:t>, 1534). La vicuña es un camélido pequeño, no obstante el más imponente y esbelto, es uno de los mamíferos más bellos del mundo y representa la riqueza más codiciada de la fauna nacional. Siendo importante conocer sus ventajas </a:t>
            </a:r>
            <a:r>
              <a:rPr lang="es-ES" sz="1900" err="1">
                <a:latin typeface="+mj-lt"/>
              </a:rPr>
              <a:t>ecobiológícas</a:t>
            </a:r>
            <a:r>
              <a:rPr lang="es-ES" sz="1900">
                <a:latin typeface="+mj-lt"/>
              </a:rPr>
              <a:t> y económicas, así como el rol que cumplieron y cumplen en el desarrollo de nuestra cultura milenaria, es importante informar sobre su pasado, presente y proyección al futuro, debido a que este recurso mantiene su vigencia y está íntimamente ligado a nuestras</a:t>
            </a:r>
            <a:r>
              <a:rPr lang="es-ES" sz="1800">
                <a:latin typeface="+mj-lt"/>
              </a:rPr>
              <a:t> propias raíces culturales.</a:t>
            </a:r>
            <a:endParaRPr lang="en-US" sz="1800">
              <a:latin typeface="+mj-lt"/>
            </a:endParaRPr>
          </a:p>
        </p:txBody>
      </p:sp>
    </p:spTree>
    <p:extLst>
      <p:ext uri="{BB962C8B-B14F-4D97-AF65-F5344CB8AC3E}">
        <p14:creationId xmlns:p14="http://schemas.microsoft.com/office/powerpoint/2010/main" val="3075799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299270"/>
          </a:xfrm>
        </p:spPr>
        <p:txBody>
          <a:bodyPr>
            <a:noAutofit/>
          </a:bodyPr>
          <a:lstStyle/>
          <a:p>
            <a:r>
              <a:rPr lang="es-ES" sz="2000"/>
              <a:t>                                  Vicuña: </a:t>
            </a:r>
            <a:r>
              <a:rPr lang="es-ES" sz="2000" err="1"/>
              <a:t>Vicugna</a:t>
            </a:r>
            <a:r>
              <a:rPr lang="es-ES" sz="2000"/>
              <a:t>, </a:t>
            </a:r>
            <a:r>
              <a:rPr lang="es-ES" sz="2000" err="1"/>
              <a:t>vicugna</a:t>
            </a:r>
            <a:r>
              <a:rPr lang="es-ES" sz="2000"/>
              <a:t> </a:t>
            </a:r>
            <a:endParaRPr lang="en-US" sz="200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7416" y="1273997"/>
            <a:ext cx="6955604" cy="5512566"/>
          </a:xfrm>
        </p:spPr>
      </p:pic>
    </p:spTree>
    <p:extLst>
      <p:ext uri="{BB962C8B-B14F-4D97-AF65-F5344CB8AC3E}">
        <p14:creationId xmlns:p14="http://schemas.microsoft.com/office/powerpoint/2010/main" val="416153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29A67-796D-190C-FF4A-96B2EB788580}"/>
              </a:ext>
            </a:extLst>
          </p:cNvPr>
          <p:cNvSpPr>
            <a:spLocks noGrp="1"/>
          </p:cNvSpPr>
          <p:nvPr>
            <p:ph type="title"/>
          </p:nvPr>
        </p:nvSpPr>
        <p:spPr>
          <a:xfrm>
            <a:off x="628650" y="974727"/>
            <a:ext cx="7886700" cy="488314"/>
          </a:xfrm>
        </p:spPr>
        <p:txBody>
          <a:bodyPr>
            <a:normAutofit fontScale="90000"/>
          </a:bodyPr>
          <a:lstStyle/>
          <a:p>
            <a:endParaRPr lang="es-PE"/>
          </a:p>
        </p:txBody>
      </p:sp>
      <p:pic>
        <p:nvPicPr>
          <p:cNvPr id="5" name="Marcador de contenido 4" descr="Una captura de pantalla de un celular con texto e imágenes&#10;&#10;Descripción generada automáticamente con confianza media">
            <a:extLst>
              <a:ext uri="{FF2B5EF4-FFF2-40B4-BE49-F238E27FC236}">
                <a16:creationId xmlns:a16="http://schemas.microsoft.com/office/drawing/2014/main" id="{3FA16207-2042-5608-FB64-777A4C4F384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961"/>
          <a:stretch/>
        </p:blipFill>
        <p:spPr>
          <a:xfrm>
            <a:off x="0" y="1463041"/>
            <a:ext cx="9144000" cy="5289452"/>
          </a:xfrm>
        </p:spPr>
      </p:pic>
    </p:spTree>
    <p:extLst>
      <p:ext uri="{BB962C8B-B14F-4D97-AF65-F5344CB8AC3E}">
        <p14:creationId xmlns:p14="http://schemas.microsoft.com/office/powerpoint/2010/main" val="974171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391737"/>
          </a:xfrm>
        </p:spPr>
        <p:txBody>
          <a:bodyPr>
            <a:normAutofit fontScale="90000"/>
          </a:bodyPr>
          <a:lstStyle/>
          <a:p>
            <a:r>
              <a:rPr lang="es-ES"/>
              <a:t>                          </a:t>
            </a:r>
            <a:r>
              <a:rPr lang="es-ES" sz="2000" b="1"/>
              <a:t>Introducción</a:t>
            </a:r>
            <a:endParaRPr lang="en-US" sz="2000" b="1"/>
          </a:p>
        </p:txBody>
      </p:sp>
      <p:sp>
        <p:nvSpPr>
          <p:cNvPr id="3" name="Marcador de contenido 2"/>
          <p:cNvSpPr>
            <a:spLocks noGrp="1"/>
          </p:cNvSpPr>
          <p:nvPr>
            <p:ph idx="1"/>
          </p:nvPr>
        </p:nvSpPr>
        <p:spPr>
          <a:xfrm>
            <a:off x="297951" y="1366463"/>
            <a:ext cx="8620017" cy="5420100"/>
          </a:xfrm>
        </p:spPr>
        <p:txBody>
          <a:bodyPr vert="horz" lIns="91440" tIns="45720" rIns="91440" bIns="45720" rtlCol="0" anchor="t">
            <a:normAutofit/>
          </a:bodyPr>
          <a:lstStyle/>
          <a:p>
            <a:pPr marL="0" indent="0" algn="just">
              <a:buNone/>
            </a:pPr>
            <a:r>
              <a:rPr lang="es-ES" sz="1600">
                <a:solidFill>
                  <a:srgbClr val="444444"/>
                </a:solidFill>
                <a:latin typeface="+mj-lt"/>
                <a:cs typeface="Arial"/>
              </a:rPr>
              <a:t>Una característica ambiental importante, de nuestros días en el planeta, es la emergencia de los </a:t>
            </a:r>
            <a:r>
              <a:rPr lang="es-ES" sz="1600" b="1">
                <a:solidFill>
                  <a:srgbClr val="444444"/>
                </a:solidFill>
                <a:latin typeface="+mj-lt"/>
                <a:cs typeface="Arial"/>
              </a:rPr>
              <a:t>problemas ambientales globales</a:t>
            </a:r>
            <a:r>
              <a:rPr lang="es-ES" sz="1600">
                <a:solidFill>
                  <a:srgbClr val="444444"/>
                </a:solidFill>
                <a:latin typeface="+mj-lt"/>
                <a:cs typeface="Arial"/>
              </a:rPr>
              <a:t>, que ocurren en la atmósfera, los océanos y las guerras que inciden en todo el planeta. Ejemplos el cambio climático, la destrucción de la capa de ozono y la contaminación atmosférica por compuestos tóxicos persistentes, y el cambio de uso de la tierra (que muy a menudo implica deforestación), la pérdida de la biodiversidad y las invasiones biológicas.</a:t>
            </a:r>
          </a:p>
          <a:p>
            <a:pPr marL="0" indent="0" algn="just">
              <a:buNone/>
            </a:pPr>
            <a:r>
              <a:rPr lang="es-ES" sz="1600">
                <a:latin typeface="+mj-lt"/>
                <a:cs typeface="Arial"/>
              </a:rPr>
              <a:t>Hoy las alteraciones humanas de la tierra son mayores, que los cambios naturales.</a:t>
            </a:r>
            <a:endParaRPr lang="es-ES" sz="1600">
              <a:latin typeface="+mj-lt"/>
              <a:ea typeface="Calibri Light"/>
              <a:cs typeface="Arial"/>
            </a:endParaRPr>
          </a:p>
          <a:p>
            <a:pPr marL="0" indent="0" algn="just">
              <a:buNone/>
            </a:pPr>
            <a:r>
              <a:rPr lang="es-ES" sz="1600">
                <a:latin typeface="+mj-lt"/>
                <a:cs typeface="Arial"/>
              </a:rPr>
              <a:t>Los flujos principales de materiales y energía de la biosfera están siendo afectados profundamente, así como la propia faz de la tierra (vegetación, suelos, relieve).</a:t>
            </a:r>
            <a:endParaRPr lang="es-ES" sz="1600">
              <a:latin typeface="+mj-lt"/>
              <a:ea typeface="Calibri Light"/>
              <a:cs typeface="Arial"/>
            </a:endParaRPr>
          </a:p>
          <a:p>
            <a:pPr marL="0" indent="0" algn="just">
              <a:buNone/>
            </a:pPr>
            <a:r>
              <a:rPr lang="es-ES" sz="1600">
                <a:solidFill>
                  <a:srgbClr val="444444"/>
                </a:solidFill>
                <a:latin typeface="+mj-lt"/>
              </a:rPr>
              <a:t>Si no cambian drásticamente las formas de actuar de los seres humanos hoy en guerra Rusia y Ucrania. El sistema económico y sociopolítico actual es el responsable de una modificación importante de ciclos mundiales de diferentes elementos y compuestos básicos para la vida (carbono, nitrógeno, azufre, fósforo, agua…)</a:t>
            </a:r>
            <a:endParaRPr lang="es-ES" sz="1600">
              <a:solidFill>
                <a:srgbClr val="444444"/>
              </a:solidFill>
              <a:latin typeface="+mj-lt"/>
              <a:ea typeface="Calibri Light"/>
              <a:cs typeface="Calibri Light"/>
            </a:endParaRPr>
          </a:p>
          <a:p>
            <a:pPr marL="0" indent="0" algn="just">
              <a:buNone/>
            </a:pPr>
            <a:r>
              <a:rPr lang="es-ES" sz="1600">
                <a:solidFill>
                  <a:srgbClr val="444444"/>
                </a:solidFill>
                <a:latin typeface="+mj-lt"/>
              </a:rPr>
              <a:t>Estos ciclos son los que garantizan el funcionamiento de todos los procesos vitales de la Tierra, determinando muchas de sus características físicas (como el clima) y químicas esenciales. Mucho se han estudiado las posibles consecuencias de estos cambios globales, pero, en líneas generales, no sabemos las consecuencias de los cambios ambientales globales que estamos provocando, tanto por falta de experiencia histórica de los mismos, como por la incapacidad ¿quizá imposibilidad? de la ciencia en predecirlos.</a:t>
            </a:r>
            <a:endParaRPr lang="es-ES" sz="1600">
              <a:latin typeface="+mj-lt"/>
              <a:cs typeface="Arial" panose="020B0604020202020204" pitchFamily="34" charset="0"/>
            </a:endParaRPr>
          </a:p>
          <a:p>
            <a:pPr algn="just"/>
            <a:endParaRPr lang="en-US" sz="1600">
              <a:latin typeface="+mj-lt"/>
              <a:cs typeface="Arial" panose="020B0604020202020204" pitchFamily="34" charset="0"/>
            </a:endParaRPr>
          </a:p>
        </p:txBody>
      </p:sp>
    </p:spTree>
    <p:extLst>
      <p:ext uri="{BB962C8B-B14F-4D97-AF65-F5344CB8AC3E}">
        <p14:creationId xmlns:p14="http://schemas.microsoft.com/office/powerpoint/2010/main" val="282452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F61F6-B88F-CD5B-0016-CD1BAD4A1735}"/>
              </a:ext>
            </a:extLst>
          </p:cNvPr>
          <p:cNvSpPr>
            <a:spLocks noGrp="1"/>
          </p:cNvSpPr>
          <p:nvPr>
            <p:ph type="title"/>
          </p:nvPr>
        </p:nvSpPr>
        <p:spPr>
          <a:xfrm>
            <a:off x="628650" y="974727"/>
            <a:ext cx="7886700" cy="417976"/>
          </a:xfrm>
        </p:spPr>
        <p:txBody>
          <a:bodyPr>
            <a:noAutofit/>
          </a:bodyPr>
          <a:lstStyle/>
          <a:p>
            <a:r>
              <a:rPr lang="es-ES" sz="2800" dirty="0"/>
              <a:t>              Practica 11: Plan de investigación</a:t>
            </a:r>
            <a:endParaRPr lang="es-PE" sz="2800" dirty="0"/>
          </a:p>
        </p:txBody>
      </p:sp>
      <p:sp>
        <p:nvSpPr>
          <p:cNvPr id="3" name="Marcador de contenido 2">
            <a:extLst>
              <a:ext uri="{FF2B5EF4-FFF2-40B4-BE49-F238E27FC236}">
                <a16:creationId xmlns:a16="http://schemas.microsoft.com/office/drawing/2014/main" id="{F431C6E9-3474-DE65-87EC-FC932F814F74}"/>
              </a:ext>
            </a:extLst>
          </p:cNvPr>
          <p:cNvSpPr>
            <a:spLocks noGrp="1"/>
          </p:cNvSpPr>
          <p:nvPr>
            <p:ph idx="1"/>
          </p:nvPr>
        </p:nvSpPr>
        <p:spPr>
          <a:xfrm>
            <a:off x="261257" y="1674057"/>
            <a:ext cx="8254093" cy="5393860"/>
          </a:xfrm>
        </p:spPr>
        <p:txBody>
          <a:bodyPr vert="horz" lIns="91440" tIns="45720" rIns="91440" bIns="45720" rtlCol="0" anchor="t">
            <a:normAutofit/>
          </a:bodyPr>
          <a:lstStyle/>
          <a:p>
            <a:pPr algn="just"/>
            <a:r>
              <a:rPr lang="es-PE" sz="2000" b="1" dirty="0"/>
              <a:t>Grupo 1. </a:t>
            </a:r>
            <a:r>
              <a:rPr lang="es-ES" sz="2000" b="1" dirty="0"/>
              <a:t>La Agenda 2030 para el Desarrollo Sostenible</a:t>
            </a:r>
          </a:p>
          <a:p>
            <a:pPr algn="just"/>
            <a:endParaRPr lang="es-PE" sz="2000" b="1" dirty="0">
              <a:cs typeface="Calibri"/>
            </a:endParaRPr>
          </a:p>
          <a:p>
            <a:pPr algn="just"/>
            <a:r>
              <a:rPr lang="es-PE" sz="2000" b="1" dirty="0"/>
              <a:t>Grupo 2. </a:t>
            </a:r>
            <a:r>
              <a:rPr lang="es-ES" sz="2000" b="1" dirty="0"/>
              <a:t>Elabora un plan estratégico para una empresa</a:t>
            </a:r>
          </a:p>
          <a:p>
            <a:pPr algn="just"/>
            <a:endParaRPr lang="es-PE" sz="2000" b="1" dirty="0"/>
          </a:p>
          <a:p>
            <a:pPr algn="just"/>
            <a:r>
              <a:rPr lang="es-PE" sz="2000" b="1" dirty="0"/>
              <a:t>Grupo 3. Plan de investigación. </a:t>
            </a:r>
            <a:r>
              <a:rPr lang="es-ES" sz="2000" b="1"/>
              <a:t>Calidad de Vida en Perú</a:t>
            </a:r>
            <a:endParaRPr lang="es-PE" sz="2000" b="1" dirty="0"/>
          </a:p>
          <a:p>
            <a:pPr algn="just"/>
            <a:r>
              <a:rPr lang="es-PE" sz="2000" b="1" dirty="0"/>
              <a:t>Nota</a:t>
            </a:r>
          </a:p>
          <a:p>
            <a:pPr>
              <a:buFont typeface="Wingdings" panose="05000000000000000000" pitchFamily="2" charset="2"/>
              <a:buChar char="v"/>
            </a:pPr>
            <a:r>
              <a:rPr lang="es-ES" sz="2000" b="1" dirty="0">
                <a:solidFill>
                  <a:srgbClr val="FF0000"/>
                </a:solidFill>
              </a:rPr>
              <a:t>Con tu grupo prepara tu exposición virtual.</a:t>
            </a:r>
          </a:p>
          <a:p>
            <a:pPr>
              <a:buFont typeface="Wingdings" panose="05000000000000000000" pitchFamily="2" charset="2"/>
              <a:buChar char="v"/>
            </a:pPr>
            <a:r>
              <a:rPr lang="es-ES" sz="2000" b="1" dirty="0">
                <a:solidFill>
                  <a:srgbClr val="FF0000"/>
                </a:solidFill>
              </a:rPr>
              <a:t>Video. 7 minutos PROMEDIO.</a:t>
            </a:r>
          </a:p>
          <a:p>
            <a:pPr algn="just">
              <a:buFont typeface="Wingdings" panose="05000000000000000000" pitchFamily="2" charset="2"/>
              <a:buChar char="v"/>
            </a:pPr>
            <a:r>
              <a:rPr lang="es-ES" sz="2000" b="1" dirty="0">
                <a:solidFill>
                  <a:srgbClr val="FF0000"/>
                </a:solidFill>
              </a:rPr>
              <a:t>Las prácticas serán expuestas por cada grupo previa presentación por escrito en un folder para su revisión y calificación.</a:t>
            </a:r>
            <a:endParaRPr lang="es-PE" sz="2000" b="1" dirty="0"/>
          </a:p>
          <a:p>
            <a:pPr algn="just"/>
            <a:endParaRPr lang="es-PE" sz="2000" dirty="0"/>
          </a:p>
          <a:p>
            <a:pPr algn="just"/>
            <a:endParaRPr lang="es-PE" sz="2000" b="1" dirty="0"/>
          </a:p>
          <a:p>
            <a:endParaRPr lang="es-PE" dirty="0"/>
          </a:p>
        </p:txBody>
      </p:sp>
    </p:spTree>
    <p:extLst>
      <p:ext uri="{BB962C8B-B14F-4D97-AF65-F5344CB8AC3E}">
        <p14:creationId xmlns:p14="http://schemas.microsoft.com/office/powerpoint/2010/main" val="2711797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F79A0F-4359-4CF2-9FC9-53B41E2EDD07}"/>
              </a:ext>
            </a:extLst>
          </p:cNvPr>
          <p:cNvSpPr>
            <a:spLocks noGrp="1"/>
          </p:cNvSpPr>
          <p:nvPr>
            <p:ph type="title"/>
          </p:nvPr>
        </p:nvSpPr>
        <p:spPr>
          <a:xfrm>
            <a:off x="628650" y="974727"/>
            <a:ext cx="7886700" cy="347298"/>
          </a:xfrm>
        </p:spPr>
        <p:txBody>
          <a:bodyPr>
            <a:normAutofit fontScale="90000"/>
          </a:bodyPr>
          <a:lstStyle/>
          <a:p>
            <a:endParaRPr lang="es-ES"/>
          </a:p>
        </p:txBody>
      </p:sp>
      <p:sp>
        <p:nvSpPr>
          <p:cNvPr id="3" name="Marcador de contenido 2">
            <a:extLst>
              <a:ext uri="{FF2B5EF4-FFF2-40B4-BE49-F238E27FC236}">
                <a16:creationId xmlns:a16="http://schemas.microsoft.com/office/drawing/2014/main" id="{37B17EA3-1B6B-4550-8BC1-BC22BB366977}"/>
              </a:ext>
            </a:extLst>
          </p:cNvPr>
          <p:cNvSpPr>
            <a:spLocks noGrp="1"/>
          </p:cNvSpPr>
          <p:nvPr>
            <p:ph idx="1"/>
          </p:nvPr>
        </p:nvSpPr>
        <p:spPr>
          <a:xfrm>
            <a:off x="628650" y="1322025"/>
            <a:ext cx="7886700" cy="5464538"/>
          </a:xfrm>
        </p:spPr>
        <p:txBody>
          <a:bodyPr>
            <a:normAutofit/>
          </a:bodyPr>
          <a:lstStyle/>
          <a:p>
            <a:endParaRPr lang="es-ES" sz="4400"/>
          </a:p>
          <a:p>
            <a:pPr marL="0" indent="0">
              <a:buNone/>
            </a:pPr>
            <a:endParaRPr lang="es-ES" sz="4400"/>
          </a:p>
          <a:p>
            <a:r>
              <a:rPr lang="es-ES" sz="4400"/>
              <a:t>        Tupanchickama</a:t>
            </a:r>
          </a:p>
        </p:txBody>
      </p:sp>
    </p:spTree>
    <p:extLst>
      <p:ext uri="{BB962C8B-B14F-4D97-AF65-F5344CB8AC3E}">
        <p14:creationId xmlns:p14="http://schemas.microsoft.com/office/powerpoint/2010/main" val="219799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2852207"/>
          </a:xfrm>
        </p:spPr>
        <p:txBody>
          <a:bodyPr>
            <a:normAutofit/>
          </a:bodyPr>
          <a:lstStyle/>
          <a:p>
            <a:endParaRPr lang="en-US"/>
          </a:p>
        </p:txBody>
      </p:sp>
      <p:sp>
        <p:nvSpPr>
          <p:cNvPr id="3" name="Marcador de contenido 2"/>
          <p:cNvSpPr>
            <a:spLocks noGrp="1"/>
          </p:cNvSpPr>
          <p:nvPr>
            <p:ph idx="1"/>
          </p:nvPr>
        </p:nvSpPr>
        <p:spPr>
          <a:xfrm>
            <a:off x="628650" y="4376792"/>
            <a:ext cx="7886700" cy="2409770"/>
          </a:xfrm>
        </p:spPr>
        <p:txBody>
          <a:bodyPr>
            <a:normAutofit/>
          </a:bodyPr>
          <a:lstStyle/>
          <a:p>
            <a:pPr algn="just"/>
            <a:r>
              <a:rPr lang="es-ES" sz="1800"/>
              <a:t>Bill Gates, creador y fundador junto con Paul Allen, de la empresa Microsoft y de igual manera del sistema operativo para computadoras, Windows.</a:t>
            </a:r>
            <a:br>
              <a:rPr lang="es-ES" sz="1800"/>
            </a:br>
            <a:br>
              <a:rPr lang="es-ES" sz="1800"/>
            </a:br>
            <a:r>
              <a:rPr lang="es-ES" sz="1800"/>
              <a:t>En 1965, le preguntaron al empresario Bill Gates, a qué científico admiraba, el respondió </a:t>
            </a:r>
            <a:r>
              <a:rPr lang="es-ES" sz="1800" b="1"/>
              <a:t>al matemático peruano FEDERICO VILLARREAL, admiro su método para elevar un polinomio cualquiera a una potencia cualquiera</a:t>
            </a:r>
            <a:r>
              <a:rPr lang="es-ES" sz="1800"/>
              <a:t>, que me sirvió para desarrollar mis programas (software</a:t>
            </a:r>
            <a:r>
              <a:rPr lang="es-ES" sz="1600"/>
              <a:t>)</a:t>
            </a:r>
            <a:endParaRPr lang="en-US" sz="160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974726"/>
            <a:ext cx="7886699" cy="3402065"/>
          </a:xfrm>
          <a:prstGeom prst="rect">
            <a:avLst/>
          </a:prstGeom>
        </p:spPr>
      </p:pic>
    </p:spTree>
    <p:extLst>
      <p:ext uri="{BB962C8B-B14F-4D97-AF65-F5344CB8AC3E}">
        <p14:creationId xmlns:p14="http://schemas.microsoft.com/office/powerpoint/2010/main" val="134316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36385"/>
          </a:xfrm>
        </p:spPr>
        <p:txBody>
          <a:bodyPr>
            <a:normAutofit fontScale="90000"/>
          </a:bodyPr>
          <a:lstStyle/>
          <a:p>
            <a:r>
              <a:rPr lang="es-ES" b="1"/>
              <a:t>              </a:t>
            </a:r>
            <a:r>
              <a:rPr lang="es-ES" sz="2200" b="1"/>
              <a:t>Alteraciones naturales y humanas</a:t>
            </a:r>
            <a:endParaRPr lang="en-US" sz="2200"/>
          </a:p>
        </p:txBody>
      </p:sp>
      <p:sp>
        <p:nvSpPr>
          <p:cNvPr id="3" name="Marcador de contenido 2"/>
          <p:cNvSpPr>
            <a:spLocks noGrp="1"/>
          </p:cNvSpPr>
          <p:nvPr>
            <p:ph idx="1"/>
          </p:nvPr>
        </p:nvSpPr>
        <p:spPr>
          <a:xfrm>
            <a:off x="248357" y="1411111"/>
            <a:ext cx="8703732" cy="5375452"/>
          </a:xfrm>
        </p:spPr>
        <p:txBody>
          <a:bodyPr vert="horz" lIns="91440" tIns="45720" rIns="91440" bIns="45720" rtlCol="0" anchor="t">
            <a:noAutofit/>
          </a:bodyPr>
          <a:lstStyle/>
          <a:p>
            <a:pPr marL="0" indent="0" algn="just">
              <a:buNone/>
            </a:pPr>
            <a:r>
              <a:rPr lang="es-ES" sz="1600" dirty="0">
                <a:latin typeface="+mj-lt"/>
              </a:rPr>
              <a:t>1. </a:t>
            </a:r>
            <a:r>
              <a:rPr lang="es-ES" sz="1600" b="1" dirty="0">
                <a:latin typeface="+mj-lt"/>
              </a:rPr>
              <a:t>Las</a:t>
            </a:r>
            <a:r>
              <a:rPr lang="es-ES" sz="1600" dirty="0">
                <a:latin typeface="+mj-lt"/>
              </a:rPr>
              <a:t> </a:t>
            </a:r>
            <a:r>
              <a:rPr lang="es-ES" sz="1600" b="1" dirty="0">
                <a:latin typeface="+mj-lt"/>
              </a:rPr>
              <a:t>alteraciones naturales</a:t>
            </a:r>
            <a:r>
              <a:rPr lang="es-ES" sz="1600" dirty="0">
                <a:latin typeface="+mj-lt"/>
              </a:rPr>
              <a:t> las inundaciones, los deslizamientos de tierras (derrumbes), los huaycos, los hundimientos del terreno (especialmente en zonas calcáreas), los incendios por rayos, las erupciones volcánicas, las </a:t>
            </a:r>
            <a:r>
              <a:rPr lang="es-ES" sz="1600" b="1" dirty="0">
                <a:latin typeface="+mj-lt"/>
              </a:rPr>
              <a:t>alteraciones</a:t>
            </a:r>
            <a:r>
              <a:rPr lang="es-ES" sz="1600" dirty="0">
                <a:latin typeface="+mj-lt"/>
              </a:rPr>
              <a:t> cismáticas (sequías prolongadas) y el debilitamiento o cambio climático.</a:t>
            </a:r>
            <a:r>
              <a:rPr lang="es-ES" sz="1600" dirty="0">
                <a:solidFill>
                  <a:srgbClr val="000000"/>
                </a:solidFill>
                <a:latin typeface="+mj-lt"/>
              </a:rPr>
              <a:t> Estas alteraciones no son prolongadas, por lo general, y los ecosistemas se recuperan en una sucesión de etapas o establecen un nuevo equilibrio.</a:t>
            </a:r>
            <a:r>
              <a:rPr lang="es-ES" sz="1600" dirty="0">
                <a:latin typeface="+mj-lt"/>
              </a:rPr>
              <a:t> </a:t>
            </a:r>
          </a:p>
          <a:p>
            <a:pPr marL="0" indent="0" algn="just">
              <a:buNone/>
            </a:pPr>
            <a:r>
              <a:rPr lang="es-ES" sz="1600" dirty="0">
                <a:latin typeface="+mj-lt"/>
              </a:rPr>
              <a:t>2.</a:t>
            </a:r>
            <a:r>
              <a:rPr lang="es-ES" sz="1600" b="1" dirty="0">
                <a:latin typeface="+mj-lt"/>
              </a:rPr>
              <a:t> Las alteraciones por acción humana:</a:t>
            </a:r>
            <a:r>
              <a:rPr lang="es-ES" sz="1600" dirty="0">
                <a:latin typeface="+mj-lt"/>
              </a:rPr>
              <a:t> Son más peligrosas y, si se prolongan por mucho tiempo y en grandes extensiones, generalmente son irreversibles por la extinción de especies que se ha producido y por la alteración del ambiente.</a:t>
            </a:r>
            <a:endParaRPr lang="es-ES" sz="1600" dirty="0">
              <a:latin typeface="+mj-lt"/>
              <a:ea typeface="Calibri Light"/>
              <a:cs typeface="Calibri Light"/>
            </a:endParaRPr>
          </a:p>
          <a:p>
            <a:pPr marL="0" indent="0" algn="just">
              <a:buNone/>
            </a:pPr>
            <a:r>
              <a:rPr lang="es-ES" sz="1600" dirty="0">
                <a:latin typeface="+mj-lt"/>
              </a:rPr>
              <a:t> Las alteraciones humanas impactan en los suelos, al usarse productos químicos que alteran o destruyen los procesos vivos de regeneración (hongos, bacterias y microfauna), empobreciéndolos paulatinamente.</a:t>
            </a:r>
            <a:endParaRPr lang="es-ES" sz="1600" dirty="0">
              <a:latin typeface="+mj-lt"/>
              <a:ea typeface="Calibri Light"/>
              <a:cs typeface="Calibri Light"/>
            </a:endParaRPr>
          </a:p>
          <a:p>
            <a:pPr marL="0" indent="0" algn="just">
              <a:buNone/>
            </a:pPr>
            <a:r>
              <a:rPr lang="es-ES" sz="1600" dirty="0">
                <a:latin typeface="+mj-lt"/>
              </a:rPr>
              <a:t> Los centros urbanos producen alteraciones en los ecosistemas por el vertimiento de aguas servidas y basuras en los mares, ríos y lagunas. En nuestro país este problema es especialmente grave, donde el mar, los ríos y los lagos son considerados los grandes basureros</a:t>
            </a:r>
          </a:p>
          <a:p>
            <a:pPr marL="0" indent="0" algn="just">
              <a:buNone/>
            </a:pPr>
            <a:br>
              <a:rPr lang="es-ES" sz="1600" dirty="0">
                <a:latin typeface="+mj-lt"/>
              </a:rPr>
            </a:br>
            <a:r>
              <a:rPr lang="es-ES" sz="1600" dirty="0">
                <a:latin typeface="+mj-lt"/>
              </a:rPr>
              <a:t>Si la especie humana no controla estos impactos pondrá en peligro a la humanidad misma, por el consumo de los recursos naturales y los impactos negativos sobre el ambiente. Si la población humana sigue aumentando como en la actualidad, debe esperarse un mundo repleto de seres humanos, que al final se devorarán unos </a:t>
            </a:r>
            <a:r>
              <a:rPr lang="es-ES" sz="1800" dirty="0">
                <a:latin typeface="+mj-lt"/>
              </a:rPr>
              <a:t>a </a:t>
            </a:r>
            <a:r>
              <a:rPr lang="es-ES" sz="1600" dirty="0">
                <a:latin typeface="+mj-lt"/>
              </a:rPr>
              <a:t>otros.</a:t>
            </a:r>
            <a:endParaRPr lang="es-ES" sz="1600" dirty="0">
              <a:latin typeface="+mj-lt"/>
              <a:ea typeface="Calibri Light"/>
              <a:cs typeface="Calibri Light"/>
            </a:endParaRPr>
          </a:p>
          <a:p>
            <a:pPr marL="0" indent="0" algn="just">
              <a:buNone/>
            </a:pPr>
            <a:endParaRPr lang="es-ES" sz="1800" b="1" dirty="0">
              <a:latin typeface="+mj-lt"/>
            </a:endParaRPr>
          </a:p>
          <a:p>
            <a:pPr marL="0" indent="0" algn="just">
              <a:buNone/>
            </a:pPr>
            <a:br>
              <a:rPr lang="es-ES" sz="1800" dirty="0"/>
            </a:br>
            <a:endParaRPr lang="en-US" sz="1800" dirty="0">
              <a:latin typeface="+mj-lt"/>
            </a:endParaRPr>
          </a:p>
        </p:txBody>
      </p:sp>
    </p:spTree>
    <p:extLst>
      <p:ext uri="{BB962C8B-B14F-4D97-AF65-F5344CB8AC3E}">
        <p14:creationId xmlns:p14="http://schemas.microsoft.com/office/powerpoint/2010/main" val="62335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3C481-7932-724B-ECC6-8CD12EF9ECCC}"/>
              </a:ext>
            </a:extLst>
          </p:cNvPr>
          <p:cNvSpPr>
            <a:spLocks noGrp="1"/>
          </p:cNvSpPr>
          <p:nvPr>
            <p:ph type="title"/>
          </p:nvPr>
        </p:nvSpPr>
        <p:spPr>
          <a:xfrm>
            <a:off x="628650" y="974727"/>
            <a:ext cx="7886700" cy="403908"/>
          </a:xfrm>
        </p:spPr>
        <p:txBody>
          <a:bodyPr>
            <a:noAutofit/>
          </a:bodyPr>
          <a:lstStyle/>
          <a:p>
            <a:r>
              <a:rPr lang="es-PE" sz="2000" b="1"/>
              <a:t>       Manejo sostenido del VICU PACO en Ocra – Coracora - Ayacucho</a:t>
            </a:r>
          </a:p>
        </p:txBody>
      </p:sp>
      <p:sp>
        <p:nvSpPr>
          <p:cNvPr id="3" name="Marcador de contenido 2">
            <a:extLst>
              <a:ext uri="{FF2B5EF4-FFF2-40B4-BE49-F238E27FC236}">
                <a16:creationId xmlns:a16="http://schemas.microsoft.com/office/drawing/2014/main" id="{33971AAB-94DC-A28D-9CE3-107DB901CACF}"/>
              </a:ext>
            </a:extLst>
          </p:cNvPr>
          <p:cNvSpPr>
            <a:spLocks noGrp="1"/>
          </p:cNvSpPr>
          <p:nvPr>
            <p:ph idx="1"/>
          </p:nvPr>
        </p:nvSpPr>
        <p:spPr>
          <a:xfrm>
            <a:off x="154434" y="1378635"/>
            <a:ext cx="8848579" cy="5407928"/>
          </a:xfrm>
        </p:spPr>
        <p:txBody>
          <a:bodyPr vert="horz" lIns="91440" tIns="45720" rIns="91440" bIns="45720" rtlCol="0" anchor="t">
            <a:normAutofit/>
          </a:bodyPr>
          <a:lstStyle/>
          <a:p>
            <a:pPr algn="just"/>
            <a:r>
              <a:rPr lang="es-PE" sz="2000"/>
              <a:t>La vicuña y la alpaca se cruzan y se obtiene el hibrido </a:t>
            </a:r>
            <a:r>
              <a:rPr lang="es-PE" sz="2000" i="1"/>
              <a:t>vicu – paco, </a:t>
            </a:r>
            <a:r>
              <a:rPr lang="es-PE" sz="2000"/>
              <a:t>camélido rentable  por su lana, como mascota de compañía.</a:t>
            </a:r>
          </a:p>
          <a:p>
            <a:pPr algn="just"/>
            <a:r>
              <a:rPr lang="es-PE" sz="2000"/>
              <a:t>Tiene ventajas biológicas de consumo respecto a otros mamíferos como los vacunos que son rumiantes, consumen menos cantidad de alimento y agua ya que son hipogástricos.</a:t>
            </a:r>
          </a:p>
          <a:p>
            <a:pPr algn="just"/>
            <a:r>
              <a:rPr lang="es-PE" sz="2000"/>
              <a:t>Su carne es de alta calidad nutritiva, ya que sus lípidos son metabolizables por tener bajo punto de fusión, bajo peso molecular y alto porcentaje de proteínas.</a:t>
            </a:r>
          </a:p>
          <a:p>
            <a:pPr algn="just"/>
            <a:r>
              <a:rPr lang="es-PE" sz="2000"/>
              <a:t> Su lana es más cotizada por ser más fina que la de la alpaca.</a:t>
            </a:r>
          </a:p>
          <a:p>
            <a:pPr algn="just"/>
            <a:r>
              <a:rPr lang="es-PE" sz="2000"/>
              <a:t>Su compañía, es un animal dócil obediente, sociable, no rechaza el contacto humano.</a:t>
            </a:r>
          </a:p>
          <a:p>
            <a:pPr algn="just"/>
            <a:r>
              <a:rPr lang="es-PE" sz="2000"/>
              <a:t>Hoy el Estado brinda facilidades para su manejo.</a:t>
            </a:r>
          </a:p>
          <a:p>
            <a:pPr algn="just"/>
            <a:r>
              <a:rPr lang="es-PE" sz="2000"/>
              <a:t>Los profesionales de  la ciencia biológicas debemos volver la mirada a este recurso insustituible desde el punto de vista nutritivo y saludable. </a:t>
            </a:r>
          </a:p>
          <a:p>
            <a:pPr algn="just"/>
            <a:r>
              <a:rPr lang="es-PE" sz="2000"/>
              <a:t>Estuvo asociado a la pobreza y a las enfermedades como la </a:t>
            </a:r>
            <a:r>
              <a:rPr lang="es-PE" sz="2000" err="1"/>
              <a:t>sifiles</a:t>
            </a:r>
            <a:r>
              <a:rPr lang="es-PE" sz="2000"/>
              <a:t> que no prosperaron por ser falsas.</a:t>
            </a:r>
          </a:p>
          <a:p>
            <a:endParaRPr lang="es-PE" sz="2000"/>
          </a:p>
        </p:txBody>
      </p:sp>
    </p:spTree>
    <p:extLst>
      <p:ext uri="{BB962C8B-B14F-4D97-AF65-F5344CB8AC3E}">
        <p14:creationId xmlns:p14="http://schemas.microsoft.com/office/powerpoint/2010/main" val="150471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stretch>
            <a:fillRect/>
          </a:stretch>
        </p:blipFill>
        <p:spPr>
          <a:xfrm>
            <a:off x="256265" y="974726"/>
            <a:ext cx="8215566" cy="5811837"/>
          </a:xfrm>
          <a:prstGeom prst="rect">
            <a:avLst/>
          </a:prstGeom>
        </p:spPr>
      </p:pic>
    </p:spTree>
    <p:extLst>
      <p:ext uri="{BB962C8B-B14F-4D97-AF65-F5344CB8AC3E}">
        <p14:creationId xmlns:p14="http://schemas.microsoft.com/office/powerpoint/2010/main" val="22991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47674"/>
          </a:xfrm>
        </p:spPr>
        <p:txBody>
          <a:bodyPr>
            <a:noAutofit/>
          </a:bodyPr>
          <a:lstStyle/>
          <a:p>
            <a:r>
              <a:rPr lang="en-US" sz="2000" dirty="0"/>
              <a:t>R</a:t>
            </a:r>
            <a:br>
              <a:rPr lang="en-US" sz="2000" dirty="0"/>
            </a:br>
            <a:r>
              <a:rPr lang="en-US" sz="2000" dirty="0"/>
              <a:t>                                     </a:t>
            </a:r>
            <a:r>
              <a:rPr lang="en-US" sz="2000" b="1" dirty="0" err="1"/>
              <a:t>Regularización</a:t>
            </a:r>
            <a:r>
              <a:rPr lang="en-US" sz="2000" b="1" dirty="0"/>
              <a:t> de los </a:t>
            </a:r>
            <a:r>
              <a:rPr lang="en-US" sz="2000" b="1" dirty="0" err="1"/>
              <a:t>ecosistemas</a:t>
            </a:r>
            <a:br>
              <a:rPr lang="en-US" sz="2000" b="1" dirty="0"/>
            </a:br>
            <a:endParaRPr lang="en-US" sz="2000" b="1" dirty="0"/>
          </a:p>
        </p:txBody>
      </p:sp>
      <p:sp>
        <p:nvSpPr>
          <p:cNvPr id="3" name="Marcador de contenido 2"/>
          <p:cNvSpPr>
            <a:spLocks noGrp="1"/>
          </p:cNvSpPr>
          <p:nvPr>
            <p:ph idx="1"/>
          </p:nvPr>
        </p:nvSpPr>
        <p:spPr>
          <a:xfrm>
            <a:off x="628650" y="1422401"/>
            <a:ext cx="7886700" cy="5364162"/>
          </a:xfrm>
        </p:spPr>
        <p:txBody>
          <a:bodyPr>
            <a:normAutofit/>
          </a:bodyPr>
          <a:lstStyle/>
          <a:p>
            <a:pPr marL="0" indent="0" algn="just">
              <a:buNone/>
            </a:pPr>
            <a:r>
              <a:rPr lang="es-ES" sz="2000"/>
              <a:t>Los “</a:t>
            </a:r>
            <a:r>
              <a:rPr lang="es-ES" sz="2000" b="1"/>
              <a:t>servicios </a:t>
            </a:r>
            <a:r>
              <a:rPr lang="es-ES" sz="2000" b="1" err="1"/>
              <a:t>ecosistémicos</a:t>
            </a:r>
            <a:r>
              <a:rPr lang="es-ES" sz="2000" b="1"/>
              <a:t> de regulación</a:t>
            </a:r>
            <a:r>
              <a:rPr lang="es-ES" sz="2000"/>
              <a:t>”, son aquellos que proveen los ecosistemas al contribuir a mantener la calidad del aire y suelo, al controlar las inundaciones y enfermedades y polinizar cultivos. Generalmente no son tangibles y, por lo tanto, son subestimados.</a:t>
            </a:r>
          </a:p>
          <a:p>
            <a:pPr marL="0" indent="0" algn="just">
              <a:buNone/>
            </a:pPr>
            <a:r>
              <a:rPr lang="es-ES" sz="2000"/>
              <a:t>El mantenimiento de la calidad del aire y del suelo, el control de las inundaciones y enfermedades o la polinización de cultivos son algunos de los “servicios de regulación” proporcionados por los ecosistemas. A menudo son invisibles y, por consiguiente, en la mayoría de los casos se dan por sentados. Cuando se ven dañados, las pérdidas resultantes pueden ser importantes y difíciles de recuperar.</a:t>
            </a:r>
          </a:p>
          <a:p>
            <a:pPr marL="0" indent="0" algn="just">
              <a:buNone/>
            </a:pPr>
            <a:br>
              <a:rPr lang="es-ES" sz="2000"/>
            </a:br>
            <a:r>
              <a:rPr lang="es-ES" sz="2000"/>
              <a:t>La agricultura, la silvicultura y la pesca resultan afectadas por todos los tipos de servicios </a:t>
            </a:r>
            <a:r>
              <a:rPr lang="es-ES" sz="2000" err="1"/>
              <a:t>ecosistémicos</a:t>
            </a:r>
            <a:r>
              <a:rPr lang="es-ES" sz="2000"/>
              <a:t> y a su vez influyen en ellos.</a:t>
            </a:r>
          </a:p>
          <a:p>
            <a:pPr marL="0" indent="0" algn="just">
              <a:buNone/>
            </a:pPr>
            <a:r>
              <a:rPr lang="es-ES" sz="2000"/>
              <a:t> A continuación, examinamos la interacción entre los diferentes sistemas de producción y los tipos de servicios </a:t>
            </a:r>
            <a:r>
              <a:rPr lang="es-ES" sz="2000" err="1"/>
              <a:t>ecosistémicos</a:t>
            </a:r>
            <a:r>
              <a:rPr lang="es-ES" sz="2000"/>
              <a:t> según la tipología establecida en La economía de los ecosistemas y la biodiversidad (TEEB).</a:t>
            </a:r>
            <a:endParaRPr lang="en-US" sz="2000"/>
          </a:p>
        </p:txBody>
      </p:sp>
    </p:spTree>
    <p:extLst>
      <p:ext uri="{BB962C8B-B14F-4D97-AF65-F5344CB8AC3E}">
        <p14:creationId xmlns:p14="http://schemas.microsoft.com/office/powerpoint/2010/main" val="335596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974726"/>
            <a:ext cx="7886700" cy="5883274"/>
          </a:xfrm>
        </p:spPr>
      </p:pic>
    </p:spTree>
    <p:extLst>
      <p:ext uri="{BB962C8B-B14F-4D97-AF65-F5344CB8AC3E}">
        <p14:creationId xmlns:p14="http://schemas.microsoft.com/office/powerpoint/2010/main" val="402799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379941"/>
          </a:xfrm>
        </p:spPr>
        <p:txBody>
          <a:bodyPr>
            <a:normAutofit fontScale="90000"/>
          </a:bodyPr>
          <a:lstStyle/>
          <a:p>
            <a:r>
              <a:rPr lang="es-ES"/>
              <a:t>               Los servicios de ecosistemas</a:t>
            </a:r>
            <a:endParaRPr lang="en-US"/>
          </a:p>
        </p:txBody>
      </p:sp>
      <p:sp>
        <p:nvSpPr>
          <p:cNvPr id="3" name="Marcador de contenido 2"/>
          <p:cNvSpPr>
            <a:spLocks noGrp="1"/>
          </p:cNvSpPr>
          <p:nvPr>
            <p:ph idx="1"/>
          </p:nvPr>
        </p:nvSpPr>
        <p:spPr>
          <a:xfrm>
            <a:off x="628650" y="1444978"/>
            <a:ext cx="7886700" cy="5341585"/>
          </a:xfrm>
        </p:spPr>
        <p:txBody>
          <a:bodyPr vert="horz" lIns="91440" tIns="45720" rIns="91440" bIns="45720" rtlCol="0" anchor="t">
            <a:normAutofit fontScale="70000" lnSpcReduction="20000"/>
          </a:bodyPr>
          <a:lstStyle/>
          <a:p>
            <a:pPr algn="just"/>
            <a:r>
              <a:rPr lang="es-ES" dirty="0"/>
              <a:t>También denominados servicios ecosistémicos o servicios ambientales son recursos o procesos de los ecosistemas naturales que benefician a los seres humanos. Incluyen productos como agua potable limpia y procesos tales como la descomposición de desechos.</a:t>
            </a:r>
          </a:p>
          <a:p>
            <a:pPr algn="just"/>
            <a:r>
              <a:rPr lang="es-ES" dirty="0"/>
              <a:t>Son cuatro servicios:</a:t>
            </a:r>
            <a:endParaRPr lang="es-ES" dirty="0">
              <a:cs typeface="Calibri"/>
            </a:endParaRPr>
          </a:p>
          <a:p>
            <a:pPr marL="0" indent="0" algn="just">
              <a:buNone/>
            </a:pPr>
            <a:r>
              <a:rPr lang="es-ES" b="1" dirty="0"/>
              <a:t> 1. Servicios culturales:</a:t>
            </a:r>
            <a:r>
              <a:rPr lang="es-ES" dirty="0"/>
              <a:t> son aquellas riquezas inmateriales que nos sirven para construir nuestra vida social. Algunos ejemplos son la recreación y el ecoturismo.</a:t>
            </a:r>
            <a:br>
              <a:rPr lang="es-ES" dirty="0"/>
            </a:br>
            <a:br>
              <a:rPr lang="es-ES" dirty="0"/>
            </a:br>
            <a:r>
              <a:rPr lang="es-ES" b="1" dirty="0"/>
              <a:t>2. Servicios de regulación</a:t>
            </a:r>
            <a:r>
              <a:rPr lang="es-ES" dirty="0"/>
              <a:t>: son aquellos bienes producidos por la regulación de los ecosistemas. Entre ellos puedes encontrar la regulación de la calidad del aire o la fertilidad de los suelos.</a:t>
            </a:r>
            <a:br>
              <a:rPr lang="es-ES" dirty="0"/>
            </a:br>
            <a:br>
              <a:rPr lang="es-ES" dirty="0"/>
            </a:br>
            <a:r>
              <a:rPr lang="es-ES" b="1" dirty="0"/>
              <a:t>3.</a:t>
            </a:r>
            <a:r>
              <a:rPr lang="es-ES" dirty="0"/>
              <a:t> </a:t>
            </a:r>
            <a:r>
              <a:rPr lang="es-ES" b="1" dirty="0"/>
              <a:t>Servicios de aprovisionamiento: </a:t>
            </a:r>
            <a:r>
              <a:rPr lang="es-ES" dirty="0"/>
              <a:t>son los productos consumibles. Entre los más importantes están el agua y los alimentos.</a:t>
            </a:r>
            <a:br>
              <a:rPr lang="es-ES" dirty="0"/>
            </a:br>
            <a:br>
              <a:rPr lang="es-ES" dirty="0"/>
            </a:br>
            <a:r>
              <a:rPr lang="es-ES" dirty="0"/>
              <a:t>4. </a:t>
            </a:r>
            <a:r>
              <a:rPr lang="es-ES" b="1" dirty="0"/>
              <a:t>Servicios de sostenimiento:</a:t>
            </a:r>
            <a:r>
              <a:rPr lang="es-ES" dirty="0"/>
              <a:t> son los bienes necesarios para que los otros servicios sigan existiendo. Entre ellos, el ciclo de los nutrientes o la formación de suelos. Prácticamente, los servicios ecosistémicos sostienen toda la vida como la conocemos. Son vitales para nuestra supervivencia y por eso es tan importante cuidar el capital natural que los produce.</a:t>
            </a:r>
            <a:br>
              <a:rPr lang="es-ES" dirty="0"/>
            </a:br>
            <a:endParaRPr lang="en-US" dirty="0">
              <a:cs typeface="Calibri" panose="020F0502020204030204"/>
            </a:endParaRPr>
          </a:p>
        </p:txBody>
      </p:sp>
    </p:spTree>
    <p:extLst>
      <p:ext uri="{BB962C8B-B14F-4D97-AF65-F5344CB8AC3E}">
        <p14:creationId xmlns:p14="http://schemas.microsoft.com/office/powerpoint/2010/main" val="262529613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fe316e-b3ba-4136-9501-60074e61a8c2">
      <UserInfo>
        <DisplayName>Jhuleysy Lizbeth Huaynalaya Carreño</DisplayName>
        <AccountId>40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D257F255646CD488496CB4C2CF60A3D" ma:contentTypeVersion="7" ma:contentTypeDescription="Crear nuevo documento." ma:contentTypeScope="" ma:versionID="2476496555d41e98216b9f05a40b0292">
  <xsd:schema xmlns:xsd="http://www.w3.org/2001/XMLSchema" xmlns:xs="http://www.w3.org/2001/XMLSchema" xmlns:p="http://schemas.microsoft.com/office/2006/metadata/properties" xmlns:ns2="8c9c9656-0ed4-43dd-b8c2-f73303398630" xmlns:ns3="cefe316e-b3ba-4136-9501-60074e61a8c2" targetNamespace="http://schemas.microsoft.com/office/2006/metadata/properties" ma:root="true" ma:fieldsID="e7585c459165c17d80071663acffb481" ns2:_="" ns3:_="">
    <xsd:import namespace="8c9c9656-0ed4-43dd-b8c2-f73303398630"/>
    <xsd:import namespace="cefe316e-b3ba-4136-9501-60074e61a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c9656-0ed4-43dd-b8c2-f73303398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e316e-b3ba-4136-9501-60074e61a8c2"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BE40C9-814B-4740-BC70-B765F9380878}">
  <ds:schemaRefs>
    <ds:schemaRef ds:uri="http://www.w3.org/XML/1998/namespace"/>
    <ds:schemaRef ds:uri="8c9c9656-0ed4-43dd-b8c2-f73303398630"/>
    <ds:schemaRef ds:uri="cefe316e-b3ba-4136-9501-60074e61a8c2"/>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943AFF69-FDC3-4AEB-AC80-23D696146530}">
  <ds:schemaRefs>
    <ds:schemaRef ds:uri="http://schemas.microsoft.com/sharepoint/v3/contenttype/forms"/>
  </ds:schemaRefs>
</ds:datastoreItem>
</file>

<file path=customXml/itemProps3.xml><?xml version="1.0" encoding="utf-8"?>
<ds:datastoreItem xmlns:ds="http://schemas.openxmlformats.org/officeDocument/2006/customXml" ds:itemID="{BA1DAFCB-221B-4503-BE01-8022D4DEFD2A}">
  <ds:schemaRefs>
    <ds:schemaRef ds:uri="8c9c9656-0ed4-43dd-b8c2-f73303398630"/>
    <ds:schemaRef ds:uri="cefe316e-b3ba-4136-9501-60074e61a8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42</TotalTime>
  <Words>2366</Words>
  <Application>Microsoft Office PowerPoint</Application>
  <PresentationFormat>Presentación en pantalla (4:3)</PresentationFormat>
  <Paragraphs>77</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Garamond</vt:lpstr>
      <vt:lpstr>Wingdings</vt:lpstr>
      <vt:lpstr>Tema de Office</vt:lpstr>
      <vt:lpstr>Semana XII:   • Alteraciones naturales y humanas de los ecosistemas. • Regularización de los ecosistemas. • Depuración de las aguas contaminadas. • Control humano de los ecosistemas. • Las biotecnologías. • Manejo del PACOVICUÑA en Ocra-Coracora -Ayacucho.</vt:lpstr>
      <vt:lpstr>                          Introducción</vt:lpstr>
      <vt:lpstr>Presentación de PowerPoint</vt:lpstr>
      <vt:lpstr>              Alteraciones naturales y humanas</vt:lpstr>
      <vt:lpstr>       Manejo sostenido del VICU PACO en Ocra – Coracora - Ayacucho</vt:lpstr>
      <vt:lpstr>Presentación de PowerPoint</vt:lpstr>
      <vt:lpstr>R                                      Regularización de los ecosistemas </vt:lpstr>
      <vt:lpstr>Presentación de PowerPoint</vt:lpstr>
      <vt:lpstr>               Los servicios de ecosistemas</vt:lpstr>
      <vt:lpstr>Presentación de PowerPoint</vt:lpstr>
      <vt:lpstr>                        ¿Qué es la depuración de las aguas?</vt:lpstr>
      <vt:lpstr>Presentación de PowerPoint</vt:lpstr>
      <vt:lpstr>Servicios de los ecosistemas y bienestar humano</vt:lpstr>
      <vt:lpstr>                                    Ecosistemas controlados la  solución</vt:lpstr>
      <vt:lpstr>                                     La biotecnología</vt:lpstr>
      <vt:lpstr>Presentación de PowerPoint</vt:lpstr>
      <vt:lpstr>         LA VICUÑA: MILENARIA HERENCIA DE LA CULTURA ANDINA</vt:lpstr>
      <vt:lpstr>                                  Vicuña: Vicugna, vicugna </vt:lpstr>
      <vt:lpstr>Presentación de PowerPoint</vt:lpstr>
      <vt:lpstr>              Practica 11: Plan de investigación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25</cp:revision>
  <dcterms:created xsi:type="dcterms:W3CDTF">2020-04-09T16:16:03Z</dcterms:created>
  <dcterms:modified xsi:type="dcterms:W3CDTF">2025-09-14T03:33:14Z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0x0101004D257F255646CD488496CB4C2CF60A3D</vt:lpwstr>
  </property>
</Properties>
</file>