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327" r:id="rId3"/>
    <p:sldId id="325" r:id="rId4"/>
    <p:sldId id="326" r:id="rId5"/>
    <p:sldId id="317" r:id="rId6"/>
    <p:sldId id="328" r:id="rId7"/>
    <p:sldId id="330" r:id="rId8"/>
    <p:sldId id="299" r:id="rId9"/>
    <p:sldId id="318" r:id="rId10"/>
    <p:sldId id="300" r:id="rId11"/>
    <p:sldId id="312" r:id="rId12"/>
    <p:sldId id="301" r:id="rId13"/>
    <p:sldId id="302" r:id="rId14"/>
    <p:sldId id="303" r:id="rId15"/>
    <p:sldId id="314" r:id="rId16"/>
    <p:sldId id="316" r:id="rId17"/>
    <p:sldId id="305" r:id="rId18"/>
    <p:sldId id="304" r:id="rId19"/>
    <p:sldId id="306" r:id="rId20"/>
    <p:sldId id="307" r:id="rId21"/>
    <p:sldId id="310" r:id="rId22"/>
    <p:sldId id="311" r:id="rId23"/>
    <p:sldId id="320" r:id="rId24"/>
    <p:sldId id="324" r:id="rId25"/>
    <p:sldId id="323" r:id="rId26"/>
    <p:sldId id="308" r:id="rId27"/>
    <p:sldId id="297"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400"/>
    <a:srgbClr val="FF65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A87F8E12-34DD-45B2-8377-6BAD9318D314}"/>
              </a:ext>
            </a:extLst>
          </p:cNvPr>
          <p:cNvSpPr/>
          <p:nvPr userDrawn="1"/>
        </p:nvSpPr>
        <p:spPr>
          <a:xfrm>
            <a:off x="0" y="-195263"/>
            <a:ext cx="9144000" cy="946721"/>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EB12E36F-6565-4BC7-B0DE-5F92CFB80DC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522" t="17604" r="4522" b="20944"/>
          <a:stretch/>
        </p:blipFill>
        <p:spPr>
          <a:xfrm>
            <a:off x="2657475" y="824013"/>
            <a:ext cx="3829050" cy="1441394"/>
          </a:xfrm>
          <a:prstGeom prst="rect">
            <a:avLst/>
          </a:prstGeom>
        </p:spPr>
      </p:pic>
      <p:sp>
        <p:nvSpPr>
          <p:cNvPr id="10" name="Rectángulo 9">
            <a:extLst>
              <a:ext uri="{FF2B5EF4-FFF2-40B4-BE49-F238E27FC236}">
                <a16:creationId xmlns:a16="http://schemas.microsoft.com/office/drawing/2014/main" id="{D874507E-60F9-4CC6-A417-A85AEAC5C481}"/>
              </a:ext>
            </a:extLst>
          </p:cNvPr>
          <p:cNvSpPr/>
          <p:nvPr userDrawn="1"/>
        </p:nvSpPr>
        <p:spPr>
          <a:xfrm>
            <a:off x="0" y="6629400"/>
            <a:ext cx="9144000" cy="228685"/>
          </a:xfrm>
          <a:prstGeom prst="rect">
            <a:avLst/>
          </a:pr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Tree>
    <p:extLst>
      <p:ext uri="{BB962C8B-B14F-4D97-AF65-F5344CB8AC3E}">
        <p14:creationId xmlns:p14="http://schemas.microsoft.com/office/powerpoint/2010/main" val="1116260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356571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4250852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974726"/>
            <a:ext cx="7886700" cy="1325563"/>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628650" y="2435225"/>
            <a:ext cx="78867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7816E3F8-1E08-48E6-BA1E-6E08521E0163}"/>
              </a:ext>
            </a:extLst>
          </p:cNvPr>
          <p:cNvSpPr/>
          <p:nvPr userDrawn="1"/>
        </p:nvSpPr>
        <p:spPr>
          <a:xfrm>
            <a:off x="0" y="-47624"/>
            <a:ext cx="9144000" cy="1038225"/>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A40B2603-EC53-4E8C-AD17-D9E61A834EA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736" t="18566" r="79398" b="21710"/>
          <a:stretch/>
        </p:blipFill>
        <p:spPr>
          <a:xfrm>
            <a:off x="476817" y="88106"/>
            <a:ext cx="321469" cy="771525"/>
          </a:xfrm>
          <a:prstGeom prst="rect">
            <a:avLst/>
          </a:prstGeom>
        </p:spPr>
      </p:pic>
      <p:sp>
        <p:nvSpPr>
          <p:cNvPr id="9" name="CuadroTexto 8">
            <a:extLst>
              <a:ext uri="{FF2B5EF4-FFF2-40B4-BE49-F238E27FC236}">
                <a16:creationId xmlns:a16="http://schemas.microsoft.com/office/drawing/2014/main" id="{ABE13179-515B-4F7D-A69D-486D214E1875}"/>
              </a:ext>
            </a:extLst>
          </p:cNvPr>
          <p:cNvSpPr txBox="1"/>
          <p:nvPr userDrawn="1"/>
        </p:nvSpPr>
        <p:spPr>
          <a:xfrm>
            <a:off x="776060" y="222809"/>
            <a:ext cx="1915320" cy="276999"/>
          </a:xfrm>
          <a:prstGeom prst="rect">
            <a:avLst/>
          </a:prstGeom>
          <a:noFill/>
        </p:spPr>
        <p:txBody>
          <a:bodyPr wrap="square" rtlCol="0">
            <a:spAutoFit/>
          </a:bodyPr>
          <a:lstStyle/>
          <a:p>
            <a:r>
              <a:rPr lang="es-PE" sz="1150" spc="100" dirty="0">
                <a:latin typeface="Arial" panose="020B0604020202020204" pitchFamily="34" charset="0"/>
                <a:cs typeface="Arial" panose="020B0604020202020204" pitchFamily="34" charset="0"/>
              </a:rPr>
              <a:t>Universidad Nacional</a:t>
            </a:r>
          </a:p>
        </p:txBody>
      </p:sp>
      <p:sp>
        <p:nvSpPr>
          <p:cNvPr id="10" name="CuadroTexto 9">
            <a:extLst>
              <a:ext uri="{FF2B5EF4-FFF2-40B4-BE49-F238E27FC236}">
                <a16:creationId xmlns:a16="http://schemas.microsoft.com/office/drawing/2014/main" id="{92BC45FA-2EB1-4BFE-9640-079CA16F7A84}"/>
              </a:ext>
            </a:extLst>
          </p:cNvPr>
          <p:cNvSpPr txBox="1"/>
          <p:nvPr userDrawn="1"/>
        </p:nvSpPr>
        <p:spPr>
          <a:xfrm>
            <a:off x="778441" y="362900"/>
            <a:ext cx="1915320" cy="323165"/>
          </a:xfrm>
          <a:prstGeom prst="rect">
            <a:avLst/>
          </a:prstGeom>
          <a:noFill/>
        </p:spPr>
        <p:txBody>
          <a:bodyPr wrap="square" rtlCol="0">
            <a:spAutoFit/>
          </a:bodyPr>
          <a:lstStyle/>
          <a:p>
            <a:r>
              <a:rPr lang="es-PE" sz="1450" b="1" spc="10" dirty="0">
                <a:latin typeface="Arial" panose="020B0604020202020204" pitchFamily="34" charset="0"/>
                <a:cs typeface="Arial" panose="020B0604020202020204" pitchFamily="34" charset="0"/>
              </a:rPr>
              <a:t>Federico Villarreal</a:t>
            </a:r>
          </a:p>
        </p:txBody>
      </p:sp>
      <p:cxnSp>
        <p:nvCxnSpPr>
          <p:cNvPr id="11" name="Conector recto 10">
            <a:extLst>
              <a:ext uri="{FF2B5EF4-FFF2-40B4-BE49-F238E27FC236}">
                <a16:creationId xmlns:a16="http://schemas.microsoft.com/office/drawing/2014/main" id="{316122F5-A8B0-456E-AE9A-63825D2274CF}"/>
              </a:ext>
            </a:extLst>
          </p:cNvPr>
          <p:cNvCxnSpPr/>
          <p:nvPr userDrawn="1"/>
        </p:nvCxnSpPr>
        <p:spPr>
          <a:xfrm>
            <a:off x="879249" y="654843"/>
            <a:ext cx="16002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978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48832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2868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8" name="Footer Placeholder 7"/>
          <p:cNvSpPr>
            <a:spLocks noGrp="1"/>
          </p:cNvSpPr>
          <p:nvPr>
            <p:ph type="ftr" sz="quarter" idx="11"/>
          </p:nvPr>
        </p:nvSpPr>
        <p:spPr/>
        <p:txBody>
          <a:bodyPr/>
          <a:lstStyle/>
          <a:p>
            <a:endParaRPr lang="es-PE" dirty="0"/>
          </a:p>
        </p:txBody>
      </p:sp>
      <p:sp>
        <p:nvSpPr>
          <p:cNvPr id="9" name="Slide Number Placeholder 8"/>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26255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4" name="Footer Placeholder 3"/>
          <p:cNvSpPr>
            <a:spLocks noGrp="1"/>
          </p:cNvSpPr>
          <p:nvPr>
            <p:ph type="ftr" sz="quarter" idx="11"/>
          </p:nvPr>
        </p:nvSpPr>
        <p:spPr/>
        <p:txBody>
          <a:bodyPr/>
          <a:lstStyle/>
          <a:p>
            <a:endParaRPr lang="es-PE" dirty="0"/>
          </a:p>
        </p:txBody>
      </p:sp>
      <p:sp>
        <p:nvSpPr>
          <p:cNvPr id="5" name="Slide Number Placeholder 4"/>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199533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3" name="Footer Placeholder 2"/>
          <p:cNvSpPr>
            <a:spLocks noGrp="1"/>
          </p:cNvSpPr>
          <p:nvPr>
            <p:ph type="ftr" sz="quarter" idx="11"/>
          </p:nvPr>
        </p:nvSpPr>
        <p:spPr/>
        <p:txBody>
          <a:bodyPr/>
          <a:lstStyle/>
          <a:p>
            <a:endParaRPr lang="es-PE" dirty="0"/>
          </a:p>
        </p:txBody>
      </p:sp>
      <p:sp>
        <p:nvSpPr>
          <p:cNvPr id="4" name="Slide Number Placeholder 3"/>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68506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408204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A474C37-5C80-4069-8EBA-CA94ADF8086E}" type="datetimeFigureOut">
              <a:rPr lang="es-PE" smtClean="0"/>
              <a:t>3/10/2025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78694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74C37-5C80-4069-8EBA-CA94ADF8086E}" type="datetimeFigureOut">
              <a:rPr lang="es-PE" smtClean="0"/>
              <a:t>3/10/2025</a:t>
            </a:fld>
            <a:endParaRPr lang="es-PE"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312946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youtube.com/watch?v=MHtzXRiYUgY" TargetMode="External"/><Relationship Id="rId2" Type="http://schemas.openxmlformats.org/officeDocument/2006/relationships/hyperlink" Target="https://www.youtube.com/watch?v=I4wj61hScUQ" TargetMode="External"/><Relationship Id="rId1" Type="http://schemas.openxmlformats.org/officeDocument/2006/relationships/slideLayout" Target="../slideLayouts/slideLayout2.xml"/><Relationship Id="rId5" Type="http://schemas.openxmlformats.org/officeDocument/2006/relationships/hyperlink" Target="https://www.google.com/search?q=biografia+de+federico+villarreal&amp;rlz=1C1ONGR_esPE1004PE1004&amp;sxsrf=AJOqlzXzWArD6bhNSiSDOh2qJlvSvDxFFw:1675119205610&amp;source" TargetMode="External"/><Relationship Id="rId4" Type="http://schemas.openxmlformats.org/officeDocument/2006/relationships/hyperlink" Target="https://www.youtube.com/watch?v=KqDbkrSXsx8"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C8FC8E5-C87D-4A54-8C05-83732C46E0E6}"/>
              </a:ext>
            </a:extLst>
          </p:cNvPr>
          <p:cNvSpPr>
            <a:spLocks noGrp="1"/>
          </p:cNvSpPr>
          <p:nvPr>
            <p:ph type="ctrTitle"/>
          </p:nvPr>
        </p:nvSpPr>
        <p:spPr>
          <a:xfrm>
            <a:off x="466957" y="2252547"/>
            <a:ext cx="8401050" cy="676389"/>
          </a:xfrm>
        </p:spPr>
        <p:txBody>
          <a:bodyPr>
            <a:normAutofit/>
          </a:bodyPr>
          <a:lstStyle/>
          <a:p>
            <a:r>
              <a:rPr lang="es-PE" sz="3200" dirty="0"/>
              <a:t>Facultad de Ciencias Naturales y Matemática</a:t>
            </a:r>
            <a:endParaRPr lang="es-PE" sz="2000" b="1" dirty="0"/>
          </a:p>
        </p:txBody>
      </p:sp>
      <p:sp>
        <p:nvSpPr>
          <p:cNvPr id="19" name="Subtítulo 4">
            <a:extLst>
              <a:ext uri="{FF2B5EF4-FFF2-40B4-BE49-F238E27FC236}">
                <a16:creationId xmlns:a16="http://schemas.microsoft.com/office/drawing/2014/main" id="{FF7DA7A5-6A23-4645-8BB7-CAF9A612F584}"/>
              </a:ext>
            </a:extLst>
          </p:cNvPr>
          <p:cNvSpPr txBox="1">
            <a:spLocks/>
          </p:cNvSpPr>
          <p:nvPr/>
        </p:nvSpPr>
        <p:spPr>
          <a:xfrm>
            <a:off x="609600" y="2366535"/>
            <a:ext cx="7924800" cy="5624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s-PE" dirty="0"/>
          </a:p>
        </p:txBody>
      </p:sp>
      <p:sp>
        <p:nvSpPr>
          <p:cNvPr id="21" name="Subtítulo 4">
            <a:extLst>
              <a:ext uri="{FF2B5EF4-FFF2-40B4-BE49-F238E27FC236}">
                <a16:creationId xmlns:a16="http://schemas.microsoft.com/office/drawing/2014/main" id="{79D83C09-58B4-49C5-B218-A242866CCD27}"/>
              </a:ext>
            </a:extLst>
          </p:cNvPr>
          <p:cNvSpPr txBox="1">
            <a:spLocks/>
          </p:cNvSpPr>
          <p:nvPr/>
        </p:nvSpPr>
        <p:spPr>
          <a:xfrm>
            <a:off x="1143000" y="6257999"/>
            <a:ext cx="6858000" cy="475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s-PE" sz="1800" dirty="0"/>
          </a:p>
        </p:txBody>
      </p:sp>
      <p:sp>
        <p:nvSpPr>
          <p:cNvPr id="2" name="CuadroTexto 1">
            <a:extLst>
              <a:ext uri="{FF2B5EF4-FFF2-40B4-BE49-F238E27FC236}">
                <a16:creationId xmlns:a16="http://schemas.microsoft.com/office/drawing/2014/main" id="{5C915464-8646-4B0A-962F-37E10B8AEBD5}"/>
              </a:ext>
            </a:extLst>
          </p:cNvPr>
          <p:cNvSpPr txBox="1"/>
          <p:nvPr/>
        </p:nvSpPr>
        <p:spPr>
          <a:xfrm>
            <a:off x="551984" y="3166591"/>
            <a:ext cx="8230995" cy="1938992"/>
          </a:xfrm>
          <a:prstGeom prst="rect">
            <a:avLst/>
          </a:prstGeom>
          <a:noFill/>
        </p:spPr>
        <p:txBody>
          <a:bodyPr wrap="square" rtlCol="0">
            <a:spAutoFit/>
          </a:bodyPr>
          <a:lstStyle/>
          <a:p>
            <a:r>
              <a:rPr lang="es-PE" sz="2000" b="1" dirty="0">
                <a:latin typeface="Arial" panose="020B0604020202020204" pitchFamily="34" charset="0"/>
                <a:cs typeface="Arial" panose="020B0604020202020204" pitchFamily="34" charset="0"/>
              </a:rPr>
              <a:t>Semana IX</a:t>
            </a:r>
            <a:br>
              <a:rPr lang="es-PE" sz="2800" b="1" dirty="0">
                <a:latin typeface="Arial" panose="020B0604020202020204" pitchFamily="34" charset="0"/>
                <a:cs typeface="Arial" panose="020B0604020202020204" pitchFamily="34" charset="0"/>
              </a:rPr>
            </a:br>
            <a:br>
              <a:rPr lang="es-PE" sz="2800" b="1" dirty="0">
                <a:latin typeface="Arial" panose="020B0604020202020204" pitchFamily="34" charset="0"/>
                <a:cs typeface="Arial" panose="020B0604020202020204" pitchFamily="34" charset="0"/>
              </a:rPr>
            </a:br>
            <a:r>
              <a:rPr lang="es-ES" sz="1800" b="1" dirty="0">
                <a:latin typeface="Arial" panose="020B0604020202020204" pitchFamily="34" charset="0"/>
                <a:cs typeface="Arial" panose="020B0604020202020204" pitchFamily="34" charset="0"/>
              </a:rPr>
              <a:t>Concepto de desarrollo sostenible</a:t>
            </a:r>
            <a:br>
              <a:rPr lang="es-ES" sz="1800" b="1" dirty="0">
                <a:latin typeface="Arial" panose="020B0604020202020204" pitchFamily="34" charset="0"/>
                <a:cs typeface="Arial" panose="020B0604020202020204" pitchFamily="34" charset="0"/>
              </a:rPr>
            </a:br>
            <a:r>
              <a:rPr lang="es-ES" sz="1800" b="1" dirty="0">
                <a:latin typeface="Arial" panose="020B0604020202020204" pitchFamily="34" charset="0"/>
                <a:cs typeface="Arial" panose="020B0604020202020204" pitchFamily="34" charset="0"/>
              </a:rPr>
              <a:t>Diferencias: desarrollo sustentable y sostenible.</a:t>
            </a:r>
            <a:br>
              <a:rPr lang="es-ES" sz="1800" b="1" dirty="0">
                <a:latin typeface="Arial" panose="020B0604020202020204" pitchFamily="34" charset="0"/>
                <a:cs typeface="Arial" panose="020B0604020202020204" pitchFamily="34" charset="0"/>
              </a:rPr>
            </a:br>
            <a:r>
              <a:rPr lang="es-ES" sz="1800" b="1" dirty="0">
                <a:latin typeface="Arial" panose="020B0604020202020204" pitchFamily="34" charset="0"/>
                <a:cs typeface="Arial" panose="020B0604020202020204" pitchFamily="34" charset="0"/>
              </a:rPr>
              <a:t>Principios para alcanzar el desarrollo sostenible.</a:t>
            </a:r>
            <a:br>
              <a:rPr lang="es-ES" sz="1800" b="1" dirty="0">
                <a:latin typeface="Arial" panose="020B0604020202020204" pitchFamily="34" charset="0"/>
                <a:cs typeface="Arial" panose="020B0604020202020204" pitchFamily="34" charset="0"/>
              </a:rPr>
            </a:br>
            <a:endParaRPr lang="es-ES" b="1" dirty="0">
              <a:latin typeface="Arial" panose="020B0604020202020204" pitchFamily="34" charset="0"/>
              <a:cs typeface="Arial" panose="020B0604020202020204" pitchFamily="34" charset="0"/>
            </a:endParaRPr>
          </a:p>
        </p:txBody>
      </p:sp>
      <p:sp>
        <p:nvSpPr>
          <p:cNvPr id="9" name="Subtítulo 4">
            <a:extLst>
              <a:ext uri="{FF2B5EF4-FFF2-40B4-BE49-F238E27FC236}">
                <a16:creationId xmlns:a16="http://schemas.microsoft.com/office/drawing/2014/main" id="{7B598027-52F0-4B0D-BC32-9BC74F16EAED}"/>
              </a:ext>
            </a:extLst>
          </p:cNvPr>
          <p:cNvSpPr>
            <a:spLocks noGrp="1"/>
          </p:cNvSpPr>
          <p:nvPr>
            <p:ph type="subTitle" idx="1"/>
          </p:nvPr>
        </p:nvSpPr>
        <p:spPr>
          <a:xfrm>
            <a:off x="1143000" y="5074885"/>
            <a:ext cx="6858000" cy="849385"/>
          </a:xfrm>
        </p:spPr>
        <p:txBody>
          <a:bodyPr>
            <a:normAutofit fontScale="92500"/>
          </a:bodyPr>
          <a:lstStyle/>
          <a:p>
            <a:pPr>
              <a:lnSpc>
                <a:spcPct val="100000"/>
              </a:lnSpc>
              <a:spcBef>
                <a:spcPts val="0"/>
              </a:spcBef>
            </a:pPr>
            <a:r>
              <a:rPr lang="es-PE" sz="2200" dirty="0"/>
              <a:t>Asignatura: </a:t>
            </a:r>
            <a:r>
              <a:rPr lang="es-PE" dirty="0"/>
              <a:t>MEDIO AMBIENTE Y DESARROLLO SOSTENIDO</a:t>
            </a:r>
          </a:p>
          <a:p>
            <a:pPr>
              <a:lnSpc>
                <a:spcPct val="100000"/>
              </a:lnSpc>
              <a:spcBef>
                <a:spcPts val="0"/>
              </a:spcBef>
            </a:pPr>
            <a:r>
              <a:rPr lang="es-PE" sz="2200" b="1" dirty="0"/>
              <a:t>Dr. Fredy salinas Melendez</a:t>
            </a:r>
          </a:p>
        </p:txBody>
      </p:sp>
      <p:sp>
        <p:nvSpPr>
          <p:cNvPr id="10" name="Subtítulo 4">
            <a:extLst>
              <a:ext uri="{FF2B5EF4-FFF2-40B4-BE49-F238E27FC236}">
                <a16:creationId xmlns:a16="http://schemas.microsoft.com/office/drawing/2014/main" id="{E167441B-ED25-4E7C-85B2-83C301B3323F}"/>
              </a:ext>
            </a:extLst>
          </p:cNvPr>
          <p:cNvSpPr txBox="1">
            <a:spLocks/>
          </p:cNvSpPr>
          <p:nvPr/>
        </p:nvSpPr>
        <p:spPr>
          <a:xfrm>
            <a:off x="1238482" y="6020344"/>
            <a:ext cx="6858000" cy="475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sz="1800" dirty="0"/>
              <a:t>Semestre Académico 2025 - I </a:t>
            </a:r>
          </a:p>
        </p:txBody>
      </p:sp>
    </p:spTree>
    <p:extLst>
      <p:ext uri="{BB962C8B-B14F-4D97-AF65-F5344CB8AC3E}">
        <p14:creationId xmlns:p14="http://schemas.microsoft.com/office/powerpoint/2010/main" val="4255538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2223" y="974726"/>
            <a:ext cx="8726310" cy="481541"/>
          </a:xfrm>
        </p:spPr>
        <p:txBody>
          <a:bodyPr>
            <a:normAutofit fontScale="90000"/>
          </a:bodyPr>
          <a:lstStyle/>
          <a:p>
            <a:r>
              <a:rPr lang="es-ES" sz="2000" dirty="0">
                <a:solidFill>
                  <a:prstClr val="black"/>
                </a:solidFill>
                <a:latin typeface="Calibri" panose="020F0502020204030204"/>
                <a:ea typeface="+mn-ea"/>
                <a:cs typeface="+mn-cs"/>
              </a:rPr>
              <a:t>Las expresiones </a:t>
            </a:r>
            <a:r>
              <a:rPr lang="es-ES" sz="2000" b="1" dirty="0">
                <a:solidFill>
                  <a:prstClr val="black"/>
                </a:solidFill>
                <a:latin typeface="Calibri" panose="020F0502020204030204"/>
                <a:ea typeface="+mn-ea"/>
                <a:cs typeface="+mn-cs"/>
              </a:rPr>
              <a:t>desarrollo sostenible</a:t>
            </a:r>
            <a:r>
              <a:rPr lang="es-ES" sz="2000" dirty="0">
                <a:solidFill>
                  <a:prstClr val="black"/>
                </a:solidFill>
                <a:latin typeface="Calibri" panose="020F0502020204030204"/>
                <a:ea typeface="+mn-ea"/>
                <a:cs typeface="+mn-cs"/>
              </a:rPr>
              <a:t>,1​ desarrollo sustentable2​ y desarrollo perdurable3</a:t>
            </a:r>
            <a:endParaRPr lang="en-US" dirty="0"/>
          </a:p>
        </p:txBody>
      </p:sp>
      <p:sp>
        <p:nvSpPr>
          <p:cNvPr id="3" name="Marcador de contenido 2"/>
          <p:cNvSpPr>
            <a:spLocks noGrp="1"/>
          </p:cNvSpPr>
          <p:nvPr>
            <p:ph idx="1"/>
          </p:nvPr>
        </p:nvSpPr>
        <p:spPr>
          <a:xfrm>
            <a:off x="282223" y="1614311"/>
            <a:ext cx="8444088" cy="5172252"/>
          </a:xfrm>
        </p:spPr>
        <p:txBody>
          <a:bodyPr>
            <a:normAutofit fontScale="70000" lnSpcReduction="20000"/>
          </a:bodyPr>
          <a:lstStyle/>
          <a:p>
            <a:pPr algn="just"/>
            <a:r>
              <a:rPr lang="es-ES" dirty="0"/>
              <a:t>El resultado deseado es una situación de sociedad donde las condiciones de vida y los recursos se utilizan para continuar satisfaciendo las necesidades humanas sin socavar la integridad y la estabilidad del sistema natural. También puede definirse como el desarrollo que satisface las necesidades del presente sin comprometer la capacidad de las generaciones futuras para satisfacer las suyas propias.</a:t>
            </a:r>
          </a:p>
          <a:p>
            <a:endParaRPr lang="es-ES" dirty="0"/>
          </a:p>
          <a:p>
            <a:pPr algn="just"/>
            <a:r>
              <a:rPr lang="es-ES" dirty="0"/>
              <a:t>Su definición se formalizó por primera vez en el documento conocido como el Informe Brundtland de 1987, denominado así por la primera ministra noruega Gro Harlem Brundtland, fruto de la Comisión Mundial de Medio Ambiente y Desarrollo de Naciones Unidas, creada durante la Asamblea de las Naciones Unidas en 1983. </a:t>
            </a:r>
          </a:p>
          <a:p>
            <a:pPr algn="just"/>
            <a:r>
              <a:rPr lang="es-ES" dirty="0"/>
              <a:t>Dicha definición se asumió en el Principio 3º de la Declaración de Río (1992) aprobada en la Conferencia de las Naciones Unidas sobre el Medio Ambiente y el Desarrollo.</a:t>
            </a:r>
          </a:p>
          <a:p>
            <a:pPr algn="just"/>
            <a:r>
              <a:rPr lang="es-ES" dirty="0"/>
              <a:t> Es a partir de este informe cuando se acató el término inglés sustentable </a:t>
            </a:r>
            <a:r>
              <a:rPr lang="es-ES" dirty="0" err="1"/>
              <a:t>development</a:t>
            </a:r>
            <a:r>
              <a:rPr lang="es-ES" dirty="0"/>
              <a:t>, y de ahí nació la confusión entre los términos «desarrollo sostenible» y «desarrollo sustentable». La diferencia es sustantiva ya que «desarrollo sostenible» implica un proceso en el tiempo y espacio y va de la mano de la eficiencia, lo cual le permite además ser eficaz.</a:t>
            </a:r>
            <a:endParaRPr lang="en-US" dirty="0"/>
          </a:p>
        </p:txBody>
      </p:sp>
    </p:spTree>
    <p:extLst>
      <p:ext uri="{BB962C8B-B14F-4D97-AF65-F5344CB8AC3E}">
        <p14:creationId xmlns:p14="http://schemas.microsoft.com/office/powerpoint/2010/main" val="207354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1393C1D8-D453-478E-8FB3-8208015708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Tree>
    <p:extLst>
      <p:ext uri="{BB962C8B-B14F-4D97-AF65-F5344CB8AC3E}">
        <p14:creationId xmlns:p14="http://schemas.microsoft.com/office/powerpoint/2010/main" val="1551937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549274"/>
          </a:xfrm>
        </p:spPr>
        <p:txBody>
          <a:bodyPr>
            <a:normAutofit/>
          </a:bodyPr>
          <a:lstStyle/>
          <a:p>
            <a:r>
              <a:rPr lang="es-ES" sz="2700" dirty="0">
                <a:solidFill>
                  <a:prstClr val="black"/>
                </a:solidFill>
                <a:latin typeface="Calibri" panose="020F0502020204030204"/>
                <a:ea typeface="+mn-ea"/>
                <a:cs typeface="+mn-cs"/>
              </a:rPr>
              <a:t>En resumen, el desarrollo sostenible o sustentable</a:t>
            </a:r>
            <a:endParaRPr lang="en-US" dirty="0"/>
          </a:p>
        </p:txBody>
      </p:sp>
      <p:sp>
        <p:nvSpPr>
          <p:cNvPr id="3" name="Marcador de contenido 2"/>
          <p:cNvSpPr>
            <a:spLocks noGrp="1"/>
          </p:cNvSpPr>
          <p:nvPr>
            <p:ph idx="1"/>
          </p:nvPr>
        </p:nvSpPr>
        <p:spPr>
          <a:xfrm>
            <a:off x="628650" y="1524001"/>
            <a:ext cx="7886700" cy="5262562"/>
          </a:xfrm>
        </p:spPr>
        <p:txBody>
          <a:bodyPr>
            <a:normAutofit fontScale="92500" lnSpcReduction="20000"/>
          </a:bodyPr>
          <a:lstStyle/>
          <a:p>
            <a:pPr algn="just"/>
            <a:r>
              <a:rPr lang="es-ES" dirty="0"/>
              <a:t>Es un concepto desarrollado hacia el fin del siglo XX como alternativa al concepto de desarrollo habitual, haciendo énfasis en la reconciliación entre el bienestar económico, los recursos naturales y la sociedad, evitando comprometer la posibilidad de vida en el planeta, ni la calidad de vida de la especie humana.</a:t>
            </a:r>
          </a:p>
          <a:p>
            <a:pPr algn="just"/>
            <a:r>
              <a:rPr lang="es-ES" dirty="0"/>
              <a:t> El Informe sobre la Situación del Voluntariado en el Mundo resalta que, en la mayoría de sociedades del mundo, los voluntarios contribuyen de forma significativa al desarrollo económico y social.</a:t>
            </a:r>
            <a:endParaRPr lang="es-ES" baseline="30000" dirty="0"/>
          </a:p>
          <a:p>
            <a:pPr algn="just"/>
            <a:r>
              <a:rPr lang="es-ES" dirty="0"/>
              <a:t> En la actualidad, existe una preocupación generalizada, por el fenómeno del cambio climático, con el cuidado del medio ambiente y la conservación de bienes materiales e inmateriales de interés histórico - cultural, para que las nuevas generaciones, puedan ser continuadoras, de un planeta Tierra, con futuro.</a:t>
            </a:r>
            <a:endParaRPr lang="en-US" dirty="0"/>
          </a:p>
        </p:txBody>
      </p:sp>
    </p:spTree>
    <p:extLst>
      <p:ext uri="{BB962C8B-B14F-4D97-AF65-F5344CB8AC3E}">
        <p14:creationId xmlns:p14="http://schemas.microsoft.com/office/powerpoint/2010/main" val="3889754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25096"/>
          </a:xfrm>
        </p:spPr>
        <p:txBody>
          <a:bodyPr>
            <a:normAutofit/>
          </a:bodyPr>
          <a:lstStyle/>
          <a:p>
            <a:r>
              <a:rPr lang="es-ES" sz="2400" dirty="0"/>
              <a:t>             Esquema de los tres pilares del desarrollo sostenible</a:t>
            </a:r>
            <a:endParaRPr lang="en-US" sz="2400" dirty="0"/>
          </a:p>
        </p:txBody>
      </p:sp>
      <p:pic>
        <p:nvPicPr>
          <p:cNvPr id="1026" name="Picture 2" descr="https://upload.wikimedia.org/wikipedia/commons/thumb/f/f4/Desarrollo_sostenible.svg/220px-Desarrollo_sostenible.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3422" y="1569156"/>
            <a:ext cx="7067526" cy="5023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4195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899229"/>
          </a:xfrm>
        </p:spPr>
        <p:txBody>
          <a:bodyPr>
            <a:normAutofit fontScale="90000"/>
          </a:bodyPr>
          <a:lstStyle/>
          <a:p>
            <a:br>
              <a:rPr lang="en-US" dirty="0"/>
            </a:br>
            <a:r>
              <a:rPr lang="en-US" b="1" dirty="0"/>
              <a:t>            </a:t>
            </a:r>
            <a:r>
              <a:rPr lang="en-US" sz="3100" b="1" dirty="0" err="1"/>
              <a:t>Desarrollo</a:t>
            </a:r>
            <a:r>
              <a:rPr lang="en-US" sz="3100" b="1" dirty="0"/>
              <a:t> </a:t>
            </a:r>
            <a:r>
              <a:rPr lang="en-US" sz="3100" b="1" dirty="0" err="1"/>
              <a:t>Sostenible</a:t>
            </a:r>
            <a:r>
              <a:rPr lang="en-US" sz="3100" b="1" dirty="0"/>
              <a:t> </a:t>
            </a:r>
            <a:r>
              <a:rPr lang="en-US" sz="3100" b="1" dirty="0" err="1"/>
              <a:t>en</a:t>
            </a:r>
            <a:r>
              <a:rPr lang="en-US" sz="3100" b="1" dirty="0"/>
              <a:t> </a:t>
            </a:r>
            <a:r>
              <a:rPr lang="es-ES" sz="3100" b="1" dirty="0"/>
              <a:t>Perú</a:t>
            </a:r>
            <a:br>
              <a:rPr lang="es-ES" b="1" dirty="0"/>
            </a:br>
            <a:r>
              <a:rPr lang="en-US" dirty="0"/>
              <a:t> </a:t>
            </a:r>
          </a:p>
        </p:txBody>
      </p:sp>
      <p:sp>
        <p:nvSpPr>
          <p:cNvPr id="3" name="Marcador de contenido 2"/>
          <p:cNvSpPr>
            <a:spLocks noGrp="1"/>
          </p:cNvSpPr>
          <p:nvPr>
            <p:ph idx="1"/>
          </p:nvPr>
        </p:nvSpPr>
        <p:spPr>
          <a:xfrm>
            <a:off x="628650" y="1873956"/>
            <a:ext cx="7886700" cy="4912607"/>
          </a:xfrm>
        </p:spPr>
        <p:txBody>
          <a:bodyPr>
            <a:normAutofit fontScale="77500" lnSpcReduction="20000"/>
          </a:bodyPr>
          <a:lstStyle/>
          <a:p>
            <a:pPr algn="just"/>
            <a:r>
              <a:rPr lang="es-ES" dirty="0"/>
              <a:t>Es, junto a Costa Rica, los únicos países en Latinoamérica en cumplir a cabalidad el acuerdo de Paris sobre reducción de gases de efecto invernadero,​ habiendo ajustado su marco legal a este acuerdo, sacrificando para ello oportunidades de inversión, principalmente en el sector minero y metalúrgico.</a:t>
            </a:r>
          </a:p>
          <a:p>
            <a:pPr algn="just"/>
            <a:r>
              <a:rPr lang="es-ES" dirty="0"/>
              <a:t> La mejor forma de entender la sostenibilidad y su importancia son los 17 Objetivos de Desarrollo Sostenible (ODS) que se aprobaron en la agenda 2030 de la Organización de las Naciones Unidas (ONU).</a:t>
            </a:r>
          </a:p>
          <a:p>
            <a:pPr algn="just"/>
            <a:r>
              <a:rPr lang="es-ES" dirty="0"/>
              <a:t> Asimismo, el día 29 de abril de 2019 se aprobó la Visión del Perú al 2050 en donde se propone una suerte de cinco ejes que sintetizan la visión que se quiere alcanzar respecto a la sociedad peruana. Dos de los cinco ejes propuestos están vinculados directamente con las metas de Desarrollo Sostenible:</a:t>
            </a:r>
          </a:p>
          <a:p>
            <a:r>
              <a:rPr lang="es-ES" dirty="0"/>
              <a:t>Gestión sostenible de la naturaleza y medidas frente al cambio climático.</a:t>
            </a:r>
          </a:p>
          <a:p>
            <a:r>
              <a:rPr lang="es-ES" dirty="0"/>
              <a:t>Desarrollo sostenible con empleo digno y en armonía con la naturaleza.</a:t>
            </a:r>
          </a:p>
        </p:txBody>
      </p:sp>
    </p:spTree>
    <p:extLst>
      <p:ext uri="{BB962C8B-B14F-4D97-AF65-F5344CB8AC3E}">
        <p14:creationId xmlns:p14="http://schemas.microsoft.com/office/powerpoint/2010/main" val="653023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76884"/>
          </a:xfrm>
        </p:spPr>
        <p:txBody>
          <a:bodyPr>
            <a:normAutofit/>
          </a:bodyPr>
          <a:lstStyle/>
          <a:p>
            <a:r>
              <a:rPr lang="es-ES" sz="2800" dirty="0"/>
              <a:t>             </a:t>
            </a:r>
            <a:r>
              <a:rPr lang="es-ES" sz="2800" b="1" dirty="0"/>
              <a:t>Los 17 objetivos de desarrollo sostenible</a:t>
            </a:r>
            <a:endParaRPr lang="en-US" sz="2800" b="1" dirty="0"/>
          </a:p>
        </p:txBody>
      </p:sp>
      <p:sp>
        <p:nvSpPr>
          <p:cNvPr id="3" name="Marcador de contenido 2"/>
          <p:cNvSpPr>
            <a:spLocks noGrp="1"/>
          </p:cNvSpPr>
          <p:nvPr>
            <p:ph idx="1"/>
          </p:nvPr>
        </p:nvSpPr>
        <p:spPr>
          <a:xfrm>
            <a:off x="628650" y="1600200"/>
            <a:ext cx="7886700" cy="5186363"/>
          </a:xfrm>
        </p:spPr>
        <p:txBody>
          <a:bodyPr>
            <a:normAutofit lnSpcReduction="10000"/>
          </a:bodyPr>
          <a:lstStyle/>
          <a:p>
            <a:r>
              <a:rPr lang="es-ES" sz="1800" b="1" dirty="0"/>
              <a:t>Objetivo</a:t>
            </a:r>
            <a:r>
              <a:rPr lang="es-ES" sz="1800" dirty="0"/>
              <a:t> 1: Poner fin a la pobreza. </a:t>
            </a:r>
          </a:p>
          <a:p>
            <a:r>
              <a:rPr lang="es-ES" sz="1800" b="1" dirty="0"/>
              <a:t>Objetivo</a:t>
            </a:r>
            <a:r>
              <a:rPr lang="es-ES" sz="1800" dirty="0"/>
              <a:t> 2: Hambre y seguridad alimentaria.</a:t>
            </a:r>
          </a:p>
          <a:p>
            <a:r>
              <a:rPr lang="es-ES" sz="1800" dirty="0"/>
              <a:t> </a:t>
            </a:r>
            <a:r>
              <a:rPr lang="es-ES" sz="1800" b="1" dirty="0"/>
              <a:t>Objetivo</a:t>
            </a:r>
            <a:r>
              <a:rPr lang="es-ES" sz="1800" dirty="0"/>
              <a:t> 3: Salud. </a:t>
            </a:r>
          </a:p>
          <a:p>
            <a:r>
              <a:rPr lang="es-ES" sz="1800" b="1" dirty="0"/>
              <a:t>Objetivo</a:t>
            </a:r>
            <a:r>
              <a:rPr lang="es-ES" sz="1800" dirty="0"/>
              <a:t> 4: Educación. </a:t>
            </a:r>
          </a:p>
          <a:p>
            <a:r>
              <a:rPr lang="es-ES" sz="1800" b="1" dirty="0"/>
              <a:t>Objetivo</a:t>
            </a:r>
            <a:r>
              <a:rPr lang="es-ES" sz="1800" dirty="0"/>
              <a:t> 5 Igualdad de genero.</a:t>
            </a:r>
          </a:p>
          <a:p>
            <a:r>
              <a:rPr lang="es-ES" sz="1800" b="1" dirty="0"/>
              <a:t>Objetivo</a:t>
            </a:r>
            <a:r>
              <a:rPr lang="es-ES" sz="1800" dirty="0"/>
              <a:t> 6 Agua limpia y saneamiento</a:t>
            </a:r>
          </a:p>
          <a:p>
            <a:r>
              <a:rPr lang="es-ES" sz="1800" b="1" dirty="0"/>
              <a:t>Objetivo</a:t>
            </a:r>
            <a:r>
              <a:rPr lang="es-ES" sz="1800" dirty="0"/>
              <a:t> 7: Energía.</a:t>
            </a:r>
          </a:p>
          <a:p>
            <a:r>
              <a:rPr lang="es-ES" sz="1800" dirty="0"/>
              <a:t> </a:t>
            </a:r>
            <a:r>
              <a:rPr lang="es-ES" sz="1800" b="1" dirty="0"/>
              <a:t>Objetivo</a:t>
            </a:r>
            <a:r>
              <a:rPr lang="es-ES" sz="1800" dirty="0"/>
              <a:t> 8: Crecimiento económico.</a:t>
            </a:r>
          </a:p>
          <a:p>
            <a:r>
              <a:rPr lang="es-ES" sz="1800" dirty="0"/>
              <a:t> </a:t>
            </a:r>
            <a:r>
              <a:rPr lang="es-ES" sz="1800" b="1" dirty="0"/>
              <a:t>Objetivo</a:t>
            </a:r>
            <a:r>
              <a:rPr lang="es-ES" sz="1800" dirty="0"/>
              <a:t> 9: Infraestructura. ...</a:t>
            </a:r>
          </a:p>
          <a:p>
            <a:r>
              <a:rPr lang="es-ES" sz="1800" b="1" dirty="0"/>
              <a:t>Objetivo</a:t>
            </a:r>
            <a:r>
              <a:rPr lang="es-ES" sz="1800" dirty="0"/>
              <a:t> 13: Cambio climático.</a:t>
            </a:r>
          </a:p>
          <a:p>
            <a:r>
              <a:rPr lang="es-ES" sz="1800" dirty="0"/>
              <a:t> </a:t>
            </a:r>
            <a:r>
              <a:rPr lang="es-ES" sz="1800" b="1" dirty="0"/>
              <a:t>Objetivo</a:t>
            </a:r>
            <a:r>
              <a:rPr lang="es-ES" sz="1800" dirty="0"/>
              <a:t> 14: Océanos.</a:t>
            </a:r>
          </a:p>
          <a:p>
            <a:r>
              <a:rPr lang="es-ES" sz="1800" dirty="0"/>
              <a:t> </a:t>
            </a:r>
            <a:r>
              <a:rPr lang="es-ES" sz="1800" b="1" dirty="0"/>
              <a:t>Objetivo</a:t>
            </a:r>
            <a:r>
              <a:rPr lang="es-ES" sz="1800" dirty="0"/>
              <a:t> 15: Bosques, desertificación. </a:t>
            </a:r>
          </a:p>
          <a:p>
            <a:r>
              <a:rPr lang="es-ES" sz="1800" b="1" dirty="0"/>
              <a:t>Objetivo </a:t>
            </a:r>
            <a:r>
              <a:rPr lang="es-ES" sz="1800" dirty="0"/>
              <a:t>16: Paz y Justica y </a:t>
            </a:r>
          </a:p>
          <a:p>
            <a:r>
              <a:rPr lang="es-ES" sz="1800" b="1" dirty="0"/>
              <a:t>Objetivo</a:t>
            </a:r>
            <a:r>
              <a:rPr lang="es-ES" sz="1800" dirty="0"/>
              <a:t>17: Alianzas para lograr los Objetivos.</a:t>
            </a:r>
          </a:p>
        </p:txBody>
      </p:sp>
    </p:spTree>
    <p:extLst>
      <p:ext uri="{BB962C8B-B14F-4D97-AF65-F5344CB8AC3E}">
        <p14:creationId xmlns:p14="http://schemas.microsoft.com/office/powerpoint/2010/main" val="3038665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25096"/>
          </a:xfrm>
        </p:spPr>
        <p:txBody>
          <a:bodyPr>
            <a:normAutofit/>
          </a:bodyPr>
          <a:lstStyle/>
          <a:p>
            <a:r>
              <a:rPr lang="es-ES" sz="2400" b="1" dirty="0"/>
              <a:t>                     Los 17  objetivos de Desarrollo  Sostenible</a:t>
            </a:r>
            <a:endParaRPr lang="en-US" sz="2400" b="1"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066313"/>
            <a:ext cx="9144000" cy="4123879"/>
          </a:xfrm>
        </p:spPr>
      </p:pic>
    </p:spTree>
    <p:extLst>
      <p:ext uri="{BB962C8B-B14F-4D97-AF65-F5344CB8AC3E}">
        <p14:creationId xmlns:p14="http://schemas.microsoft.com/office/powerpoint/2010/main" val="919910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0933" y="974727"/>
            <a:ext cx="8545689" cy="391230"/>
          </a:xfrm>
        </p:spPr>
        <p:txBody>
          <a:bodyPr>
            <a:normAutofit/>
          </a:bodyPr>
          <a:lstStyle/>
          <a:p>
            <a:pPr marL="228600" lvl="0" indent="-228600">
              <a:spcBef>
                <a:spcPts val="1000"/>
              </a:spcBef>
            </a:pPr>
            <a:r>
              <a:rPr lang="es-ES" sz="2000" b="1" dirty="0">
                <a:solidFill>
                  <a:prstClr val="black"/>
                </a:solidFill>
                <a:latin typeface="Calibri" panose="020F0502020204030204"/>
                <a:ea typeface="+mn-ea"/>
                <a:cs typeface="+mn-cs"/>
              </a:rPr>
              <a:t>               Un desarrollo económico y social respetuoso con el medio ambiente</a:t>
            </a:r>
          </a:p>
        </p:txBody>
      </p:sp>
      <p:sp>
        <p:nvSpPr>
          <p:cNvPr id="3" name="Marcador de contenido 2"/>
          <p:cNvSpPr>
            <a:spLocks noGrp="1"/>
          </p:cNvSpPr>
          <p:nvPr>
            <p:ph idx="1"/>
          </p:nvPr>
        </p:nvSpPr>
        <p:spPr>
          <a:xfrm>
            <a:off x="383822" y="1490133"/>
            <a:ext cx="8432800" cy="5296430"/>
          </a:xfrm>
        </p:spPr>
        <p:txBody>
          <a:bodyPr>
            <a:normAutofit fontScale="62500" lnSpcReduction="20000"/>
          </a:bodyPr>
          <a:lstStyle/>
          <a:p>
            <a:pPr algn="just"/>
            <a:r>
              <a:rPr lang="es-ES" dirty="0"/>
              <a:t>El objetivo del desarrollo sostenible es definir proyectos viables y reconciliar los aspectos económico, social, y ambiental de las actividades humanas; se trata de progresar en estos ámbitos sin tener que destruir el medio ambiente. Los "tres pilares" que deben ser tenidos en cuenta tanto por las empresas, como por las comunidades y las personas:</a:t>
            </a:r>
          </a:p>
          <a:p>
            <a:pPr algn="just"/>
            <a:r>
              <a:rPr lang="es-ES" dirty="0"/>
              <a:t>Sostenibilidad económica: se da cuando la actividad que se mueve hacia la sostenibilidad ambiental y social y es financieramente posible y rentable.</a:t>
            </a:r>
          </a:p>
          <a:p>
            <a:pPr algn="just"/>
            <a:r>
              <a:rPr lang="es-ES" dirty="0"/>
              <a:t>Sostenibilidad social: basada en el mantenimiento de la cohesión social y de su habilidad para trabajar en la persecución de objetivos comunes. Implica la mitigación de impactos sociales negativos causados por la actividad que se desarrolla, así como la potencialización de los impactos positivos.</a:t>
            </a:r>
          </a:p>
          <a:p>
            <a:pPr algn="just"/>
            <a:r>
              <a:rPr lang="es-ES" dirty="0"/>
              <a:t> Se relaciona también con el hecho de que las comunidades locales reciban beneficios por el desarrollo de la actividad desarrollada en aras de mejorar sus condiciones de vida. Lo anterior se deben aplicar para todos los grupos humanos involucrados en la actividad. Por ejemplo, en el caso de una empresa, debe cubrir a los trabajadores (condiciones de trabajo, nivel salarial, etc.), los proveedores, los clientes, las comunidades locales y la sociedad en general.</a:t>
            </a:r>
          </a:p>
          <a:p>
            <a:pPr algn="just"/>
            <a:r>
              <a:rPr lang="es-ES" dirty="0"/>
              <a:t>Sostenibilidad ambiental: compatibilidad entre la actividad considerada y la preservación de la biodiversidad y de los ecosistemas, evitando la degradación de las funciones fuente y sumidero. Incluye un análisis de los impactos derivados de la actividad considerada en términos de flujos, consumo de recursos difícil o lentamente renovables, así como en términos de generación de residuos y emisiones. Este último pilar es necesario para que los otros dos sean estables.</a:t>
            </a:r>
          </a:p>
        </p:txBody>
      </p:sp>
    </p:spTree>
    <p:extLst>
      <p:ext uri="{BB962C8B-B14F-4D97-AF65-F5344CB8AC3E}">
        <p14:creationId xmlns:p14="http://schemas.microsoft.com/office/powerpoint/2010/main" val="2195175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6"/>
            <a:ext cx="7886700" cy="458963"/>
          </a:xfrm>
        </p:spPr>
        <p:txBody>
          <a:bodyPr>
            <a:noAutofit/>
          </a:bodyPr>
          <a:lstStyle/>
          <a:p>
            <a:r>
              <a:rPr lang="es-ES" sz="2400" dirty="0"/>
              <a:t>       29 de junio de 2000 - Lanzamiento de la Carta de la Tierra.</a:t>
            </a:r>
            <a:br>
              <a:rPr lang="es-ES" sz="2400" dirty="0"/>
            </a:br>
            <a:endParaRPr lang="en-US" sz="2400" dirty="0"/>
          </a:p>
        </p:txBody>
      </p:sp>
      <p:sp>
        <p:nvSpPr>
          <p:cNvPr id="3" name="Marcador de contenido 2"/>
          <p:cNvSpPr>
            <a:spLocks noGrp="1"/>
          </p:cNvSpPr>
          <p:nvPr>
            <p:ph idx="1"/>
          </p:nvPr>
        </p:nvSpPr>
        <p:spPr>
          <a:xfrm>
            <a:off x="182881" y="1237958"/>
            <a:ext cx="8806374" cy="6161648"/>
          </a:xfrm>
        </p:spPr>
        <p:txBody>
          <a:bodyPr>
            <a:noAutofit/>
          </a:bodyPr>
          <a:lstStyle/>
          <a:p>
            <a:pPr algn="just"/>
            <a:r>
              <a:rPr lang="es-ES" sz="1400" dirty="0"/>
              <a:t>2000 - Tercera Conferencia de Ciudades Europeas Sostenibles. La Declaración de Hannover de los líderes municipales en el umbral del siglo XXI35​</a:t>
            </a:r>
          </a:p>
          <a:p>
            <a:pPr algn="just"/>
            <a:r>
              <a:rPr lang="es-ES" sz="1400" dirty="0"/>
              <a:t>2001 - VI Programa de Acción en Materia de Medio Ambiente de la Unión Europea. Medio ambiente 2010: el futuro en nuestras manos. Definir las prioridades y objetivos de la política medioambiental de la Comunidad hasta y después de 2010 y detallar las medidas a adoptar para contribuir a la aplicación de la estrategia de la Unión Europea en materia de desarrollo sostenible.36​</a:t>
            </a:r>
          </a:p>
          <a:p>
            <a:pPr algn="just"/>
            <a:r>
              <a:rPr lang="es-ES" sz="1400" dirty="0"/>
              <a:t>Del 26 de agosto al 4 de septiembre de 2002 - Conferencia Mundial sobre Desarrollo Sostenible ("Río+10", Cumbre de Johannesburgo), en Johannesburgo, donde se reafirmó el desarrollo sostenible como el elemento central de la Agenda Internacional y se dio un nuevo ímpetu a la acción global para la lucha contra la pobreza y la protección del medio ambiente. </a:t>
            </a:r>
          </a:p>
          <a:p>
            <a:pPr algn="just"/>
            <a:r>
              <a:rPr lang="es-ES" sz="1400" dirty="0"/>
              <a:t>2004 - Conferencia Aalborg + 10 - Inspiración para el futuro. Llamamiento a todos los gobiernos locales y regionales europeos para que se unan en la firma de los Compromisos de Aalborg y para que formen parte de la Campaña Europea de Ciudades y Pueblos Sostenibles.34​* 2005 - Entrada en vigor del Protocolo de Kioto sobre la reducción de las emisiones de gases de efecto invernadero.</a:t>
            </a:r>
          </a:p>
          <a:p>
            <a:pPr algn="just"/>
            <a:r>
              <a:rPr lang="es-ES" sz="1400" dirty="0"/>
              <a:t>11 de enero de 2006 - Comunicación de la Comisión al Consejo y al Parlamento Europeo sobre una Estrategia temática para el medio ambiente urbano. Hacer posible un alto nivel de calidad de vida y bienestar social para los ciudadanos proporcionando un medio ambiente en el que los niveles de contaminación no tengan efectos perjudiciales sobre la salud humana y el medio ambiente y fomentando un desarrollo urbano sostenible.​</a:t>
            </a:r>
          </a:p>
          <a:p>
            <a:pPr algn="just"/>
            <a:r>
              <a:rPr lang="es-ES" sz="1400" dirty="0"/>
              <a:t>2007 - Cumbre de Bali que busca redefinir el Protocolo de Kioto y adecuarlo a las nuevas necesidades respecto al cambio climático. En esta cumbre intervienen los Ministros de Medio Ambiente de la mayoría de los países del mundo aunque Estados Unidos de Norte América y China (principales emisores y contaminantes del planeta) se niegan a suscribir compromisos.</a:t>
            </a:r>
          </a:p>
          <a:p>
            <a:pPr algn="just"/>
            <a:r>
              <a:rPr lang="es-ES" sz="1400" dirty="0"/>
              <a:t>2012 - Conferencia de la ONU para el desarrollo sostenible en Río de Janeiro. Se reafirma el compromiso sobre desarrollo sostenible y se incide en la erradicación de la pobreza.41​</a:t>
            </a:r>
            <a:endParaRPr lang="en-US" sz="1400" dirty="0"/>
          </a:p>
        </p:txBody>
      </p:sp>
    </p:spTree>
    <p:extLst>
      <p:ext uri="{BB962C8B-B14F-4D97-AF65-F5344CB8AC3E}">
        <p14:creationId xmlns:p14="http://schemas.microsoft.com/office/powerpoint/2010/main" val="3612274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47674"/>
          </a:xfrm>
        </p:spPr>
        <p:txBody>
          <a:bodyPr>
            <a:normAutofit/>
          </a:bodyPr>
          <a:lstStyle/>
          <a:p>
            <a:r>
              <a:rPr lang="es-ES" sz="1700" b="1" dirty="0">
                <a:solidFill>
                  <a:prstClr val="black"/>
                </a:solidFill>
                <a:latin typeface="Calibri" panose="020F0502020204030204"/>
                <a:ea typeface="+mn-ea"/>
                <a:cs typeface="+mn-cs"/>
              </a:rPr>
              <a:t>                             Condiciones para el desarrollo sostenible</a:t>
            </a:r>
            <a:endParaRPr lang="en-US" dirty="0"/>
          </a:p>
        </p:txBody>
      </p:sp>
      <p:sp>
        <p:nvSpPr>
          <p:cNvPr id="3" name="Marcador de contenido 2"/>
          <p:cNvSpPr>
            <a:spLocks noGrp="1"/>
          </p:cNvSpPr>
          <p:nvPr>
            <p:ph idx="1"/>
          </p:nvPr>
        </p:nvSpPr>
        <p:spPr>
          <a:xfrm>
            <a:off x="628650" y="1422401"/>
            <a:ext cx="7886700" cy="5364162"/>
          </a:xfrm>
        </p:spPr>
        <p:txBody>
          <a:bodyPr>
            <a:normAutofit fontScale="47500" lnSpcReduction="20000"/>
          </a:bodyPr>
          <a:lstStyle/>
          <a:p>
            <a:pPr marL="0" indent="0">
              <a:buNone/>
            </a:pPr>
            <a:endParaRPr lang="es-ES" b="1" dirty="0"/>
          </a:p>
          <a:p>
            <a:pPr algn="just"/>
            <a:r>
              <a:rPr lang="es-ES" sz="3600" dirty="0"/>
              <a:t>Los límites de los recursos naturales sugieren tres reglas básicas en relación con los ritmos para dicho desarrollo:</a:t>
            </a:r>
          </a:p>
          <a:p>
            <a:pPr algn="just"/>
            <a:r>
              <a:rPr lang="es-ES" sz="3600" dirty="0"/>
              <a:t>Ningún recurso renovable deberá utilizarse a un ritmo superior al de su generación.</a:t>
            </a:r>
          </a:p>
          <a:p>
            <a:pPr algn="just"/>
            <a:r>
              <a:rPr lang="es-ES" sz="3600" dirty="0"/>
              <a:t>Ningún contaminante deberá producirse a un ritmo superior al que pueda ser reciclado, neutralizado o absorbido por el medio ambiente.</a:t>
            </a:r>
          </a:p>
          <a:p>
            <a:pPr algn="just"/>
            <a:r>
              <a:rPr lang="es-ES" sz="3600" dirty="0"/>
              <a:t>Ningún recurso no renovable deberá aprovecharse a mayor velocidad de la necesaria para sustituirlo por un recurso renovable utilizado de manera sostenible.</a:t>
            </a:r>
          </a:p>
          <a:p>
            <a:pPr algn="just"/>
            <a:r>
              <a:rPr lang="es-ES" sz="3600" dirty="0"/>
              <a:t>Según algunos autores, estas tres reglas están forzosamente supeditadas a la inexistencia de un crecimiento demográfico.</a:t>
            </a:r>
          </a:p>
          <a:p>
            <a:pPr algn="just"/>
            <a:r>
              <a:rPr lang="es-ES" sz="3600" dirty="0"/>
              <a:t>Se llama desarrollo sostenible a aquel desarrollo que es capaz de satisfacer las necesidades actuales sin comprometer los recursos y posibilidades de las futuras generaciones. Intuitivamente una actividad sostenible es aquella que se puede mantener. Por ejemplo, cortar árboles de un bosque asegurando la repoblación es una actividad sostenible.</a:t>
            </a:r>
          </a:p>
          <a:p>
            <a:pPr algn="just"/>
            <a:r>
              <a:rPr lang="es-ES" sz="3600" dirty="0"/>
              <a:t> En cambio, consumir petróleo no es sostenible con los conocimientos actuales, ya que no se conoce ningún sistema para crear petróleo a partir de la biomasa. Hoy sabemos que una buena parte de las actividades humanas no son sostenibles a medio y largo plazo tal y como hoy en día están planteadas.</a:t>
            </a:r>
          </a:p>
          <a:p>
            <a:pPr algn="just"/>
            <a:r>
              <a:rPr lang="es-ES" sz="3600" dirty="0"/>
              <a:t> A lo largo de la historia, el ser humano ha utilizado sus conocimientos del medio natural y las herramientas disponibles para extraer y transformar los elementos de la naturaleza que sirven para satisfacer sus necesidades.</a:t>
            </a:r>
          </a:p>
          <a:p>
            <a:pPr algn="just"/>
            <a:endParaRPr lang="en-US" dirty="0"/>
          </a:p>
        </p:txBody>
      </p:sp>
    </p:spTree>
    <p:extLst>
      <p:ext uri="{BB962C8B-B14F-4D97-AF65-F5344CB8AC3E}">
        <p14:creationId xmlns:p14="http://schemas.microsoft.com/office/powerpoint/2010/main" val="2156928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4B710F-E522-4567-9BD8-853632B2CAC1}"/>
              </a:ext>
            </a:extLst>
          </p:cNvPr>
          <p:cNvSpPr>
            <a:spLocks noGrp="1"/>
          </p:cNvSpPr>
          <p:nvPr>
            <p:ph type="title"/>
          </p:nvPr>
        </p:nvSpPr>
        <p:spPr>
          <a:xfrm>
            <a:off x="628650" y="689113"/>
            <a:ext cx="7886700" cy="1099930"/>
          </a:xfrm>
        </p:spPr>
        <p:txBody>
          <a:bodyPr>
            <a:noAutofit/>
          </a:bodyPr>
          <a:lstStyle/>
          <a:p>
            <a:r>
              <a:rPr lang="es-ES" sz="2000" b="1" dirty="0"/>
              <a:t>1.  Problemas en el sistema educativo enfrenta diversos problemas </a:t>
            </a:r>
            <a:endParaRPr lang="es-PE" sz="2000" b="1" dirty="0"/>
          </a:p>
        </p:txBody>
      </p:sp>
      <p:sp>
        <p:nvSpPr>
          <p:cNvPr id="3" name="Marcador de contenido 2">
            <a:extLst>
              <a:ext uri="{FF2B5EF4-FFF2-40B4-BE49-F238E27FC236}">
                <a16:creationId xmlns:a16="http://schemas.microsoft.com/office/drawing/2014/main" id="{3206FDEF-10AC-4C13-9C3E-317573BEF0AB}"/>
              </a:ext>
            </a:extLst>
          </p:cNvPr>
          <p:cNvSpPr>
            <a:spLocks noGrp="1"/>
          </p:cNvSpPr>
          <p:nvPr>
            <p:ph idx="1"/>
          </p:nvPr>
        </p:nvSpPr>
        <p:spPr>
          <a:xfrm>
            <a:off x="251791" y="1789043"/>
            <a:ext cx="8574157" cy="4997520"/>
          </a:xfrm>
        </p:spPr>
        <p:txBody>
          <a:bodyPr>
            <a:normAutofit fontScale="55000" lnSpcReduction="20000"/>
          </a:bodyPr>
          <a:lstStyle/>
          <a:p>
            <a:pPr algn="just"/>
            <a:r>
              <a:rPr lang="es-ES" dirty="0"/>
              <a:t>1. </a:t>
            </a:r>
            <a:r>
              <a:rPr lang="es-ES" b="1" dirty="0"/>
              <a:t>Calidad educativa deficiente</a:t>
            </a:r>
            <a:r>
              <a:rPr lang="es-ES" dirty="0"/>
              <a:t> Bajos resultados en evaluaciones internacionales como PISA (lectura, matemática y ciencia).Escasa formación en pensamiento crítico, investigación e innovación.</a:t>
            </a:r>
          </a:p>
          <a:p>
            <a:pPr algn="just"/>
            <a:r>
              <a:rPr lang="es-ES" dirty="0"/>
              <a:t>2</a:t>
            </a:r>
            <a:r>
              <a:rPr lang="es-ES" b="1" dirty="0"/>
              <a:t>. Brechas de infraestructura </a:t>
            </a:r>
            <a:r>
              <a:rPr lang="es-ES" dirty="0"/>
              <a:t>Escuelas sin agua potable, electricidad o internet, especialmente en zonas rurales y amazónicas Ambientes inseguros, docentes no reciben capacitación constante ni adecuada. Brechas salariales y falta de incentivos.</a:t>
            </a:r>
          </a:p>
          <a:p>
            <a:pPr algn="just"/>
            <a:r>
              <a:rPr lang="es-ES" dirty="0"/>
              <a:t>3. </a:t>
            </a:r>
            <a:r>
              <a:rPr lang="es-ES" b="1" dirty="0"/>
              <a:t>Desigualdad educativa </a:t>
            </a:r>
            <a:r>
              <a:rPr lang="es-ES" dirty="0"/>
              <a:t>Diferencias marcadas entre la educación urbana y rural. Estudiantes de pueblos originarios y comunidades amazónicas con menos acceso a educación bilingüe intercultural. Brecha entre colegios públicos y privados</a:t>
            </a:r>
          </a:p>
          <a:p>
            <a:pPr algn="just"/>
            <a:r>
              <a:rPr lang="es-ES" dirty="0"/>
              <a:t>4</a:t>
            </a:r>
            <a:r>
              <a:rPr lang="es-ES" b="1" dirty="0"/>
              <a:t>. Deficiencia en la formación para mejorar el desempeño</a:t>
            </a:r>
          </a:p>
          <a:p>
            <a:pPr algn="just"/>
            <a:r>
              <a:rPr lang="es-ES" dirty="0"/>
              <a:t>5. </a:t>
            </a:r>
            <a:r>
              <a:rPr lang="es-ES" b="1" dirty="0" err="1"/>
              <a:t>Currícula</a:t>
            </a:r>
            <a:r>
              <a:rPr lang="es-ES" b="1" dirty="0"/>
              <a:t> desactualizada </a:t>
            </a:r>
            <a:r>
              <a:rPr lang="es-ES" dirty="0"/>
              <a:t>Enfocada en la memorización más que en el desarrollo de competencias. Escasa integración de tecnología, innovación y educación digital.</a:t>
            </a:r>
          </a:p>
          <a:p>
            <a:pPr algn="just"/>
            <a:r>
              <a:rPr lang="es-ES" dirty="0"/>
              <a:t>6. </a:t>
            </a:r>
            <a:r>
              <a:rPr lang="es-ES" b="1" dirty="0"/>
              <a:t>Baja inversión en educación </a:t>
            </a:r>
            <a:r>
              <a:rPr lang="es-ES" dirty="0"/>
              <a:t>El Perú invierte menos del promedio recomendado por la UNESCO (6% del PBI).Limitados recursos para investigación, ciencia y tecnología.</a:t>
            </a:r>
          </a:p>
          <a:p>
            <a:pPr algn="just"/>
            <a:r>
              <a:rPr lang="es-ES" dirty="0"/>
              <a:t>7</a:t>
            </a:r>
            <a:r>
              <a:rPr lang="es-ES" b="1" dirty="0"/>
              <a:t>. Gestión y burocracia </a:t>
            </a:r>
            <a:r>
              <a:rPr lang="es-ES" dirty="0"/>
              <a:t>Ineficiencia en la administración del sector educación. </a:t>
            </a:r>
          </a:p>
          <a:p>
            <a:pPr algn="just"/>
            <a:r>
              <a:rPr lang="es-ES" dirty="0"/>
              <a:t>8. </a:t>
            </a:r>
            <a:r>
              <a:rPr lang="es-ES" b="1" dirty="0"/>
              <a:t>Corrupción y politización </a:t>
            </a:r>
            <a:r>
              <a:rPr lang="es-ES" dirty="0"/>
              <a:t>en la designación de cargos y licenciamiento de universidades  </a:t>
            </a:r>
          </a:p>
          <a:p>
            <a:pPr algn="just"/>
            <a:r>
              <a:rPr lang="es-ES" dirty="0"/>
              <a:t>9. </a:t>
            </a:r>
            <a:r>
              <a:rPr lang="es-ES" b="1" dirty="0"/>
              <a:t>Deserción y rezago escolar </a:t>
            </a:r>
            <a:r>
              <a:rPr lang="es-ES" dirty="0"/>
              <a:t>Muchos niños y jóvenes abandonan la escuela por pobreza, trabajo infantil o migración. La pandemia de COVID-19 agravó la deserción, especialmente en zonas rurales.</a:t>
            </a:r>
          </a:p>
          <a:p>
            <a:pPr algn="just"/>
            <a:r>
              <a:rPr lang="es-ES" dirty="0"/>
              <a:t>10. </a:t>
            </a:r>
            <a:r>
              <a:rPr lang="es-ES" b="1" dirty="0"/>
              <a:t>Problemas en la educación  </a:t>
            </a:r>
            <a:r>
              <a:rPr lang="es-ES" dirty="0"/>
              <a:t>Universidades sin acreditación ni estándares de calidad (fenómeno de las “universidades negocio”).Brecha entre lo que enseña la universidad y lo que demanda el mercado laboral.10. Poca inclusión y accesibilidad Limitado apoyo a estudiantes con discapacidad. Falta de políticas efectivas para garantizar igualdad de oportunidades.</a:t>
            </a:r>
            <a:endParaRPr lang="es-PE" dirty="0"/>
          </a:p>
        </p:txBody>
      </p:sp>
    </p:spTree>
    <p:extLst>
      <p:ext uri="{BB962C8B-B14F-4D97-AF65-F5344CB8AC3E}">
        <p14:creationId xmlns:p14="http://schemas.microsoft.com/office/powerpoint/2010/main" val="1133577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31164"/>
          </a:xfrm>
        </p:spPr>
        <p:txBody>
          <a:bodyPr>
            <a:normAutofit fontScale="90000"/>
          </a:bodyPr>
          <a:lstStyle/>
          <a:p>
            <a:br>
              <a:rPr lang="es-ES" sz="2000" dirty="0">
                <a:solidFill>
                  <a:prstClr val="black"/>
                </a:solidFill>
              </a:rPr>
            </a:br>
            <a:br>
              <a:rPr lang="es-ES" sz="2000" dirty="0">
                <a:solidFill>
                  <a:prstClr val="black"/>
                </a:solidFill>
              </a:rPr>
            </a:br>
            <a:r>
              <a:rPr lang="es-ES" sz="2000" dirty="0">
                <a:solidFill>
                  <a:prstClr val="black"/>
                </a:solidFill>
              </a:rPr>
              <a:t>                              </a:t>
            </a:r>
            <a:r>
              <a:rPr lang="es-ES" sz="2700" b="1" dirty="0">
                <a:solidFill>
                  <a:prstClr val="black"/>
                </a:solidFill>
              </a:rPr>
              <a:t>Diferencias: desarrollo sustentable y sostenible.</a:t>
            </a:r>
            <a:br>
              <a:rPr lang="es-ES" sz="2700" b="1" dirty="0">
                <a:solidFill>
                  <a:prstClr val="black"/>
                </a:solidFill>
              </a:rPr>
            </a:br>
            <a:endParaRPr lang="en-US" sz="2700" b="1" dirty="0"/>
          </a:p>
        </p:txBody>
      </p:sp>
      <p:sp>
        <p:nvSpPr>
          <p:cNvPr id="3" name="Marcador de contenido 2"/>
          <p:cNvSpPr>
            <a:spLocks noGrp="1"/>
          </p:cNvSpPr>
          <p:nvPr>
            <p:ph idx="1"/>
          </p:nvPr>
        </p:nvSpPr>
        <p:spPr>
          <a:xfrm>
            <a:off x="331470" y="1405891"/>
            <a:ext cx="8561070" cy="5380672"/>
          </a:xfrm>
        </p:spPr>
        <p:txBody>
          <a:bodyPr>
            <a:normAutofit fontScale="85000" lnSpcReduction="10000"/>
          </a:bodyPr>
          <a:lstStyle/>
          <a:p>
            <a:pPr algn="just"/>
            <a:r>
              <a:rPr lang="es-ES" sz="2600" dirty="0"/>
              <a:t>La RAE afirma que </a:t>
            </a:r>
            <a:r>
              <a:rPr lang="es-ES" sz="2600" b="1" dirty="0"/>
              <a:t>sustentable</a:t>
            </a:r>
            <a:r>
              <a:rPr lang="es-ES" sz="2600" dirty="0"/>
              <a:t> es algo que se puede sustentar por sí mismo; mientras que </a:t>
            </a:r>
            <a:r>
              <a:rPr lang="es-ES" sz="2600" b="1" dirty="0"/>
              <a:t>sostenible</a:t>
            </a:r>
            <a:r>
              <a:rPr lang="es-ES" sz="2600" dirty="0"/>
              <a:t> es un proceso que se mantiene por sí solo, como un </a:t>
            </a:r>
            <a:r>
              <a:rPr lang="es-ES" sz="2600" b="1" dirty="0"/>
              <a:t>desarrollo</a:t>
            </a:r>
            <a:r>
              <a:rPr lang="es-ES" sz="2600" dirty="0"/>
              <a:t> económico que no necesite de ayuda exterior y que no merme los recursos ya existentes. Desarrollo sustentable y sostenible son dos términos utilizados en el ámbito de la ecología y la preservación de los recursos naturales.</a:t>
            </a:r>
          </a:p>
          <a:p>
            <a:pPr algn="just"/>
            <a:r>
              <a:rPr lang="es-ES" sz="2600" dirty="0"/>
              <a:t>Tanto el desarrollo sustentable como el desarrollo sostenible hacen referencia a la gestión eficiente de los recursos naturales del planeta. Sin embargo, aunque son tratados como sinónimos, en realidad se trata de conceptos distintos que parten de una base común.</a:t>
            </a:r>
          </a:p>
          <a:p>
            <a:pPr algn="just"/>
            <a:r>
              <a:rPr lang="es-ES" b="1" dirty="0"/>
              <a:t> </a:t>
            </a:r>
            <a:r>
              <a:rPr lang="es-ES" sz="2600" b="1" dirty="0"/>
              <a:t>La diferencia entre desarrollo sustentable y desarrollo sostenible</a:t>
            </a:r>
            <a:r>
              <a:rPr lang="es-ES" sz="2600" dirty="0"/>
              <a:t> es que desarrollo sustentable hace referencia a la preservación y protección de los recursos naturales. Por su parte, el desarrollo sostenible implica proteger el medio ambiente en el que se dan esos recursos y las necesidades básicas de la generación actual; es decir, que el ambiente, los recursos naturales y los medios necesarios para satisfacer las necesidades básicas puedan seguir existiendo a largo plazo.</a:t>
            </a:r>
          </a:p>
        </p:txBody>
      </p:sp>
    </p:spTree>
    <p:extLst>
      <p:ext uri="{BB962C8B-B14F-4D97-AF65-F5344CB8AC3E}">
        <p14:creationId xmlns:p14="http://schemas.microsoft.com/office/powerpoint/2010/main" val="569395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02518"/>
          </a:xfrm>
        </p:spPr>
        <p:txBody>
          <a:bodyPr>
            <a:normAutofit/>
          </a:bodyPr>
          <a:lstStyle/>
          <a:p>
            <a:r>
              <a:rPr lang="es-ES" sz="2000" b="1" dirty="0">
                <a:solidFill>
                  <a:prstClr val="black"/>
                </a:solidFill>
                <a:latin typeface="Calibri" panose="020F0502020204030204"/>
                <a:ea typeface="+mn-ea"/>
                <a:cs typeface="+mn-cs"/>
              </a:rPr>
              <a:t>                      El Desarrollo Sostenible se apoya en tres principios</a:t>
            </a:r>
            <a:endParaRPr lang="en-US" b="1" dirty="0"/>
          </a:p>
        </p:txBody>
      </p:sp>
      <p:sp>
        <p:nvSpPr>
          <p:cNvPr id="3" name="Marcador de contenido 2"/>
          <p:cNvSpPr>
            <a:spLocks noGrp="1"/>
          </p:cNvSpPr>
          <p:nvPr>
            <p:ph idx="1"/>
          </p:nvPr>
        </p:nvSpPr>
        <p:spPr>
          <a:xfrm>
            <a:off x="628650" y="1377245"/>
            <a:ext cx="7886700" cy="5409318"/>
          </a:xfrm>
        </p:spPr>
        <p:txBody>
          <a:bodyPr>
            <a:normAutofit/>
          </a:bodyPr>
          <a:lstStyle/>
          <a:p>
            <a:r>
              <a:rPr lang="es-ES" sz="2000" dirty="0"/>
              <a:t>Nuestro compromiso debe existir un perfecto equilibrio entre:</a:t>
            </a:r>
          </a:p>
          <a:p>
            <a:pPr algn="just"/>
            <a:r>
              <a:rPr lang="es-ES" sz="2000" b="1" dirty="0">
                <a:latin typeface="+mj-lt"/>
              </a:rPr>
              <a:t>Desempeño económico</a:t>
            </a:r>
            <a:r>
              <a:rPr lang="es-ES" sz="2000" dirty="0">
                <a:latin typeface="+mj-lt"/>
              </a:rPr>
              <a:t>. </a:t>
            </a:r>
            <a:r>
              <a:rPr lang="es-ES" sz="1800" dirty="0">
                <a:solidFill>
                  <a:srgbClr val="202124"/>
                </a:solidFill>
                <a:latin typeface="+mj-lt"/>
              </a:rPr>
              <a:t>se define a partir de los diferentes regímenes que determinan el crecimiento y el producto per cápita anual que tuvo cada provincia durante el período. Mediante la introducción de técnicas de </a:t>
            </a:r>
            <a:r>
              <a:rPr lang="es-ES" sz="1800" dirty="0" err="1">
                <a:solidFill>
                  <a:srgbClr val="202124"/>
                </a:solidFill>
                <a:latin typeface="+mj-lt"/>
              </a:rPr>
              <a:t>clusterización</a:t>
            </a:r>
            <a:r>
              <a:rPr lang="es-ES" sz="1800" dirty="0">
                <a:solidFill>
                  <a:srgbClr val="202124"/>
                </a:solidFill>
                <a:latin typeface="+mj-lt"/>
              </a:rPr>
              <a:t> jerárquica se detectan los distintos grupos de </a:t>
            </a:r>
            <a:r>
              <a:rPr lang="es-ES" sz="1800" b="1" dirty="0">
                <a:solidFill>
                  <a:srgbClr val="202124"/>
                </a:solidFill>
                <a:latin typeface="+mj-lt"/>
              </a:rPr>
              <a:t>desempeño</a:t>
            </a:r>
            <a:r>
              <a:rPr lang="es-ES" sz="1800" dirty="0">
                <a:solidFill>
                  <a:srgbClr val="202124"/>
                </a:solidFill>
                <a:latin typeface="+mj-lt"/>
              </a:rPr>
              <a:t> y se estudia su evolución.</a:t>
            </a:r>
          </a:p>
          <a:p>
            <a:pPr algn="just"/>
            <a:r>
              <a:rPr lang="es-ES" sz="1800" b="1" dirty="0">
                <a:latin typeface="+mj-lt"/>
              </a:rPr>
              <a:t>Responsabilidad Social</a:t>
            </a:r>
            <a:r>
              <a:rPr lang="es-ES" sz="1800" dirty="0">
                <a:latin typeface="+mj-lt"/>
              </a:rPr>
              <a:t>, es el compromiso consciente y congruente de cumplir integralmente con la finalidad de la empresa, tanto en lo interno como en lo externo, considerando las expectativas económicas, </a:t>
            </a:r>
            <a:r>
              <a:rPr lang="es-ES" sz="1800" b="1" dirty="0">
                <a:latin typeface="+mj-lt"/>
              </a:rPr>
              <a:t>sociales</a:t>
            </a:r>
            <a:r>
              <a:rPr lang="es-ES" sz="1800" dirty="0">
                <a:latin typeface="+mj-lt"/>
              </a:rPr>
              <a:t> y ambientales6 de todos sus participantes, demostrando respeto por la gente, los valores </a:t>
            </a:r>
          </a:p>
          <a:p>
            <a:pPr algn="just"/>
            <a:r>
              <a:rPr lang="es-ES" sz="2000" dirty="0">
                <a:latin typeface="+mj-lt"/>
              </a:rPr>
              <a:t>Balance medio ambiental,</a:t>
            </a:r>
            <a:r>
              <a:rPr lang="es-ES" sz="2000" b="1" dirty="0">
                <a:solidFill>
                  <a:srgbClr val="202124"/>
                </a:solidFill>
                <a:latin typeface="+mj-lt"/>
              </a:rPr>
              <a:t> </a:t>
            </a:r>
            <a:r>
              <a:rPr lang="es-ES" sz="1800" dirty="0">
                <a:solidFill>
                  <a:srgbClr val="202124"/>
                </a:solidFill>
                <a:latin typeface="+mj-lt"/>
              </a:rPr>
              <a:t>es un documento demostrativo </a:t>
            </a:r>
            <a:r>
              <a:rPr lang="es-ES" sz="1800" b="1" dirty="0">
                <a:solidFill>
                  <a:srgbClr val="202124"/>
                </a:solidFill>
                <a:latin typeface="+mj-lt"/>
              </a:rPr>
              <a:t>que</a:t>
            </a:r>
            <a:r>
              <a:rPr lang="es-ES" sz="1800" dirty="0">
                <a:solidFill>
                  <a:srgbClr val="202124"/>
                </a:solidFill>
                <a:latin typeface="+mj-lt"/>
              </a:rPr>
              <a:t> expresa el activo y pasivo </a:t>
            </a:r>
            <a:r>
              <a:rPr lang="es-ES" sz="1800" b="1" dirty="0">
                <a:solidFill>
                  <a:srgbClr val="202124"/>
                </a:solidFill>
                <a:latin typeface="+mj-lt"/>
              </a:rPr>
              <a:t>ambiental</a:t>
            </a:r>
            <a:r>
              <a:rPr lang="es-ES" sz="1800" dirty="0">
                <a:solidFill>
                  <a:srgbClr val="202124"/>
                </a:solidFill>
                <a:latin typeface="+mj-lt"/>
              </a:rPr>
              <a:t> natural en un determinado momento. Son todos los bienes y derechos de la empresa, relacionados con la protección preservadora e recuperación </a:t>
            </a:r>
            <a:r>
              <a:rPr lang="es-ES" sz="1800" b="1" dirty="0">
                <a:solidFill>
                  <a:srgbClr val="202124"/>
                </a:solidFill>
                <a:latin typeface="+mj-lt"/>
              </a:rPr>
              <a:t>ambiental</a:t>
            </a:r>
            <a:r>
              <a:rPr lang="es-ES" sz="1800" dirty="0">
                <a:solidFill>
                  <a:srgbClr val="202124"/>
                </a:solidFill>
                <a:latin typeface="+mj-lt"/>
              </a:rPr>
              <a:t> y </a:t>
            </a:r>
            <a:r>
              <a:rPr lang="es-ES" sz="1800" b="1" dirty="0">
                <a:solidFill>
                  <a:srgbClr val="202124"/>
                </a:solidFill>
                <a:latin typeface="+mj-lt"/>
              </a:rPr>
              <a:t>que</a:t>
            </a:r>
            <a:r>
              <a:rPr lang="es-ES" sz="1800" dirty="0">
                <a:solidFill>
                  <a:srgbClr val="202124"/>
                </a:solidFill>
                <a:latin typeface="+mj-lt"/>
              </a:rPr>
              <a:t> esta en condiciones de generar beneficios a futuro.</a:t>
            </a:r>
            <a:endParaRPr lang="en-US" sz="1800" dirty="0">
              <a:latin typeface="+mj-lt"/>
            </a:endParaRPr>
          </a:p>
        </p:txBody>
      </p:sp>
    </p:spTree>
    <p:extLst>
      <p:ext uri="{BB962C8B-B14F-4D97-AF65-F5344CB8AC3E}">
        <p14:creationId xmlns:p14="http://schemas.microsoft.com/office/powerpoint/2010/main" val="1999311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176740"/>
          </a:xfrm>
        </p:spPr>
        <p:txBody>
          <a:bodyPr>
            <a:normAutofit fontScale="90000"/>
          </a:bodyPr>
          <a:lstStyle/>
          <a:p>
            <a:r>
              <a:rPr lang="es-ES" sz="2000" b="1" dirty="0"/>
              <a:t>                                              Los 7 principios son:</a:t>
            </a:r>
            <a:endParaRPr lang="es-ES" sz="2000" dirty="0"/>
          </a:p>
        </p:txBody>
      </p:sp>
      <p:sp>
        <p:nvSpPr>
          <p:cNvPr id="3" name="Marcador de contenido 2"/>
          <p:cNvSpPr>
            <a:spLocks noGrp="1"/>
          </p:cNvSpPr>
          <p:nvPr>
            <p:ph idx="1"/>
          </p:nvPr>
        </p:nvSpPr>
        <p:spPr>
          <a:xfrm>
            <a:off x="302192" y="1419232"/>
            <a:ext cx="8213158" cy="5544785"/>
          </a:xfrm>
        </p:spPr>
        <p:txBody>
          <a:bodyPr>
            <a:noAutofit/>
          </a:bodyPr>
          <a:lstStyle/>
          <a:p>
            <a:pPr algn="just"/>
            <a:r>
              <a:rPr lang="es-ES" sz="1400" b="1" dirty="0">
                <a:latin typeface="+mj-lt"/>
              </a:rPr>
              <a:t>Principio</a:t>
            </a:r>
            <a:r>
              <a:rPr lang="es-ES" sz="1400" dirty="0">
                <a:latin typeface="+mj-lt"/>
              </a:rPr>
              <a:t> de sostenibilidad ambiental.</a:t>
            </a:r>
            <a:r>
              <a:rPr lang="es-ES" sz="1400" dirty="0">
                <a:solidFill>
                  <a:srgbClr val="202124"/>
                </a:solidFill>
                <a:latin typeface="+mj-lt"/>
              </a:rPr>
              <a:t> El término </a:t>
            </a:r>
            <a:r>
              <a:rPr lang="es-ES" sz="1400" b="1" dirty="0">
                <a:solidFill>
                  <a:srgbClr val="202124"/>
                </a:solidFill>
                <a:latin typeface="+mj-lt"/>
              </a:rPr>
              <a:t>sostenibilidad ambiental</a:t>
            </a:r>
            <a:r>
              <a:rPr lang="es-ES" sz="1400" dirty="0">
                <a:solidFill>
                  <a:srgbClr val="202124"/>
                </a:solidFill>
                <a:latin typeface="+mj-lt"/>
              </a:rPr>
              <a:t> es ampliamente conocido, siendo su extensión y fama de extensión mundial. Cuando hablamos de </a:t>
            </a:r>
            <a:r>
              <a:rPr lang="es-ES" sz="1400" b="1" dirty="0">
                <a:solidFill>
                  <a:srgbClr val="202124"/>
                </a:solidFill>
                <a:latin typeface="+mj-lt"/>
              </a:rPr>
              <a:t>sostenibilidad ambiental</a:t>
            </a:r>
            <a:r>
              <a:rPr lang="es-ES" sz="1400" dirty="0">
                <a:solidFill>
                  <a:srgbClr val="202124"/>
                </a:solidFill>
                <a:latin typeface="+mj-lt"/>
              </a:rPr>
              <a:t>, nos referimos al equilibrio social, económico y </a:t>
            </a:r>
            <a:r>
              <a:rPr lang="es-ES" sz="1400" b="1" dirty="0">
                <a:solidFill>
                  <a:srgbClr val="202124"/>
                </a:solidFill>
                <a:latin typeface="+mj-lt"/>
              </a:rPr>
              <a:t>medioambiental</a:t>
            </a:r>
            <a:r>
              <a:rPr lang="es-ES" sz="1400" dirty="0">
                <a:solidFill>
                  <a:srgbClr val="202124"/>
                </a:solidFill>
                <a:latin typeface="+mj-lt"/>
              </a:rPr>
              <a:t>, </a:t>
            </a:r>
          </a:p>
          <a:p>
            <a:pPr algn="just"/>
            <a:r>
              <a:rPr lang="es-ES" sz="1400" b="1" dirty="0">
                <a:latin typeface="+mj-lt"/>
              </a:rPr>
              <a:t>Principio</a:t>
            </a:r>
            <a:r>
              <a:rPr lang="es-ES" sz="1400" dirty="0">
                <a:latin typeface="+mj-lt"/>
              </a:rPr>
              <a:t> de integración, es el principio jurídico más adecuado y específico que tiene el Derecho internacional para contribuir al objetivo del desarrollo sostenible porque es el que mejor sintetiza el verdadero significado de la noción de desarrollo sostenible y porque es el principio jurídico más operativo.</a:t>
            </a:r>
            <a:r>
              <a:rPr lang="es-ES" sz="1400" dirty="0">
                <a:solidFill>
                  <a:srgbClr val="202124"/>
                </a:solidFill>
                <a:latin typeface="+mj-lt"/>
              </a:rPr>
              <a:t>  </a:t>
            </a:r>
            <a:endParaRPr lang="es-ES" sz="1400" dirty="0">
              <a:latin typeface="+mj-lt"/>
            </a:endParaRPr>
          </a:p>
          <a:p>
            <a:pPr algn="just"/>
            <a:r>
              <a:rPr lang="es-ES" sz="1400" b="1" dirty="0">
                <a:latin typeface="+mj-lt"/>
              </a:rPr>
              <a:t>Principio</a:t>
            </a:r>
            <a:r>
              <a:rPr lang="es-ES" sz="1400" dirty="0">
                <a:latin typeface="+mj-lt"/>
              </a:rPr>
              <a:t> de contaminador-pagador. es decir el que contamina paga, </a:t>
            </a:r>
            <a:r>
              <a:rPr lang="es-ES" sz="1400" b="1" dirty="0">
                <a:latin typeface="+mj-lt"/>
              </a:rPr>
              <a:t>como se</a:t>
            </a:r>
            <a:r>
              <a:rPr lang="es-ES" sz="1400" dirty="0">
                <a:latin typeface="+mj-lt"/>
              </a:rPr>
              <a:t> contempla </a:t>
            </a:r>
            <a:r>
              <a:rPr lang="es-ES" sz="1400" b="1" dirty="0">
                <a:latin typeface="+mj-lt"/>
              </a:rPr>
              <a:t>en</a:t>
            </a:r>
            <a:r>
              <a:rPr lang="es-ES" sz="1400" dirty="0">
                <a:latin typeface="+mj-lt"/>
              </a:rPr>
              <a:t> la Ley Marco del Sistema Nacional de Gestión Ambiental y </a:t>
            </a:r>
            <a:r>
              <a:rPr lang="es-ES" sz="1400" b="1" dirty="0">
                <a:latin typeface="+mj-lt"/>
              </a:rPr>
              <a:t>en</a:t>
            </a:r>
            <a:r>
              <a:rPr lang="es-ES" sz="1400" dirty="0">
                <a:latin typeface="+mj-lt"/>
              </a:rPr>
              <a:t> la Ley General del Ambiente, que establecen la internalización de costos y responsabilidad ambiental.</a:t>
            </a:r>
          </a:p>
          <a:p>
            <a:r>
              <a:rPr lang="es-ES" sz="1400" dirty="0">
                <a:latin typeface="+mj-lt"/>
              </a:rPr>
              <a:t> </a:t>
            </a:r>
            <a:r>
              <a:rPr lang="es-ES" sz="1400" b="1" dirty="0">
                <a:latin typeface="+mj-lt"/>
              </a:rPr>
              <a:t>Principio precautorio</a:t>
            </a:r>
            <a:r>
              <a:rPr lang="es-ES" sz="1400" dirty="0">
                <a:latin typeface="+mj-lt"/>
              </a:rPr>
              <a:t> estipula que cuando los riesgos ambientales que se corren por inacción regulatoria son en cierta manera a) inciertos pero b) no </a:t>
            </a:r>
            <a:r>
              <a:rPr lang="es-ES" sz="1400" dirty="0" err="1">
                <a:latin typeface="+mj-lt"/>
              </a:rPr>
              <a:t>desatendibles</a:t>
            </a:r>
            <a:r>
              <a:rPr lang="es-ES" sz="1400" dirty="0">
                <a:latin typeface="+mj-lt"/>
              </a:rPr>
              <a:t>, la inacción regulatoria es injustificada”.</a:t>
            </a:r>
          </a:p>
          <a:p>
            <a:pPr algn="just"/>
            <a:r>
              <a:rPr lang="es-ES" sz="1400" b="1" dirty="0">
                <a:latin typeface="+mj-lt"/>
              </a:rPr>
              <a:t>Principio</a:t>
            </a:r>
            <a:r>
              <a:rPr lang="es-ES" sz="1400" dirty="0">
                <a:latin typeface="+mj-lt"/>
              </a:rPr>
              <a:t> de equidad, es el </a:t>
            </a:r>
            <a:r>
              <a:rPr lang="es-ES" sz="1400" b="1" dirty="0">
                <a:latin typeface="+mj-lt"/>
              </a:rPr>
              <a:t>principio</a:t>
            </a:r>
            <a:r>
              <a:rPr lang="es-ES" sz="1400" dirty="0">
                <a:latin typeface="+mj-lt"/>
              </a:rPr>
              <a:t> ético normativo asociado a la idea de justicia; bajo este concepto se trata de cubrir las necesidades e intereses de personas que son diferentes, especialmente de aquellas que están en desventaja.</a:t>
            </a:r>
          </a:p>
          <a:p>
            <a:pPr algn="just"/>
            <a:r>
              <a:rPr lang="es-ES" sz="1400" b="1" dirty="0">
                <a:latin typeface="+mj-lt"/>
              </a:rPr>
              <a:t>Principio</a:t>
            </a:r>
            <a:r>
              <a:rPr lang="es-ES" sz="1400" dirty="0">
                <a:latin typeface="+mj-lt"/>
              </a:rPr>
              <a:t> de Derechos Humanos, se rige por los </a:t>
            </a:r>
            <a:r>
              <a:rPr lang="es-ES" sz="1400" b="1" dirty="0">
                <a:latin typeface="+mj-lt"/>
              </a:rPr>
              <a:t>principios</a:t>
            </a:r>
            <a:r>
              <a:rPr lang="es-ES" sz="1400" dirty="0">
                <a:latin typeface="+mj-lt"/>
              </a:rPr>
              <a:t> de universalidad, interdependencia, indivisibilidad y progresividad. El </a:t>
            </a:r>
            <a:r>
              <a:rPr lang="es-ES" sz="1400" b="1" dirty="0">
                <a:latin typeface="+mj-lt"/>
              </a:rPr>
              <a:t>principio</a:t>
            </a:r>
            <a:r>
              <a:rPr lang="es-ES" sz="1400" dirty="0">
                <a:latin typeface="+mj-lt"/>
              </a:rPr>
              <a:t> de la universalidad. ... Dicho </a:t>
            </a:r>
            <a:r>
              <a:rPr lang="es-ES" sz="1400" b="1" dirty="0">
                <a:latin typeface="+mj-lt"/>
              </a:rPr>
              <a:t>principio</a:t>
            </a:r>
            <a:r>
              <a:rPr lang="es-ES" sz="1400" dirty="0">
                <a:latin typeface="+mj-lt"/>
              </a:rPr>
              <a:t> se encuentra estrechamente relacionado a la igualdad y no discriminación.</a:t>
            </a:r>
          </a:p>
          <a:p>
            <a:pPr algn="just"/>
            <a:r>
              <a:rPr lang="es-ES" sz="1400" b="1" dirty="0">
                <a:latin typeface="+mj-lt"/>
              </a:rPr>
              <a:t>Principio</a:t>
            </a:r>
            <a:r>
              <a:rPr lang="es-ES" sz="1400" dirty="0">
                <a:latin typeface="+mj-lt"/>
              </a:rPr>
              <a:t> de participación pública,</a:t>
            </a:r>
            <a:r>
              <a:rPr lang="es-ES" sz="1400" dirty="0">
                <a:solidFill>
                  <a:srgbClr val="202124"/>
                </a:solidFill>
                <a:latin typeface="+mj-lt"/>
              </a:rPr>
              <a:t> la </a:t>
            </a:r>
            <a:r>
              <a:rPr lang="es-ES" sz="1400" b="1" dirty="0">
                <a:solidFill>
                  <a:srgbClr val="202124"/>
                </a:solidFill>
                <a:latin typeface="+mj-lt"/>
              </a:rPr>
              <a:t>participación</a:t>
            </a:r>
            <a:r>
              <a:rPr lang="es-ES" sz="1400" dirty="0">
                <a:solidFill>
                  <a:srgbClr val="202124"/>
                </a:solidFill>
                <a:latin typeface="+mj-lt"/>
              </a:rPr>
              <a:t> ciudadana es un proceso que permite promover la </a:t>
            </a:r>
            <a:r>
              <a:rPr lang="es-ES" sz="1400" b="1" dirty="0">
                <a:solidFill>
                  <a:srgbClr val="202124"/>
                </a:solidFill>
                <a:latin typeface="+mj-lt"/>
              </a:rPr>
              <a:t>participación</a:t>
            </a:r>
            <a:r>
              <a:rPr lang="es-ES" sz="1400" dirty="0">
                <a:solidFill>
                  <a:srgbClr val="202124"/>
                </a:solidFill>
                <a:latin typeface="+mj-lt"/>
              </a:rPr>
              <a:t> informada y responsable de todos los interesados en el proceso de evaluación de impacto ambiental para una adecuada toma de decisiones sobre dichos proyectos, con miras a su desarrollo responsable y sostenible.</a:t>
            </a:r>
            <a:endParaRPr lang="es-ES" sz="1400" dirty="0">
              <a:latin typeface="+mj-lt"/>
            </a:endParaRPr>
          </a:p>
        </p:txBody>
      </p:sp>
    </p:spTree>
    <p:extLst>
      <p:ext uri="{BB962C8B-B14F-4D97-AF65-F5344CB8AC3E}">
        <p14:creationId xmlns:p14="http://schemas.microsoft.com/office/powerpoint/2010/main" val="1844501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756BB1-8C07-5D6B-F3B6-D90A39D7EECB}"/>
              </a:ext>
            </a:extLst>
          </p:cNvPr>
          <p:cNvSpPr>
            <a:spLocks noGrp="1"/>
          </p:cNvSpPr>
          <p:nvPr>
            <p:ph type="title"/>
          </p:nvPr>
        </p:nvSpPr>
        <p:spPr>
          <a:xfrm>
            <a:off x="628650" y="974727"/>
            <a:ext cx="7886700" cy="403908"/>
          </a:xfrm>
        </p:spPr>
        <p:txBody>
          <a:bodyPr>
            <a:noAutofit/>
          </a:bodyPr>
          <a:lstStyle/>
          <a:p>
            <a:r>
              <a:rPr lang="es-ES" sz="2400" b="1" dirty="0">
                <a:effectLst/>
                <a:latin typeface="Calibri" panose="020F0502020204030204" pitchFamily="34" charset="0"/>
                <a:ea typeface="Calibri" panose="020F0502020204030204" pitchFamily="34" charset="0"/>
                <a:cs typeface="Times New Roman" panose="02020603050405020304" pitchFamily="18" charset="0"/>
              </a:rPr>
              <a:t>  Dr. Físico – matemático Federico Villarreal 1850 - 1923</a:t>
            </a:r>
            <a:endParaRPr lang="es-PE" sz="2400" dirty="0"/>
          </a:p>
        </p:txBody>
      </p:sp>
      <p:sp>
        <p:nvSpPr>
          <p:cNvPr id="3" name="Marcador de contenido 2">
            <a:extLst>
              <a:ext uri="{FF2B5EF4-FFF2-40B4-BE49-F238E27FC236}">
                <a16:creationId xmlns:a16="http://schemas.microsoft.com/office/drawing/2014/main" id="{DBB8ED4D-2F4D-D3BC-9DFF-58D73A8039E8}"/>
              </a:ext>
            </a:extLst>
          </p:cNvPr>
          <p:cNvSpPr>
            <a:spLocks noGrp="1"/>
          </p:cNvSpPr>
          <p:nvPr>
            <p:ph idx="1"/>
          </p:nvPr>
        </p:nvSpPr>
        <p:spPr>
          <a:xfrm>
            <a:off x="98474" y="1378635"/>
            <a:ext cx="8876714" cy="5407928"/>
          </a:xfrm>
        </p:spPr>
        <p:txBody>
          <a:bodyPr>
            <a:normAutofit fontScale="25000" lnSpcReduction="20000"/>
          </a:bodyPr>
          <a:lstStyle/>
          <a:p>
            <a:pPr algn="just">
              <a:lnSpc>
                <a:spcPct val="107000"/>
              </a:lnSpc>
              <a:spcAft>
                <a:spcPts val="800"/>
              </a:spcAft>
            </a:pPr>
            <a:r>
              <a:rPr lang="es-ES" sz="5500" dirty="0">
                <a:effectLst/>
                <a:ea typeface="Calibri" panose="020F0502020204030204" pitchFamily="34" charset="0"/>
                <a:cs typeface="Browallia New" panose="020B0502040204020203" pitchFamily="34" charset="-34"/>
              </a:rPr>
              <a:t>La escaza investigación y difusión de la ciencia y tecnología física - matemática en el Perú y América Latina fue motivo para que las publicaciones del Dr. Federico Villareal sean poco conocidas y divulgadas. </a:t>
            </a:r>
            <a:r>
              <a:rPr lang="es-PE" sz="5500" dirty="0">
                <a:effectLst/>
                <a:ea typeface="Calibri" panose="020F0502020204030204" pitchFamily="34" charset="0"/>
                <a:cs typeface="Browallia New" panose="020B0502040204020203" pitchFamily="34" charset="-34"/>
              </a:rPr>
              <a:t>Se comenta que escribió más de 600 publicaciones. </a:t>
            </a:r>
            <a:r>
              <a:rPr lang="es-ES" sz="5500" dirty="0">
                <a:effectLst/>
                <a:ea typeface="Calibri" panose="020F0502020204030204" pitchFamily="34" charset="0"/>
                <a:cs typeface="Browallia New" panose="020B0502040204020203" pitchFamily="34" charset="-34"/>
              </a:rPr>
              <a:t>La razón de que las obras de Federico Villarreal no sean conocidas en el Sistema curricular educativo nacional, es porque no están incluidas en el Sistema educativo nacional y pedimos su inclusión y publicación por la importancia que reviste en todos los niveles educativos: inicial, primaria, secundaria, universitaria y post grado: Publico  I. </a:t>
            </a:r>
            <a:r>
              <a:rPr lang="es-ES" sz="5500" b="1" dirty="0">
                <a:effectLst/>
                <a:ea typeface="Calibri" panose="020F0502020204030204" pitchFamily="34" charset="0"/>
                <a:cs typeface="Browallia New" panose="020B0502040204020203" pitchFamily="34" charset="-34"/>
              </a:rPr>
              <a:t>Ciencias Naturales: </a:t>
            </a:r>
            <a:r>
              <a:rPr lang="es-ES" sz="5500" dirty="0">
                <a:effectLst/>
                <a:ea typeface="Calibri" panose="020F0502020204030204" pitchFamily="34" charset="0"/>
                <a:cs typeface="Browallia New" panose="020B0502040204020203" pitchFamily="34" charset="-34"/>
              </a:rPr>
              <a:t>Fisica, Quimica, Biologia, Botánica, Geografía y Astronomía. II. </a:t>
            </a:r>
            <a:r>
              <a:rPr lang="es-ES" sz="5500" b="1" dirty="0">
                <a:effectLst/>
                <a:ea typeface="Calibri" panose="020F0502020204030204" pitchFamily="34" charset="0"/>
                <a:cs typeface="Browallia New" panose="020B0502040204020203" pitchFamily="34" charset="-34"/>
              </a:rPr>
              <a:t>Ciencias Formales: </a:t>
            </a:r>
            <a:r>
              <a:rPr lang="es-ES" sz="5500" dirty="0">
                <a:effectLst/>
                <a:ea typeface="Calibri" panose="020F0502020204030204" pitchFamily="34" charset="0"/>
                <a:cs typeface="Browallia New" panose="020B0502040204020203" pitchFamily="34" charset="-34"/>
              </a:rPr>
              <a:t>Geometría, Estereometría y Matemática. </a:t>
            </a:r>
            <a:r>
              <a:rPr lang="es-PE" sz="5500" dirty="0">
                <a:effectLst/>
                <a:ea typeface="Calibri" panose="020F0502020204030204" pitchFamily="34" charset="0"/>
                <a:cs typeface="Browallia New" panose="020B0502040204020203" pitchFamily="34" charset="-34"/>
              </a:rPr>
              <a:t>III. </a:t>
            </a:r>
            <a:r>
              <a:rPr lang="es-ES" sz="5500" b="1" dirty="0">
                <a:effectLst/>
                <a:ea typeface="Calibri" panose="020F0502020204030204" pitchFamily="34" charset="0"/>
                <a:cs typeface="Browallia New" panose="020B0502040204020203" pitchFamily="34" charset="-34"/>
              </a:rPr>
              <a:t>Ciencias Sociales: </a:t>
            </a:r>
            <a:r>
              <a:rPr lang="es-ES" sz="5500" dirty="0">
                <a:effectLst/>
                <a:ea typeface="Calibri" panose="020F0502020204030204" pitchFamily="34" charset="0"/>
                <a:cs typeface="Browallia New" panose="020B0502040204020203" pitchFamily="34" charset="-34"/>
              </a:rPr>
              <a:t>Política, Historia, Educación, Lingüística, Bibliotecología, Filosofía y Cuento. Magistralmente contextualizado en sus publicaciones.</a:t>
            </a:r>
            <a:endParaRPr lang="es-PE" sz="5500" dirty="0">
              <a:effectLst/>
              <a:ea typeface="Calibri" panose="020F0502020204030204" pitchFamily="34" charset="0"/>
              <a:cs typeface="Browallia New" panose="020B0502040204020203" pitchFamily="34" charset="-34"/>
            </a:endParaRPr>
          </a:p>
          <a:p>
            <a:pPr algn="just">
              <a:lnSpc>
                <a:spcPct val="107000"/>
              </a:lnSpc>
              <a:spcAft>
                <a:spcPts val="800"/>
              </a:spcAft>
            </a:pPr>
            <a:r>
              <a:rPr lang="es-ES" sz="5500" dirty="0">
                <a:effectLst/>
                <a:ea typeface="Calibri" panose="020F0502020204030204" pitchFamily="34" charset="0"/>
                <a:cs typeface="Browallia New" panose="020B0502040204020203" pitchFamily="34" charset="-34"/>
              </a:rPr>
              <a:t>En 1866 como profesor de primera enseñanza pública su primer </a:t>
            </a:r>
            <a:r>
              <a:rPr lang="es-ES" sz="5500" b="1" i="1" dirty="0">
                <a:effectLst/>
                <a:ea typeface="Calibri" panose="020F0502020204030204" pitchFamily="34" charset="0"/>
                <a:cs typeface="Browallia New" panose="020B0502040204020203" pitchFamily="34" charset="-34"/>
              </a:rPr>
              <a:t>“Manual de aritmética teórica y práctica”,</a:t>
            </a:r>
            <a:r>
              <a:rPr lang="es-ES" sz="5500" dirty="0">
                <a:effectLst/>
                <a:ea typeface="Calibri" panose="020F0502020204030204" pitchFamily="34" charset="0"/>
                <a:cs typeface="Browallia New" panose="020B0502040204020203" pitchFamily="34" charset="-34"/>
              </a:rPr>
              <a:t> publicado en Túcume - Lambayeque y continúo publicando hasta 1922, siendo la más relevante </a:t>
            </a:r>
            <a:r>
              <a:rPr lang="es-ES" sz="5500" b="1" i="1" dirty="0">
                <a:effectLst/>
                <a:ea typeface="Calibri" panose="020F0502020204030204" pitchFamily="34" charset="0"/>
                <a:cs typeface="Browallia New" panose="020B0502040204020203" pitchFamily="34" charset="-34"/>
              </a:rPr>
              <a:t>“La Ciencia y su Clasificación según su objeto de estudio”</a:t>
            </a:r>
            <a:r>
              <a:rPr lang="es-ES" sz="5500" dirty="0">
                <a:effectLst/>
                <a:ea typeface="Calibri" panose="020F0502020204030204" pitchFamily="34" charset="0"/>
                <a:cs typeface="Browallia New" panose="020B0502040204020203" pitchFamily="34" charset="-34"/>
              </a:rPr>
              <a:t>, en la Revista Ciencias de la cual nos ocuparemos en esta obra.</a:t>
            </a:r>
            <a:endParaRPr lang="es-PE" sz="5500" dirty="0">
              <a:effectLst/>
              <a:ea typeface="Calibri" panose="020F0502020204030204" pitchFamily="34" charset="0"/>
              <a:cs typeface="Browallia New" panose="020B0502040204020203" pitchFamily="34" charset="-34"/>
            </a:endParaRPr>
          </a:p>
          <a:p>
            <a:pPr algn="just">
              <a:lnSpc>
                <a:spcPct val="107000"/>
              </a:lnSpc>
              <a:spcAft>
                <a:spcPts val="800"/>
              </a:spcAft>
            </a:pPr>
            <a:r>
              <a:rPr lang="es-PE" sz="5500" dirty="0">
                <a:effectLst/>
                <a:ea typeface="Calibri" panose="020F0502020204030204" pitchFamily="34" charset="0"/>
                <a:cs typeface="Browallia New" panose="020B0502040204020203" pitchFamily="34" charset="-34"/>
              </a:rPr>
              <a:t>Federico Villarreal en 1873 enuncia y publica su polinomio </a:t>
            </a:r>
            <a:r>
              <a:rPr lang="es-PE" sz="5500" b="1" i="1" dirty="0">
                <a:effectLst/>
                <a:ea typeface="Calibri" panose="020F0502020204030204" pitchFamily="34" charset="0"/>
                <a:cs typeface="Browallia New" panose="020B0502040204020203" pitchFamily="34" charset="-34"/>
              </a:rPr>
              <a:t>“Método para elevar un polinomio cualquiera a una potencia cualquiera”</a:t>
            </a:r>
            <a:r>
              <a:rPr lang="es-PE" sz="5500" dirty="0">
                <a:effectLst/>
                <a:ea typeface="Calibri" panose="020F0502020204030204" pitchFamily="34" charset="0"/>
                <a:cs typeface="Browallia New" panose="020B0502040204020203" pitchFamily="34" charset="-34"/>
              </a:rPr>
              <a:t>, superando el binomio de Newton, según afirma Basadre “es tan perfecto, seguro y rápido que el binomio de Newton”.</a:t>
            </a:r>
          </a:p>
          <a:p>
            <a:pPr algn="just">
              <a:lnSpc>
                <a:spcPct val="107000"/>
              </a:lnSpc>
              <a:spcAft>
                <a:spcPts val="800"/>
              </a:spcAft>
            </a:pPr>
            <a:r>
              <a:rPr lang="es-PE" sz="5500" dirty="0">
                <a:effectLst/>
                <a:ea typeface="Calibri" panose="020F0502020204030204" pitchFamily="34" charset="0"/>
                <a:cs typeface="Browallia New" panose="020B0502040204020203" pitchFamily="34" charset="-34"/>
              </a:rPr>
              <a:t>Villarreal en 1909 comento y publicó en la revista ciencias sobre el principio de la relatividad de Albert Einstein, con cabal conocimiento que: </a:t>
            </a:r>
            <a:r>
              <a:rPr lang="es-PE" sz="5500" b="1" i="1" dirty="0">
                <a:effectLst/>
                <a:ea typeface="Calibri" panose="020F0502020204030204" pitchFamily="34" charset="0"/>
                <a:cs typeface="Browallia New" panose="020B0502040204020203" pitchFamily="34" charset="-34"/>
              </a:rPr>
              <a:t>Einstein en Europa, llega a considerarlo como uno de los grandes hombres de la humanidad y el científico más importante de la historia del siglo XX.</a:t>
            </a:r>
            <a:endParaRPr lang="es-PE" sz="5500" dirty="0">
              <a:effectLst/>
              <a:ea typeface="Calibri" panose="020F0502020204030204" pitchFamily="34" charset="0"/>
              <a:cs typeface="Browallia New" panose="020B0502040204020203" pitchFamily="34" charset="-34"/>
            </a:endParaRPr>
          </a:p>
          <a:p>
            <a:pPr algn="just">
              <a:lnSpc>
                <a:spcPct val="107000"/>
              </a:lnSpc>
              <a:spcAft>
                <a:spcPts val="800"/>
              </a:spcAft>
            </a:pPr>
            <a:r>
              <a:rPr lang="es-ES" sz="5500" dirty="0">
                <a:effectLst/>
                <a:ea typeface="Calibri" panose="020F0502020204030204" pitchFamily="34" charset="0"/>
                <a:cs typeface="Browallia New" panose="020B0502040204020203" pitchFamily="34" charset="-34"/>
              </a:rPr>
              <a:t>El Dr. Villarreal en 1975 es reconocido por Williams Henrry Gates, creador de la Empresa Microsoft y el sistema operativo Microsoft Windows. Le preguntaron a qué científico admiraba, </a:t>
            </a:r>
            <a:r>
              <a:rPr lang="es-ES" sz="5500" b="1" i="1" dirty="0">
                <a:effectLst/>
                <a:ea typeface="Calibri" panose="020F0502020204030204" pitchFamily="34" charset="0"/>
                <a:cs typeface="Browallia New" panose="020B0502040204020203" pitchFamily="34" charset="-34"/>
              </a:rPr>
              <a:t>Bill Gates respondió al matemático Peruano Federico Villarreal, admiro su “Método para elevar un polinomio cualquiera a una potencia cualquiera”, que me sirvió para realizar mis softwares de informática.</a:t>
            </a:r>
            <a:endParaRPr lang="es-PE" sz="5500" dirty="0">
              <a:effectLst/>
              <a:ea typeface="Calibri" panose="020F0502020204030204" pitchFamily="34" charset="0"/>
              <a:cs typeface="Browallia New" panose="020B0502040204020203" pitchFamily="34" charset="-34"/>
            </a:endParaRPr>
          </a:p>
          <a:p>
            <a:pPr algn="just">
              <a:lnSpc>
                <a:spcPct val="107000"/>
              </a:lnSpc>
              <a:spcAft>
                <a:spcPts val="800"/>
              </a:spcAft>
            </a:pPr>
            <a:r>
              <a:rPr lang="es-PE" sz="5500" dirty="0">
                <a:effectLst/>
                <a:ea typeface="Calibri" panose="020F0502020204030204" pitchFamily="34" charset="0"/>
                <a:cs typeface="Browallia New" panose="020B0502040204020203" pitchFamily="34" charset="-34"/>
              </a:rPr>
              <a:t> </a:t>
            </a:r>
          </a:p>
          <a:p>
            <a:pPr>
              <a:lnSpc>
                <a:spcPct val="107000"/>
              </a:lnSpc>
              <a:spcAft>
                <a:spcPts val="800"/>
              </a:spcAft>
            </a:pPr>
            <a:r>
              <a:rPr lang="es-PE"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s-PE" dirty="0"/>
          </a:p>
        </p:txBody>
      </p:sp>
    </p:spTree>
    <p:extLst>
      <p:ext uri="{BB962C8B-B14F-4D97-AF65-F5344CB8AC3E}">
        <p14:creationId xmlns:p14="http://schemas.microsoft.com/office/powerpoint/2010/main" val="369876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A0474A-981B-49A3-81AA-D71D7415AEFF}"/>
              </a:ext>
            </a:extLst>
          </p:cNvPr>
          <p:cNvSpPr>
            <a:spLocks noGrp="1"/>
          </p:cNvSpPr>
          <p:nvPr>
            <p:ph type="title"/>
          </p:nvPr>
        </p:nvSpPr>
        <p:spPr>
          <a:xfrm>
            <a:off x="628650" y="807522"/>
            <a:ext cx="7886700" cy="883167"/>
          </a:xfrm>
        </p:spPr>
        <p:txBody>
          <a:bodyPr/>
          <a:lstStyle/>
          <a:p>
            <a:pPr algn="ctr"/>
            <a:r>
              <a:rPr lang="es-ES" dirty="0"/>
              <a:t>PRÁCTICA 8</a:t>
            </a:r>
          </a:p>
        </p:txBody>
      </p:sp>
      <p:sp>
        <p:nvSpPr>
          <p:cNvPr id="3" name="Marcador de contenido 2">
            <a:extLst>
              <a:ext uri="{FF2B5EF4-FFF2-40B4-BE49-F238E27FC236}">
                <a16:creationId xmlns:a16="http://schemas.microsoft.com/office/drawing/2014/main" id="{25A373B9-74FE-45B5-9610-9AF98F02633A}"/>
              </a:ext>
            </a:extLst>
          </p:cNvPr>
          <p:cNvSpPr>
            <a:spLocks noGrp="1"/>
          </p:cNvSpPr>
          <p:nvPr>
            <p:ph idx="1"/>
          </p:nvPr>
        </p:nvSpPr>
        <p:spPr/>
        <p:txBody>
          <a:bodyPr/>
          <a:lstStyle/>
          <a:p>
            <a:r>
              <a:rPr lang="es-ES" dirty="0"/>
              <a:t>Indique 4 formas de evitar la contaminación pesquera</a:t>
            </a:r>
          </a:p>
          <a:p>
            <a:r>
              <a:rPr lang="es-ES" dirty="0"/>
              <a:t>Indique 4 formas de evitar la contaminación minera</a:t>
            </a:r>
          </a:p>
          <a:p>
            <a:r>
              <a:rPr lang="es-ES" dirty="0"/>
              <a:t>Indique 4 formas de evitar la contaminación de la industria alimentaria</a:t>
            </a:r>
          </a:p>
          <a:p>
            <a:pPr marL="0" indent="0">
              <a:buNone/>
            </a:pPr>
            <a:r>
              <a:rPr lang="es-ES" dirty="0"/>
              <a:t> </a:t>
            </a:r>
          </a:p>
          <a:p>
            <a:pPr marL="0" indent="0">
              <a:buNone/>
            </a:pPr>
            <a:r>
              <a:rPr lang="es-ES" b="1" dirty="0"/>
              <a:t>Nota:</a:t>
            </a:r>
          </a:p>
          <a:p>
            <a:pPr>
              <a:buFont typeface="Wingdings" panose="05000000000000000000" pitchFamily="2" charset="2"/>
              <a:buChar char="v"/>
            </a:pPr>
            <a:r>
              <a:rPr lang="es-ES" sz="1800" b="1" dirty="0">
                <a:solidFill>
                  <a:srgbClr val="FF0000"/>
                </a:solidFill>
              </a:rPr>
              <a:t>Las prácticas serán expuestas por cada grupo previa presentación por escrito </a:t>
            </a:r>
            <a:r>
              <a:rPr lang="es-ES" sz="1800" b="1">
                <a:solidFill>
                  <a:srgbClr val="FF0000"/>
                </a:solidFill>
              </a:rPr>
              <a:t>en su </a:t>
            </a:r>
            <a:r>
              <a:rPr lang="es-ES" sz="1800" b="1" dirty="0">
                <a:solidFill>
                  <a:srgbClr val="FF0000"/>
                </a:solidFill>
              </a:rPr>
              <a:t>folder para su revisión y calificación y también en un video de 5 minutos.</a:t>
            </a:r>
          </a:p>
          <a:p>
            <a:pPr marL="0" indent="0">
              <a:buNone/>
            </a:pPr>
            <a:endParaRPr lang="es-ES" b="1" dirty="0"/>
          </a:p>
          <a:p>
            <a:endParaRPr lang="es-ES" dirty="0"/>
          </a:p>
          <a:p>
            <a:endParaRPr lang="es-ES" dirty="0"/>
          </a:p>
          <a:p>
            <a:endParaRPr lang="es-ES" dirty="0"/>
          </a:p>
          <a:p>
            <a:endParaRPr lang="es-ES" dirty="0"/>
          </a:p>
        </p:txBody>
      </p:sp>
    </p:spTree>
    <p:extLst>
      <p:ext uri="{BB962C8B-B14F-4D97-AF65-F5344CB8AC3E}">
        <p14:creationId xmlns:p14="http://schemas.microsoft.com/office/powerpoint/2010/main" val="293964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399244-6F7F-39CC-E233-59026FA21551}"/>
              </a:ext>
            </a:extLst>
          </p:cNvPr>
          <p:cNvSpPr>
            <a:spLocks noGrp="1"/>
          </p:cNvSpPr>
          <p:nvPr>
            <p:ph type="title"/>
          </p:nvPr>
        </p:nvSpPr>
        <p:spPr>
          <a:xfrm>
            <a:off x="628650" y="974726"/>
            <a:ext cx="7886700" cy="460179"/>
          </a:xfrm>
        </p:spPr>
        <p:txBody>
          <a:bodyPr>
            <a:normAutofit/>
          </a:bodyPr>
          <a:lstStyle/>
          <a:p>
            <a:r>
              <a:rPr lang="es-PE" sz="2400" dirty="0"/>
              <a:t>               Lugares donde encontrar información</a:t>
            </a:r>
          </a:p>
        </p:txBody>
      </p:sp>
      <p:sp>
        <p:nvSpPr>
          <p:cNvPr id="3" name="Marcador de contenido 2">
            <a:extLst>
              <a:ext uri="{FF2B5EF4-FFF2-40B4-BE49-F238E27FC236}">
                <a16:creationId xmlns:a16="http://schemas.microsoft.com/office/drawing/2014/main" id="{915D9A9D-B85C-E379-D2F2-F40E4240DC88}"/>
              </a:ext>
            </a:extLst>
          </p:cNvPr>
          <p:cNvSpPr>
            <a:spLocks noGrp="1"/>
          </p:cNvSpPr>
          <p:nvPr>
            <p:ph idx="1"/>
          </p:nvPr>
        </p:nvSpPr>
        <p:spPr>
          <a:xfrm>
            <a:off x="628650" y="1434905"/>
            <a:ext cx="7886700" cy="5351658"/>
          </a:xfrm>
        </p:spPr>
        <p:txBody>
          <a:bodyPr>
            <a:normAutofit/>
          </a:bodyPr>
          <a:lstStyle/>
          <a:p>
            <a:r>
              <a:rPr lang="es-PE" sz="2000" dirty="0"/>
              <a:t>Hemeroteca  de la biblioteca Nacional.</a:t>
            </a:r>
          </a:p>
          <a:p>
            <a:r>
              <a:rPr lang="es-PE" sz="2000" dirty="0"/>
              <a:t>Biblioteca de  San Marcos.</a:t>
            </a:r>
          </a:p>
          <a:p>
            <a:r>
              <a:rPr lang="es-PE" sz="2000" dirty="0"/>
              <a:t>Biblioteca de la UNI.</a:t>
            </a:r>
          </a:p>
          <a:p>
            <a:r>
              <a:rPr lang="es-PE" sz="2000" dirty="0"/>
              <a:t>Revistas</a:t>
            </a:r>
          </a:p>
          <a:p>
            <a:r>
              <a:rPr lang="es-PE" sz="2000" i="1" dirty="0"/>
              <a:t>La Gaceta Científica</a:t>
            </a:r>
          </a:p>
          <a:p>
            <a:r>
              <a:rPr lang="es-PE" sz="2000" i="1" dirty="0"/>
              <a:t>Revista  de Ciencias</a:t>
            </a:r>
          </a:p>
        </p:txBody>
      </p:sp>
    </p:spTree>
    <p:extLst>
      <p:ext uri="{BB962C8B-B14F-4D97-AF65-F5344CB8AC3E}">
        <p14:creationId xmlns:p14="http://schemas.microsoft.com/office/powerpoint/2010/main" val="346514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346074"/>
          </a:xfrm>
        </p:spPr>
        <p:txBody>
          <a:bodyPr>
            <a:noAutofit/>
          </a:bodyPr>
          <a:lstStyle/>
          <a:p>
            <a:r>
              <a:rPr lang="es-ES" sz="2400" dirty="0"/>
              <a:t>                                 Videos para comentar</a:t>
            </a:r>
            <a:endParaRPr lang="en-US" sz="2400" dirty="0"/>
          </a:p>
        </p:txBody>
      </p:sp>
      <p:sp>
        <p:nvSpPr>
          <p:cNvPr id="3" name="Marcador de contenido 2"/>
          <p:cNvSpPr>
            <a:spLocks noGrp="1"/>
          </p:cNvSpPr>
          <p:nvPr>
            <p:ph idx="1"/>
          </p:nvPr>
        </p:nvSpPr>
        <p:spPr>
          <a:xfrm>
            <a:off x="628650" y="1467556"/>
            <a:ext cx="7886700" cy="5319007"/>
          </a:xfrm>
        </p:spPr>
        <p:txBody>
          <a:bodyPr/>
          <a:lstStyle/>
          <a:p>
            <a:r>
              <a:rPr lang="es-ES" sz="2000" dirty="0">
                <a:hlinkClick r:id="rId2"/>
              </a:rPr>
              <a:t>https://www.youtube.com/watch?v=I4wj61hScUQ</a:t>
            </a:r>
            <a:endParaRPr lang="es-ES" sz="2000" dirty="0"/>
          </a:p>
          <a:p>
            <a:r>
              <a:rPr lang="es-ES" sz="2000" dirty="0"/>
              <a:t>3:49 minutos para entender el desarrollo sostenible</a:t>
            </a:r>
          </a:p>
          <a:p>
            <a:r>
              <a:rPr lang="en-US" sz="2400" dirty="0">
                <a:hlinkClick r:id="rId3"/>
              </a:rPr>
              <a:t>https://www.youtube.com/watch?v=MHtzXRiYUgY</a:t>
            </a:r>
            <a:endParaRPr lang="en-US" sz="2400" dirty="0"/>
          </a:p>
          <a:p>
            <a:r>
              <a:rPr lang="en-US" sz="2000" dirty="0" err="1"/>
              <a:t>Sustentabilidad</a:t>
            </a:r>
            <a:r>
              <a:rPr lang="en-US" sz="2000" dirty="0"/>
              <a:t> y </a:t>
            </a:r>
            <a:r>
              <a:rPr lang="en-US" sz="2000" dirty="0" err="1"/>
              <a:t>Sostenibilidad</a:t>
            </a:r>
            <a:r>
              <a:rPr lang="en-US" sz="2000" dirty="0"/>
              <a:t> 2:47</a:t>
            </a:r>
          </a:p>
          <a:p>
            <a:r>
              <a:rPr lang="en-US" sz="2000" dirty="0">
                <a:hlinkClick r:id="rId4"/>
              </a:rPr>
              <a:t>https://www.youtube.com/watch?v=KqDbkrSXsx8</a:t>
            </a:r>
            <a:endParaRPr lang="en-US" sz="2000" dirty="0"/>
          </a:p>
          <a:p>
            <a:r>
              <a:rPr lang="es-ES" sz="1600" dirty="0"/>
              <a:t>QUE ES DESARROLLO SUSTENTABLE Y SOSTENIBLE 12:52</a:t>
            </a:r>
          </a:p>
          <a:p>
            <a:r>
              <a:rPr lang="es-ES" sz="1600" dirty="0">
                <a:hlinkClick r:id="rId5"/>
              </a:rPr>
              <a:t>https://www.google.com/search?q=biografia+de+federico+villarreal&amp;rlz=1C1ONGR_esPE1004PE1004&amp;sxsrf=AJOqlzXzWArD6bhNSiSDOh2qJlvSvDxFFw:1675119205610&amp;source</a:t>
            </a:r>
            <a:endParaRPr lang="es-ES" sz="1600" dirty="0"/>
          </a:p>
          <a:p>
            <a:r>
              <a:rPr lang="es-ES" sz="1600" dirty="0"/>
              <a:t>Federico Villarreal y </a:t>
            </a:r>
            <a:r>
              <a:rPr lang="es-ES" sz="1600"/>
              <a:t>Santiago Antúnez </a:t>
            </a:r>
            <a:r>
              <a:rPr lang="es-ES" sz="1600" dirty="0"/>
              <a:t>de Mayolo</a:t>
            </a:r>
          </a:p>
          <a:p>
            <a:endParaRPr lang="en-US" dirty="0"/>
          </a:p>
        </p:txBody>
      </p:sp>
    </p:spTree>
    <p:extLst>
      <p:ext uri="{BB962C8B-B14F-4D97-AF65-F5344CB8AC3E}">
        <p14:creationId xmlns:p14="http://schemas.microsoft.com/office/powerpoint/2010/main" val="640602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6348" y="2418333"/>
            <a:ext cx="8791303" cy="2418711"/>
          </a:xfrm>
        </p:spPr>
        <p:txBody>
          <a:bodyPr/>
          <a:lstStyle/>
          <a:p>
            <a:pPr algn="just" fontAlgn="base"/>
            <a:endParaRPr lang="en-US" dirty="0"/>
          </a:p>
          <a:p>
            <a:pPr marL="0" indent="0">
              <a:buNone/>
            </a:pPr>
            <a:r>
              <a:rPr lang="es-ES" sz="4000" dirty="0"/>
              <a:t>            Gracias</a:t>
            </a:r>
          </a:p>
          <a:p>
            <a:pPr marL="0" indent="0">
              <a:buNone/>
            </a:pPr>
            <a:r>
              <a:rPr lang="es-ES" sz="4000" dirty="0"/>
              <a:t>                         </a:t>
            </a:r>
            <a:r>
              <a:rPr lang="es-ES" sz="4000" i="1" dirty="0" err="1"/>
              <a:t>Tupananchikama</a:t>
            </a:r>
            <a:endParaRPr lang="en-US" sz="4000" dirty="0"/>
          </a:p>
        </p:txBody>
      </p:sp>
    </p:spTree>
    <p:extLst>
      <p:ext uri="{BB962C8B-B14F-4D97-AF65-F5344CB8AC3E}">
        <p14:creationId xmlns:p14="http://schemas.microsoft.com/office/powerpoint/2010/main" val="375993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A9C87F-14CC-464E-BFE3-6CB42CB435AA}"/>
              </a:ext>
            </a:extLst>
          </p:cNvPr>
          <p:cNvSpPr>
            <a:spLocks noGrp="1"/>
          </p:cNvSpPr>
          <p:nvPr>
            <p:ph type="title"/>
          </p:nvPr>
        </p:nvSpPr>
        <p:spPr>
          <a:xfrm>
            <a:off x="628650" y="974726"/>
            <a:ext cx="7886700" cy="774561"/>
          </a:xfrm>
        </p:spPr>
        <p:txBody>
          <a:bodyPr>
            <a:normAutofit fontScale="90000"/>
          </a:bodyPr>
          <a:lstStyle/>
          <a:p>
            <a:pPr marL="228600" marR="0" lvl="0" indent="-228600" defTabSz="914400" rtl="0" eaLnBrk="1" fontAlgn="auto" latinLnBrk="0" hangingPunct="1">
              <a:lnSpc>
                <a:spcPct val="90000"/>
              </a:lnSpc>
              <a:spcBef>
                <a:spcPts val="1000"/>
              </a:spcBef>
              <a:spcAft>
                <a:spcPts val="0"/>
              </a:spcAft>
              <a:tabLst/>
              <a:defRPr/>
            </a:pPr>
            <a:r>
              <a:rPr kumimoji="0" lang="es-ES" sz="2200" b="0" i="0" u="none" strike="noStrike" kern="1200" cap="none" spc="0" normalizeH="0" baseline="0" noProof="0" dirty="0">
                <a:ln>
                  <a:noFill/>
                </a:ln>
                <a:solidFill>
                  <a:prstClr val="black"/>
                </a:solidFill>
                <a:effectLst/>
                <a:uLnTx/>
                <a:uFillTx/>
                <a:latin typeface="Calibri" panose="020F0502020204030204"/>
                <a:ea typeface="+mn-ea"/>
                <a:cs typeface="+mn-cs"/>
              </a:rPr>
              <a:t>2. </a:t>
            </a:r>
            <a:r>
              <a:rPr lang="es-ES" sz="2200" dirty="0">
                <a:solidFill>
                  <a:prstClr val="black"/>
                </a:solidFill>
                <a:latin typeface="Calibri" panose="020F0502020204030204"/>
                <a:ea typeface="+mn-ea"/>
                <a:cs typeface="+mn-cs"/>
              </a:rPr>
              <a:t>P</a:t>
            </a:r>
            <a:r>
              <a:rPr kumimoji="0" lang="es-ES" sz="2200" b="1" i="0" u="none" strike="noStrike" kern="1200" cap="none" spc="0" normalizeH="0" baseline="0" noProof="0" dirty="0" err="1">
                <a:ln>
                  <a:noFill/>
                </a:ln>
                <a:solidFill>
                  <a:prstClr val="black"/>
                </a:solidFill>
                <a:effectLst/>
                <a:uLnTx/>
                <a:uFillTx/>
                <a:latin typeface="Calibri" panose="020F0502020204030204"/>
                <a:ea typeface="+mn-ea"/>
                <a:cs typeface="+mn-cs"/>
              </a:rPr>
              <a:t>roblemas</a:t>
            </a:r>
            <a:r>
              <a:rPr kumimoji="0" lang="es-ES" sz="2200" b="1" i="0" u="none" strike="noStrike" kern="1200" cap="none" spc="0" normalizeH="0" baseline="0" noProof="0" dirty="0">
                <a:ln>
                  <a:noFill/>
                </a:ln>
                <a:solidFill>
                  <a:prstClr val="black"/>
                </a:solidFill>
                <a:effectLst/>
                <a:uLnTx/>
                <a:uFillTx/>
                <a:latin typeface="Calibri" panose="020F0502020204030204"/>
                <a:ea typeface="+mn-ea"/>
                <a:cs typeface="+mn-cs"/>
              </a:rPr>
              <a:t> económicos </a:t>
            </a:r>
            <a:r>
              <a:rPr kumimoji="0" lang="es-ES" sz="2200" b="0" i="0" u="none" strike="noStrike" kern="1200" cap="none" spc="0" normalizeH="0" baseline="0" noProof="0" dirty="0">
                <a:ln>
                  <a:noFill/>
                </a:ln>
                <a:solidFill>
                  <a:prstClr val="black"/>
                </a:solidFill>
                <a:effectLst/>
                <a:uLnTx/>
                <a:uFillTx/>
                <a:latin typeface="Calibri" panose="020F0502020204030204"/>
                <a:ea typeface="+mn-ea"/>
                <a:cs typeface="+mn-cs"/>
              </a:rPr>
              <a:t>del Perú en la actualidad</a:t>
            </a:r>
            <a:br>
              <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s-PE" dirty="0"/>
          </a:p>
        </p:txBody>
      </p:sp>
      <p:sp>
        <p:nvSpPr>
          <p:cNvPr id="3" name="Marcador de contenido 2">
            <a:extLst>
              <a:ext uri="{FF2B5EF4-FFF2-40B4-BE49-F238E27FC236}">
                <a16:creationId xmlns:a16="http://schemas.microsoft.com/office/drawing/2014/main" id="{96BE2E5B-AF5F-4841-812A-00E7D5EFE4B3}"/>
              </a:ext>
            </a:extLst>
          </p:cNvPr>
          <p:cNvSpPr>
            <a:spLocks noGrp="1"/>
          </p:cNvSpPr>
          <p:nvPr>
            <p:ph idx="1"/>
          </p:nvPr>
        </p:nvSpPr>
        <p:spPr>
          <a:xfrm>
            <a:off x="371061" y="1656522"/>
            <a:ext cx="8613913" cy="5068645"/>
          </a:xfrm>
        </p:spPr>
        <p:txBody>
          <a:bodyPr>
            <a:normAutofit fontScale="62500" lnSpcReduction="20000"/>
          </a:bodyPr>
          <a:lstStyle/>
          <a:p>
            <a:r>
              <a:rPr lang="es-ES" dirty="0"/>
              <a:t>1. Desigualdad social y pobreza Existen brechas entre zonas urbanas y rurales, así como entre la costa, sierra y selva.2. </a:t>
            </a:r>
          </a:p>
          <a:p>
            <a:r>
              <a:rPr lang="es-ES" dirty="0"/>
              <a:t>2. Informalidad laboral y empresarial Más del 70% de la población económicamente activa trabaja en la informalidad. Esto reduce la recaudación tributaria y limita la productividad.</a:t>
            </a:r>
          </a:p>
          <a:p>
            <a:r>
              <a:rPr lang="es-ES" dirty="0"/>
              <a:t>3. La economía peruana depende en gran medida de la minería y la exportación de recursos naturales, lo que la hace vulnerable a la caída de los precios</a:t>
            </a:r>
          </a:p>
          <a:p>
            <a:r>
              <a:rPr lang="es-ES" dirty="0"/>
              <a:t>4. Corrupción y mala gestión </a:t>
            </a:r>
            <a:r>
              <a:rPr lang="es-ES" dirty="0" err="1"/>
              <a:t>públicaLa</a:t>
            </a:r>
            <a:r>
              <a:rPr lang="es-ES" dirty="0"/>
              <a:t> corrupción en todos los niveles del Estado afecta la inversión, la competitividad y el uso eficiente de los recursos públicos</a:t>
            </a:r>
          </a:p>
          <a:p>
            <a:r>
              <a:rPr lang="es-ES" dirty="0"/>
              <a:t>5.Inversión insuficiente en educación, salud e innovación</a:t>
            </a:r>
          </a:p>
          <a:p>
            <a:r>
              <a:rPr lang="es-ES" dirty="0"/>
              <a:t>6. El capital humano es débil por la baja calidad educativa y los problemas en el sistema de salud, lo cual afecta la competitividad a largo plazo.</a:t>
            </a:r>
          </a:p>
          <a:p>
            <a:r>
              <a:rPr lang="es-ES" dirty="0"/>
              <a:t>7. Infraestructura deficiente Carreteras, puertos y redes de transporte limitados encarecen la logística y dificultan el desarrollo de regiones alejadas</a:t>
            </a:r>
          </a:p>
          <a:p>
            <a:r>
              <a:rPr lang="es-ES" dirty="0"/>
              <a:t>8. Inestabilidad política Los constantes cambios de gobierno, crisis políticas y conflictos sociales desincentivan la inversión extranjera y nacional</a:t>
            </a:r>
          </a:p>
          <a:p>
            <a:r>
              <a:rPr lang="es-ES" dirty="0"/>
              <a:t>9. Débil recaudación tributaria. El sistema tributario es poco eficiente y gran parte de la economía no paga impuestos debido a la informalidad y la evasión.</a:t>
            </a:r>
            <a:endParaRPr lang="es-PE" dirty="0"/>
          </a:p>
        </p:txBody>
      </p:sp>
    </p:spTree>
    <p:extLst>
      <p:ext uri="{BB962C8B-B14F-4D97-AF65-F5344CB8AC3E}">
        <p14:creationId xmlns:p14="http://schemas.microsoft.com/office/powerpoint/2010/main" val="2565911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D9DAAC-0E15-42D5-86E3-595EFDE0A8CC}"/>
              </a:ext>
            </a:extLst>
          </p:cNvPr>
          <p:cNvSpPr>
            <a:spLocks noGrp="1"/>
          </p:cNvSpPr>
          <p:nvPr>
            <p:ph type="title"/>
          </p:nvPr>
        </p:nvSpPr>
        <p:spPr>
          <a:xfrm>
            <a:off x="628650" y="974727"/>
            <a:ext cx="7886700" cy="575778"/>
          </a:xfrm>
        </p:spPr>
        <p:txBody>
          <a:bodyPr>
            <a:noAutofit/>
          </a:bodyPr>
          <a:lstStyle/>
          <a:p>
            <a:r>
              <a:rPr lang="es-ES" sz="2000" dirty="0"/>
              <a:t>3. </a:t>
            </a:r>
            <a:r>
              <a:rPr lang="es-ES" sz="2000" b="1" dirty="0"/>
              <a:t>Problemas científicos </a:t>
            </a:r>
            <a:r>
              <a:rPr lang="es-ES" sz="2000" dirty="0"/>
              <a:t>que limitan el desarrollo de la investigación, la innovación y la producción.</a:t>
            </a:r>
            <a:endParaRPr lang="es-PE" sz="2000" dirty="0"/>
          </a:p>
        </p:txBody>
      </p:sp>
      <p:sp>
        <p:nvSpPr>
          <p:cNvPr id="3" name="Marcador de contenido 2">
            <a:extLst>
              <a:ext uri="{FF2B5EF4-FFF2-40B4-BE49-F238E27FC236}">
                <a16:creationId xmlns:a16="http://schemas.microsoft.com/office/drawing/2014/main" id="{568A02E2-62DB-446F-B1C3-00A69052FD35}"/>
              </a:ext>
            </a:extLst>
          </p:cNvPr>
          <p:cNvSpPr>
            <a:spLocks noGrp="1"/>
          </p:cNvSpPr>
          <p:nvPr>
            <p:ph idx="1"/>
          </p:nvPr>
        </p:nvSpPr>
        <p:spPr>
          <a:xfrm>
            <a:off x="304801" y="1709530"/>
            <a:ext cx="8441634" cy="5077033"/>
          </a:xfrm>
        </p:spPr>
        <p:txBody>
          <a:bodyPr>
            <a:normAutofit fontScale="55000" lnSpcReduction="20000"/>
          </a:bodyPr>
          <a:lstStyle/>
          <a:p>
            <a:pPr algn="just"/>
            <a:r>
              <a:rPr lang="es-ES" dirty="0"/>
              <a:t>1.El Perú invierte menos del 0.2 % de su PBI en investigación y desarrollo (cuando el promedio en América Latina es mayor y en países desarrollados supera el 2 %)</a:t>
            </a:r>
          </a:p>
          <a:p>
            <a:pPr algn="just"/>
            <a:r>
              <a:rPr lang="es-ES" dirty="0"/>
              <a:t>2.Falta de infraestructura científica Escasez de laboratorios modernos, centros de investigación especializados y acceso limitado a equipos tecnológicos de última generación.</a:t>
            </a:r>
          </a:p>
          <a:p>
            <a:pPr algn="just"/>
            <a:r>
              <a:rPr lang="es-ES" dirty="0"/>
              <a:t>3. Fuga de talentos (“fuga de cerebros”)Muchos científicos y profesionales altamente capacitados emigran al extranjero por mejores oportunidades de investigación y financiamiento</a:t>
            </a:r>
          </a:p>
          <a:p>
            <a:pPr algn="just"/>
            <a:r>
              <a:rPr lang="es-ES" dirty="0"/>
              <a:t>4. Limitada cultura científica en la </a:t>
            </a:r>
            <a:r>
              <a:rPr lang="es-ES" dirty="0" err="1"/>
              <a:t>sociedadLa</a:t>
            </a:r>
            <a:r>
              <a:rPr lang="es-ES" dirty="0"/>
              <a:t> ciencia no siempre es valorada ni comprendida por la población y los tomadores de decisiones</a:t>
            </a:r>
          </a:p>
          <a:p>
            <a:pPr algn="just"/>
            <a:r>
              <a:rPr lang="es-ES" dirty="0"/>
              <a:t>5. Poca articulación entre universidad, Estado y </a:t>
            </a:r>
            <a:r>
              <a:rPr lang="es-ES" dirty="0" err="1"/>
              <a:t>empresaDébil</a:t>
            </a:r>
            <a:r>
              <a:rPr lang="es-ES" dirty="0"/>
              <a:t> vinculación entre el conocimiento científico generado en las universidades y las necesidades productivas, tecnológicas y sociales del país</a:t>
            </a:r>
          </a:p>
          <a:p>
            <a:pPr algn="just"/>
            <a:r>
              <a:rPr lang="es-ES" dirty="0"/>
              <a:t>6. Escasez de patentes y publicaciones de alto impacto Aunque hay avances, la producción científica aún es baja en comparación con otros países de la región</a:t>
            </a:r>
          </a:p>
          <a:p>
            <a:pPr algn="just"/>
            <a:r>
              <a:rPr lang="es-ES" dirty="0"/>
              <a:t>7. Dependencia tecnológica del </a:t>
            </a:r>
            <a:r>
              <a:rPr lang="es-ES" dirty="0" err="1"/>
              <a:t>extranjeroGran</a:t>
            </a:r>
            <a:r>
              <a:rPr lang="es-ES" dirty="0"/>
              <a:t> parte de los avances científicos y tecnológicos utilizados en el Perú provienen del </a:t>
            </a:r>
            <a:r>
              <a:rPr lang="es-ES" dirty="0" err="1"/>
              <a:t>exteriorcienciasDeficiencias</a:t>
            </a:r>
            <a:endParaRPr lang="es-ES" dirty="0"/>
          </a:p>
          <a:p>
            <a:pPr algn="just"/>
            <a:r>
              <a:rPr lang="es-ES" dirty="0"/>
              <a:t>8. Problemas en la educación en </a:t>
            </a:r>
            <a:r>
              <a:rPr lang="es-ES" dirty="0" err="1"/>
              <a:t>en</a:t>
            </a:r>
            <a:r>
              <a:rPr lang="es-ES" dirty="0"/>
              <a:t> la enseñanza de las ciencias en la educación básica y superior, lo que limita la formación de futuros investigadores</a:t>
            </a:r>
          </a:p>
          <a:p>
            <a:pPr algn="just"/>
            <a:r>
              <a:rPr lang="es-ES" dirty="0"/>
              <a:t>9. Burocracia y falta de financiamiento </a:t>
            </a:r>
            <a:r>
              <a:rPr lang="es-ES" dirty="0" err="1"/>
              <a:t>continuoLos</a:t>
            </a:r>
            <a:r>
              <a:rPr lang="es-ES" dirty="0"/>
              <a:t>  de investigación suelen enfrentar trabas administrativas y escaso apoyo económico sostenido.</a:t>
            </a:r>
          </a:p>
          <a:p>
            <a:pPr algn="just"/>
            <a:r>
              <a:rPr lang="es-ES" dirty="0"/>
              <a:t> En resumen, los problemas científicos del Perú se centran en la baja inversión, la falta de infraestructura, la poca articulación institucional y la escasa valorización de la ciencia como motor de </a:t>
            </a:r>
            <a:r>
              <a:rPr lang="es-ES" dirty="0" err="1"/>
              <a:t>desarrollo.¿Quieres</a:t>
            </a:r>
            <a:r>
              <a:rPr lang="es-ES" dirty="0"/>
              <a:t> que te prepare un resumen breve tipo exposición con estos puntos para que lo uses en clase?</a:t>
            </a:r>
            <a:endParaRPr lang="es-PE" dirty="0"/>
          </a:p>
        </p:txBody>
      </p:sp>
    </p:spTree>
    <p:extLst>
      <p:ext uri="{BB962C8B-B14F-4D97-AF65-F5344CB8AC3E}">
        <p14:creationId xmlns:p14="http://schemas.microsoft.com/office/powerpoint/2010/main" val="1385558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408304"/>
          </a:xfrm>
        </p:spPr>
        <p:txBody>
          <a:bodyPr>
            <a:normAutofit/>
          </a:bodyPr>
          <a:lstStyle/>
          <a:p>
            <a:r>
              <a:rPr lang="es-ES" sz="2200" b="1" dirty="0"/>
              <a:t> 4. Problemas ambientales por resolver en el Perú</a:t>
            </a:r>
            <a:endParaRPr lang="en-US" sz="2200" b="1" dirty="0"/>
          </a:p>
        </p:txBody>
      </p:sp>
      <p:sp>
        <p:nvSpPr>
          <p:cNvPr id="3" name="Marcador de contenido 2"/>
          <p:cNvSpPr>
            <a:spLocks noGrp="1"/>
          </p:cNvSpPr>
          <p:nvPr>
            <p:ph idx="1"/>
          </p:nvPr>
        </p:nvSpPr>
        <p:spPr>
          <a:xfrm>
            <a:off x="297180" y="1383031"/>
            <a:ext cx="8446770" cy="5403532"/>
          </a:xfrm>
        </p:spPr>
        <p:txBody>
          <a:bodyPr>
            <a:normAutofit/>
          </a:bodyPr>
          <a:lstStyle/>
          <a:p>
            <a:pPr algn="just"/>
            <a:r>
              <a:rPr lang="es-ES" sz="2000" dirty="0"/>
              <a:t>En el Perú es la deforestación de la Amazonía. Cada año se pierden miles de hectáreas de bosques debido a la tala ilegal, la expansión de la agricultura migratoria, la ganadería y las actividades ilegales como la minería de oro.</a:t>
            </a:r>
          </a:p>
          <a:p>
            <a:pPr algn="just"/>
            <a:r>
              <a:rPr lang="es-ES" sz="2000" dirty="0"/>
              <a:t> Esto genera: Pérdida de biodiversidad: el Perú es uno de los países megadiversos del mundo, y muchas especies están en riesgo</a:t>
            </a:r>
          </a:p>
          <a:p>
            <a:pPr algn="just"/>
            <a:r>
              <a:rPr lang="es-ES" sz="2000" dirty="0"/>
              <a:t> Emisión de gases de efecto invernadero: al talar y quemar los bosques, se liberan grandes cantidades de carbono, contribuyendo al cambio climático. Afectación a comunidades indígenas: que dependen directamente del bosque para su subsistencia y cultura</a:t>
            </a:r>
          </a:p>
          <a:p>
            <a:pPr algn="just"/>
            <a:r>
              <a:rPr lang="es-ES" sz="2000" dirty="0"/>
              <a:t>Degradación de suelos y recursos hídricos: al desaparecer el bosque, los ríos y suelos se ven afectados, generando erosión y disminución de la calidad del </a:t>
            </a:r>
            <a:r>
              <a:rPr lang="es-ES" sz="2000" dirty="0" err="1"/>
              <a:t>agua.Este</a:t>
            </a:r>
            <a:r>
              <a:rPr lang="es-ES" sz="2000" dirty="0"/>
              <a:t> problema se suma a otros que enfrenta el Perú, como la contaminación minera, la gestión inadecuada de residuos sólidos, la contaminación del aire en ciudades como Lima y la sobreexplotación de recursos pesqueros. </a:t>
            </a:r>
          </a:p>
        </p:txBody>
      </p:sp>
    </p:spTree>
    <p:extLst>
      <p:ext uri="{BB962C8B-B14F-4D97-AF65-F5344CB8AC3E}">
        <p14:creationId xmlns:p14="http://schemas.microsoft.com/office/powerpoint/2010/main" val="7754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B13ED-ABCE-4098-AA02-FB28C9337A90}"/>
              </a:ext>
            </a:extLst>
          </p:cNvPr>
          <p:cNvSpPr>
            <a:spLocks noGrp="1"/>
          </p:cNvSpPr>
          <p:nvPr>
            <p:ph type="title"/>
          </p:nvPr>
        </p:nvSpPr>
        <p:spPr>
          <a:xfrm>
            <a:off x="628650" y="974727"/>
            <a:ext cx="7886700" cy="575778"/>
          </a:xfrm>
        </p:spPr>
        <p:txBody>
          <a:bodyPr>
            <a:normAutofit/>
          </a:bodyPr>
          <a:lstStyle/>
          <a:p>
            <a:r>
              <a:rPr lang="es-ES" sz="2200" dirty="0">
                <a:solidFill>
                  <a:prstClr val="black"/>
                </a:solidFill>
                <a:latin typeface="Calibri" panose="020F0502020204030204"/>
                <a:ea typeface="+mn-ea"/>
                <a:cs typeface="+mn-cs"/>
              </a:rPr>
              <a:t>6.</a:t>
            </a:r>
            <a:r>
              <a:rPr kumimoji="0" lang="es-ES" sz="2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s-ES" sz="2200" dirty="0">
                <a:solidFill>
                  <a:prstClr val="black"/>
                </a:solidFill>
                <a:latin typeface="Calibri" panose="020F0502020204030204"/>
                <a:ea typeface="+mn-ea"/>
                <a:cs typeface="+mn-cs"/>
              </a:rPr>
              <a:t>P</a:t>
            </a:r>
            <a:r>
              <a:rPr kumimoji="0" lang="es-ES" sz="2200" b="0" i="0" u="none" strike="noStrike" kern="1200" cap="none" spc="0" normalizeH="0" baseline="0" noProof="0" dirty="0" err="1">
                <a:ln>
                  <a:noFill/>
                </a:ln>
                <a:solidFill>
                  <a:prstClr val="black"/>
                </a:solidFill>
                <a:effectLst/>
                <a:uLnTx/>
                <a:uFillTx/>
                <a:latin typeface="Calibri" panose="020F0502020204030204"/>
                <a:ea typeface="+mn-ea"/>
                <a:cs typeface="+mn-cs"/>
              </a:rPr>
              <a:t>roblemas</a:t>
            </a:r>
            <a:r>
              <a:rPr kumimoji="0" lang="es-ES" sz="2200" b="0" i="0" u="none" strike="noStrike" kern="1200" cap="none" spc="0" normalizeH="0" baseline="0" noProof="0" dirty="0">
                <a:ln>
                  <a:noFill/>
                </a:ln>
                <a:solidFill>
                  <a:prstClr val="black"/>
                </a:solidFill>
                <a:effectLst/>
                <a:uLnTx/>
                <a:uFillTx/>
                <a:latin typeface="Calibri" panose="020F0502020204030204"/>
                <a:ea typeface="+mn-ea"/>
                <a:cs typeface="+mn-cs"/>
              </a:rPr>
              <a:t> en el Poder Judicial en el Perú </a:t>
            </a:r>
            <a:endParaRPr lang="es-PE" dirty="0"/>
          </a:p>
        </p:txBody>
      </p:sp>
      <p:sp>
        <p:nvSpPr>
          <p:cNvPr id="3" name="Marcador de contenido 2">
            <a:extLst>
              <a:ext uri="{FF2B5EF4-FFF2-40B4-BE49-F238E27FC236}">
                <a16:creationId xmlns:a16="http://schemas.microsoft.com/office/drawing/2014/main" id="{B7D5AA9E-0E89-45FA-A6D8-CAA0B3F4A992}"/>
              </a:ext>
            </a:extLst>
          </p:cNvPr>
          <p:cNvSpPr>
            <a:spLocks noGrp="1"/>
          </p:cNvSpPr>
          <p:nvPr>
            <p:ph idx="1"/>
          </p:nvPr>
        </p:nvSpPr>
        <p:spPr>
          <a:xfrm>
            <a:off x="172278" y="1643270"/>
            <a:ext cx="8759687" cy="5143293"/>
          </a:xfrm>
        </p:spPr>
        <p:txBody>
          <a:bodyPr>
            <a:noAutofit/>
          </a:bodyPr>
          <a:lstStyle/>
          <a:p>
            <a:r>
              <a:rPr lang="es-ES" sz="1800" dirty="0"/>
              <a:t>Estructurales, administrativos y éticos. Entre los más relevantes destacan:</a:t>
            </a:r>
          </a:p>
          <a:p>
            <a:r>
              <a:rPr lang="es-ES" sz="1800" dirty="0"/>
              <a:t>Corrupción e influencia política Casos de jueces y magistrados vinculados a redes de corrupción (“Los Cuellos Blancos del Puerto”)</a:t>
            </a:r>
          </a:p>
          <a:p>
            <a:r>
              <a:rPr lang="es-ES" sz="1800" dirty="0"/>
              <a:t>.Presiones políticas y económicas que afectan la independencia </a:t>
            </a:r>
            <a:r>
              <a:rPr lang="es-ES" sz="1800" dirty="0" err="1"/>
              <a:t>judicial.Lentitud</a:t>
            </a:r>
            <a:r>
              <a:rPr lang="es-ES" sz="1800" dirty="0"/>
              <a:t> y sobrecarga procesal</a:t>
            </a:r>
          </a:p>
          <a:p>
            <a:r>
              <a:rPr lang="es-ES" sz="1800" dirty="0"/>
              <a:t>Excesiva duración de los juicios (civiles, penales, laborales, etc.).Gran cantidad de expedientes acumulados, lo que genera retrasos en la impartición de </a:t>
            </a:r>
            <a:r>
              <a:rPr lang="es-ES" sz="1800" dirty="0" err="1"/>
              <a:t>justicia.Falta</a:t>
            </a:r>
            <a:r>
              <a:rPr lang="es-ES" sz="1800" dirty="0"/>
              <a:t> de transparencia y credibilidad</a:t>
            </a:r>
          </a:p>
          <a:p>
            <a:r>
              <a:rPr lang="es-ES" sz="1800" dirty="0"/>
              <a:t>La población percibe al Poder Judicial como una de las instituciones con menos confianza.</a:t>
            </a:r>
          </a:p>
          <a:p>
            <a:r>
              <a:rPr lang="es-ES" sz="1800" dirty="0"/>
              <a:t>Escasa rendición de cuentas en algunos procesos </a:t>
            </a:r>
            <a:r>
              <a:rPr lang="es-ES" sz="1800" dirty="0" err="1"/>
              <a:t>judiciales.Deficiencia</a:t>
            </a:r>
            <a:r>
              <a:rPr lang="es-ES" sz="1800" dirty="0"/>
              <a:t> en el acceso a la </a:t>
            </a:r>
            <a:r>
              <a:rPr lang="es-ES" sz="1800" dirty="0" err="1"/>
              <a:t>justiciaTrámites</a:t>
            </a:r>
            <a:r>
              <a:rPr lang="es-ES" sz="1800" dirty="0"/>
              <a:t> costosos y burocráticos</a:t>
            </a:r>
          </a:p>
          <a:p>
            <a:r>
              <a:rPr lang="es-ES" sz="1800" dirty="0"/>
              <a:t>Dificultad para poblaciones rurales, indígenas y sectores </a:t>
            </a:r>
            <a:r>
              <a:rPr lang="es-ES" sz="1800" dirty="0" err="1"/>
              <a:t>vulnerables.Brecha</a:t>
            </a:r>
            <a:r>
              <a:rPr lang="es-ES" sz="1800" dirty="0"/>
              <a:t> tecnológica que limita la atención en zonas alejadas.</a:t>
            </a:r>
          </a:p>
          <a:p>
            <a:r>
              <a:rPr lang="es-ES" sz="1800" dirty="0"/>
              <a:t>Limitaciones en la capacitación y ética </a:t>
            </a:r>
            <a:r>
              <a:rPr lang="es-ES" sz="1800" dirty="0" err="1"/>
              <a:t>judicialFormación</a:t>
            </a:r>
            <a:r>
              <a:rPr lang="es-ES" sz="1800" dirty="0"/>
              <a:t> desigual de jueces y </a:t>
            </a:r>
            <a:r>
              <a:rPr lang="es-ES" sz="1800" dirty="0" err="1"/>
              <a:t>fiscales.Insuficiente</a:t>
            </a:r>
            <a:r>
              <a:rPr lang="es-ES" sz="1800" dirty="0"/>
              <a:t> control sobre la conducta y desempeño de magistrados</a:t>
            </a:r>
          </a:p>
          <a:p>
            <a:r>
              <a:rPr lang="es-ES" sz="1800" dirty="0"/>
              <a:t>.Problemas de infraestructura y </a:t>
            </a:r>
            <a:r>
              <a:rPr lang="es-ES" sz="1800" dirty="0" err="1"/>
              <a:t>gestiónSedes</a:t>
            </a:r>
            <a:r>
              <a:rPr lang="es-ES" sz="1800" dirty="0"/>
              <a:t> judiciales con recursos limitados y mal equipadas.</a:t>
            </a:r>
          </a:p>
          <a:p>
            <a:r>
              <a:rPr lang="es-ES" sz="1800" dirty="0"/>
              <a:t>Escasez de personal administrativo y deficiente digitalización de </a:t>
            </a:r>
            <a:r>
              <a:rPr lang="es-ES" sz="1800" dirty="0" err="1"/>
              <a:t>expedientes.Falta</a:t>
            </a:r>
            <a:r>
              <a:rPr lang="es-ES" sz="1800" dirty="0"/>
              <a:t> de modernización tecnológica</a:t>
            </a:r>
          </a:p>
          <a:p>
            <a:r>
              <a:rPr lang="es-ES" sz="1800" dirty="0"/>
              <a:t>Avances lentos en la digitalización de procesos y uso de herramientas </a:t>
            </a:r>
            <a:r>
              <a:rPr lang="es-ES" sz="1800" dirty="0" err="1"/>
              <a:t>virtuales.Falta</a:t>
            </a:r>
            <a:r>
              <a:rPr lang="es-ES" sz="1800" dirty="0"/>
              <a:t> de interoperabilidad entre instituciones del sistema de justicia (Poder Judicial, Ministerio Público, Policía, etc.).</a:t>
            </a:r>
            <a:endParaRPr lang="es-PE" sz="1800" dirty="0"/>
          </a:p>
        </p:txBody>
      </p:sp>
    </p:spTree>
    <p:extLst>
      <p:ext uri="{BB962C8B-B14F-4D97-AF65-F5344CB8AC3E}">
        <p14:creationId xmlns:p14="http://schemas.microsoft.com/office/powerpoint/2010/main" val="126162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D3A794-7684-4E29-8282-F742DFF36F54}"/>
              </a:ext>
            </a:extLst>
          </p:cNvPr>
          <p:cNvSpPr>
            <a:spLocks noGrp="1"/>
          </p:cNvSpPr>
          <p:nvPr>
            <p:ph type="title"/>
          </p:nvPr>
        </p:nvSpPr>
        <p:spPr>
          <a:xfrm>
            <a:off x="628650" y="974727"/>
            <a:ext cx="7886700" cy="549274"/>
          </a:xfrm>
        </p:spPr>
        <p:txBody>
          <a:bodyPr>
            <a:normAutofit/>
          </a:bodyPr>
          <a:lstStyle/>
          <a:p>
            <a:r>
              <a:rPr lang="es-ES" sz="2400" dirty="0"/>
              <a:t>7. Problemas y Delitos en el congreso peruano</a:t>
            </a:r>
            <a:endParaRPr lang="es-PE" sz="2400" dirty="0"/>
          </a:p>
        </p:txBody>
      </p:sp>
      <p:sp>
        <p:nvSpPr>
          <p:cNvPr id="3" name="Marcador de contenido 2">
            <a:extLst>
              <a:ext uri="{FF2B5EF4-FFF2-40B4-BE49-F238E27FC236}">
                <a16:creationId xmlns:a16="http://schemas.microsoft.com/office/drawing/2014/main" id="{1BEE9FD8-C716-4C01-9FB0-16C651F387E1}"/>
              </a:ext>
            </a:extLst>
          </p:cNvPr>
          <p:cNvSpPr>
            <a:spLocks noGrp="1"/>
          </p:cNvSpPr>
          <p:nvPr>
            <p:ph idx="1"/>
          </p:nvPr>
        </p:nvSpPr>
        <p:spPr>
          <a:xfrm>
            <a:off x="251791" y="1524001"/>
            <a:ext cx="8640417" cy="5262562"/>
          </a:xfrm>
        </p:spPr>
        <p:txBody>
          <a:bodyPr>
            <a:normAutofit fontScale="85000" lnSpcReduction="20000"/>
          </a:bodyPr>
          <a:lstStyle/>
          <a:p>
            <a:pPr marL="0" indent="0">
              <a:buNone/>
            </a:pPr>
            <a:r>
              <a:rPr lang="es-ES" sz="2000" dirty="0"/>
              <a:t>Delitos de corrupción.</a:t>
            </a:r>
          </a:p>
          <a:p>
            <a:pPr marL="0" indent="0">
              <a:buNone/>
            </a:pPr>
            <a:r>
              <a:rPr lang="es-ES" sz="2000" dirty="0"/>
              <a:t>Cohecho pasivo propio e impropio (aceptar sobornos a cambio de favores legislativos o gestiones).Tráfico de influencias (usar su cargo para beneficiar a terceros)</a:t>
            </a:r>
          </a:p>
          <a:p>
            <a:pPr marL="0" indent="0">
              <a:buNone/>
            </a:pPr>
            <a:r>
              <a:rPr lang="es-ES" sz="2000" dirty="0"/>
              <a:t>.Colusión (acordar de manera ilícita con funcionarios o empresarios en contratos con el Estado</a:t>
            </a:r>
          </a:p>
          <a:p>
            <a:pPr marL="0" indent="0">
              <a:buNone/>
            </a:pPr>
            <a:r>
              <a:rPr lang="es-ES" sz="2000" dirty="0"/>
              <a:t>Peculado (uso indebido de recursos públicos, como dinero del Estado o bienes del Congreso</a:t>
            </a:r>
          </a:p>
          <a:p>
            <a:pPr marL="0" indent="0">
              <a:buNone/>
            </a:pPr>
            <a:r>
              <a:rPr lang="es-ES" sz="2000" dirty="0"/>
              <a:t>Enriquecimiento ilícito (incremento patrimonial no justificado</a:t>
            </a:r>
          </a:p>
          <a:p>
            <a:pPr marL="0" indent="0">
              <a:buNone/>
            </a:pPr>
            <a:r>
              <a:rPr lang="es-ES" sz="2000" dirty="0"/>
              <a:t>Delitos contra la administración de autoridad (usar el cargo para fines </a:t>
            </a:r>
            <a:r>
              <a:rPr lang="es-ES" sz="2000" dirty="0" err="1"/>
              <a:t>ilegalespúblicaAbuso</a:t>
            </a:r>
            <a:endParaRPr lang="es-ES" sz="2000" dirty="0"/>
          </a:p>
          <a:p>
            <a:pPr marL="0" indent="0">
              <a:buNone/>
            </a:pPr>
            <a:r>
              <a:rPr lang="es-ES" sz="2000" dirty="0"/>
              <a:t>Omisión de funciones (no cumplir deberes constitucionales o legales).</a:t>
            </a:r>
          </a:p>
          <a:p>
            <a:pPr marL="0" indent="0">
              <a:buNone/>
            </a:pPr>
            <a:r>
              <a:rPr lang="es-ES" sz="2000" dirty="0"/>
              <a:t>Negociación incompatible (intervenir en contratos o decisiones en los que tienen interés propio</a:t>
            </a:r>
          </a:p>
          <a:p>
            <a:pPr marL="0" indent="0">
              <a:buNone/>
            </a:pPr>
            <a:r>
              <a:rPr lang="es-ES" sz="2000" dirty="0"/>
              <a:t>Delitos electorales y contra la fe </a:t>
            </a:r>
            <a:r>
              <a:rPr lang="es-ES" sz="2000" dirty="0" err="1"/>
              <a:t>públicaFalsedad</a:t>
            </a:r>
            <a:r>
              <a:rPr lang="es-ES" sz="2000" dirty="0"/>
              <a:t> ideológica o documental (presentar información falsa en hojas de vida o declaraciones juradas</a:t>
            </a:r>
          </a:p>
          <a:p>
            <a:pPr marL="0" indent="0">
              <a:buNone/>
            </a:pPr>
            <a:r>
              <a:rPr lang="es-ES" sz="2000" dirty="0"/>
              <a:t>Delitos electorales (financiamiento ilegal de campañas, falsificación de firmas)</a:t>
            </a:r>
          </a:p>
          <a:p>
            <a:pPr marL="0" indent="0">
              <a:buNone/>
            </a:pPr>
            <a:r>
              <a:rPr lang="es-ES" sz="2000" dirty="0"/>
              <a:t>.Delitos de organización criminal y lavado de </a:t>
            </a:r>
            <a:r>
              <a:rPr lang="es-ES" sz="2000" dirty="0" err="1"/>
              <a:t>activosVínculos</a:t>
            </a:r>
            <a:r>
              <a:rPr lang="es-ES" sz="2000" dirty="0"/>
              <a:t> con redes criminales, narcotráfico o financiamiento ilícito</a:t>
            </a:r>
          </a:p>
          <a:p>
            <a:pPr marL="0" indent="0">
              <a:buNone/>
            </a:pPr>
            <a:r>
              <a:rPr lang="es-ES" sz="2000" dirty="0"/>
              <a:t>Lavado de activos (ocultar dinero proveniente de actos ilegales).Otros delitos comunes</a:t>
            </a:r>
          </a:p>
          <a:p>
            <a:pPr marL="0" indent="0">
              <a:buNone/>
            </a:pPr>
            <a:r>
              <a:rPr lang="es-ES" sz="2000" dirty="0"/>
              <a:t>Tienen inmunidad parlamentaria, lo que significa que no pueden ser procesados ni detenidos sin autorización del Congreso (salvo delito flagrante).Esta inmunidad ha sido criticada porque, en la práctica, ha servido como mecanismo de impunidad.</a:t>
            </a:r>
            <a:endParaRPr lang="es-PE" sz="2000" dirty="0"/>
          </a:p>
        </p:txBody>
      </p:sp>
    </p:spTree>
    <p:extLst>
      <p:ext uri="{BB962C8B-B14F-4D97-AF65-F5344CB8AC3E}">
        <p14:creationId xmlns:p14="http://schemas.microsoft.com/office/powerpoint/2010/main" val="3493089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362584"/>
          </a:xfrm>
        </p:spPr>
        <p:txBody>
          <a:bodyPr>
            <a:normAutofit fontScale="90000"/>
          </a:bodyPr>
          <a:lstStyle/>
          <a:p>
            <a:br>
              <a:rPr lang="es-ES" sz="3100" dirty="0"/>
            </a:br>
            <a:r>
              <a:rPr lang="es-ES" sz="3100" dirty="0"/>
              <a:t>                      </a:t>
            </a:r>
            <a:r>
              <a:rPr lang="es-ES" sz="3100" b="1" dirty="0"/>
              <a:t>Concepto de desarrollo sostenible</a:t>
            </a:r>
            <a:br>
              <a:rPr lang="es-ES" b="1" dirty="0"/>
            </a:br>
            <a:endParaRPr lang="en-US" b="1" dirty="0"/>
          </a:p>
        </p:txBody>
      </p:sp>
      <p:sp>
        <p:nvSpPr>
          <p:cNvPr id="3" name="Marcador de contenido 2"/>
          <p:cNvSpPr>
            <a:spLocks noGrp="1"/>
          </p:cNvSpPr>
          <p:nvPr>
            <p:ph idx="1"/>
          </p:nvPr>
        </p:nvSpPr>
        <p:spPr>
          <a:xfrm>
            <a:off x="628650" y="1337311"/>
            <a:ext cx="7886700" cy="5449252"/>
          </a:xfrm>
        </p:spPr>
        <p:txBody>
          <a:bodyPr>
            <a:normAutofit fontScale="85000" lnSpcReduction="20000"/>
          </a:bodyPr>
          <a:lstStyle/>
          <a:p>
            <a:pPr algn="just"/>
            <a:r>
              <a:rPr lang="es-ES" dirty="0"/>
              <a:t>De acuerdo a su definición, el </a:t>
            </a:r>
            <a:r>
              <a:rPr lang="es-ES" b="1" dirty="0"/>
              <a:t>Desarrollo Sostenible</a:t>
            </a:r>
            <a:r>
              <a:rPr lang="es-ES" dirty="0"/>
              <a:t> busca satisfacer las necesidades de las generaciones presentes sin comprometer las posibilidades de las generaciones del futuro, contando con tres factores claves: sociedad, economía y medio ambiente. El llamado </a:t>
            </a:r>
            <a:r>
              <a:rPr lang="es-ES" b="1" dirty="0"/>
              <a:t>desarrollo sostenible</a:t>
            </a:r>
            <a:r>
              <a:rPr lang="es-ES" dirty="0"/>
              <a:t>. Es aquel </a:t>
            </a:r>
            <a:r>
              <a:rPr lang="es-ES" b="1" dirty="0"/>
              <a:t>desarrollo</a:t>
            </a:r>
            <a:r>
              <a:rPr lang="es-ES" dirty="0"/>
              <a:t> que consume los recursos de una manera respetuosa con el medio ambiente, es decir, hacen una buena gestión de los recursos para que siempre se disponga de recursos en el presente y para las generaciones.</a:t>
            </a:r>
          </a:p>
          <a:p>
            <a:pPr algn="just"/>
            <a:r>
              <a:rPr lang="es-ES" dirty="0"/>
              <a:t> Por su parte, Naciones Unidas estima que el desarrollo sostenible es el que incluye </a:t>
            </a:r>
            <a:r>
              <a:rPr lang="es-ES" b="1" dirty="0"/>
              <a:t>procesos saludables para tratar de satisfacer las necesidades sociales y económicas de la sociedad</a:t>
            </a:r>
            <a:r>
              <a:rPr lang="es-ES" dirty="0"/>
              <a:t>. Además, atiende a factores culturales y medioambientales sanos de la generación actual, pero se preocupa de no poner en riesgo la satisfacción de las mismas y también de las que están por venir. El diccionario de la lengua española define sustentabilidad cómo lo “que se puede sustentar o defender con razones”. </a:t>
            </a:r>
          </a:p>
        </p:txBody>
      </p:sp>
    </p:spTree>
    <p:extLst>
      <p:ext uri="{BB962C8B-B14F-4D97-AF65-F5344CB8AC3E}">
        <p14:creationId xmlns:p14="http://schemas.microsoft.com/office/powerpoint/2010/main" val="2768208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74727"/>
            <a:ext cx="7886700" cy="549274"/>
          </a:xfrm>
        </p:spPr>
        <p:txBody>
          <a:bodyPr>
            <a:normAutofit/>
          </a:bodyPr>
          <a:lstStyle/>
          <a:p>
            <a:r>
              <a:rPr lang="es-ES" sz="2800" b="1" dirty="0"/>
              <a:t>                      Desarrollo sustentable</a:t>
            </a:r>
            <a:endParaRPr lang="en-US" sz="2800" b="1" dirty="0"/>
          </a:p>
        </p:txBody>
      </p:sp>
      <p:sp>
        <p:nvSpPr>
          <p:cNvPr id="3" name="Marcador de contenido 2"/>
          <p:cNvSpPr>
            <a:spLocks noGrp="1"/>
          </p:cNvSpPr>
          <p:nvPr>
            <p:ph idx="1"/>
          </p:nvPr>
        </p:nvSpPr>
        <p:spPr>
          <a:xfrm>
            <a:off x="146756" y="1614311"/>
            <a:ext cx="8816621" cy="5172252"/>
          </a:xfrm>
        </p:spPr>
        <p:txBody>
          <a:bodyPr>
            <a:normAutofit fontScale="25000" lnSpcReduction="20000"/>
          </a:bodyPr>
          <a:lstStyle/>
          <a:p>
            <a:pPr algn="just" fontAlgn="base"/>
            <a:r>
              <a:rPr lang="es-ES" sz="8000" dirty="0"/>
              <a:t>Según Naciones Unidas, el desarrollo sustentable es aquel que</a:t>
            </a:r>
            <a:r>
              <a:rPr lang="es-ES" sz="8000" b="1" dirty="0"/>
              <a:t> incluye procesos para preservar, conservar y proteger  los recursos naturales</a:t>
            </a:r>
            <a:r>
              <a:rPr lang="es-ES" sz="8000" dirty="0"/>
              <a:t> del planeta en beneficio de las generaciones actuales y las venideras. No se tienen en cuenta las necesidades culturales, políticas y sociales específicas del ser humano.</a:t>
            </a:r>
          </a:p>
          <a:p>
            <a:pPr algn="just" fontAlgn="base"/>
            <a:r>
              <a:rPr lang="es-ES" sz="8000" dirty="0"/>
              <a:t> Podemos observar que las diferencias entre los términos son poco perceptibles. No obstante, se vislumbra que la particularidad de ambos tipos de desarrollo se ubican en la </a:t>
            </a:r>
            <a:r>
              <a:rPr lang="es-ES" sz="8000" b="1" dirty="0"/>
              <a:t>intervención humana</a:t>
            </a:r>
            <a:r>
              <a:rPr lang="es-ES" sz="8000" dirty="0"/>
              <a:t>. Por eso ambos términos se suelen utilizar como sinónimos, y los dos se aplican a la responsabilidad social necesaria que hemos de concebir para vivir en equilibrio con el medio ambiente de nuestro entorno.</a:t>
            </a:r>
          </a:p>
          <a:p>
            <a:pPr fontAlgn="base"/>
            <a:r>
              <a:rPr lang="es-ES" sz="8000" dirty="0"/>
              <a:t>El diccionario de la lengua española define sustentabilidad cómo lo “que se puede sustentar o defender con razones”. El </a:t>
            </a:r>
            <a:r>
              <a:rPr lang="es-ES" sz="8000" b="1" dirty="0"/>
              <a:t>desarrollo sustentable</a:t>
            </a:r>
            <a:r>
              <a:rPr lang="es-ES" sz="8000" dirty="0"/>
              <a:t> es hacer un uso correcto de los recursos actuales sin comprometer los de las generaciones futuras. Esto significa que los procesos sustentables preservan, protegen y conservan los recursos naturales actuales y futuros.</a:t>
            </a:r>
          </a:p>
          <a:p>
            <a:pPr fontAlgn="base"/>
            <a:r>
              <a:rPr lang="es-ES" sz="8000" dirty="0"/>
              <a:t> Asimismo, la Real Academia Española, las acepciones para estos dos términos son bastante similares:</a:t>
            </a:r>
          </a:p>
          <a:p>
            <a:pPr fontAlgn="base"/>
            <a:r>
              <a:rPr lang="es-ES" sz="8000" b="1" dirty="0"/>
              <a:t>Sustentable:</a:t>
            </a:r>
            <a:r>
              <a:rPr lang="es-ES" sz="8000" dirty="0"/>
              <a:t> Que se puede sustentar o defender con razones. </a:t>
            </a:r>
          </a:p>
          <a:p>
            <a:pPr fontAlgn="base"/>
            <a:r>
              <a:rPr lang="es-ES" sz="8000" b="1" dirty="0"/>
              <a:t>Sostenible:</a:t>
            </a:r>
            <a:r>
              <a:rPr lang="es-ES" sz="8000" dirty="0"/>
              <a:t> Dicho de un proceso: Que puede mantenerse por sí mismo, como lo hace, por ejemplo, un desarrollo económico sin ayuda exterior, ni merma de los recursos existentes.</a:t>
            </a:r>
          </a:p>
          <a:p>
            <a:pPr algn="just" fontAlgn="base"/>
            <a:endParaRPr lang="es-ES" sz="8000" dirty="0"/>
          </a:p>
          <a:p>
            <a:pPr algn="just" fontAlgn="base"/>
            <a:endParaRPr lang="es-ES" sz="8000" dirty="0"/>
          </a:p>
          <a:p>
            <a:pPr algn="just"/>
            <a:br>
              <a:rPr lang="es-ES" dirty="0"/>
            </a:br>
            <a:endParaRPr lang="en-US" dirty="0"/>
          </a:p>
        </p:txBody>
      </p:sp>
    </p:spTree>
    <p:extLst>
      <p:ext uri="{BB962C8B-B14F-4D97-AF65-F5344CB8AC3E}">
        <p14:creationId xmlns:p14="http://schemas.microsoft.com/office/powerpoint/2010/main" val="201574021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5634</TotalTime>
  <Words>4855</Words>
  <Application>Microsoft Office PowerPoint</Application>
  <PresentationFormat>Presentación en pantalla (4:3)</PresentationFormat>
  <Paragraphs>192</Paragraphs>
  <Slides>27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27</vt:i4>
      </vt:variant>
    </vt:vector>
  </HeadingPairs>
  <TitlesOfParts>
    <vt:vector size="32" baseType="lpstr">
      <vt:lpstr>Arial</vt:lpstr>
      <vt:lpstr>Calibri</vt:lpstr>
      <vt:lpstr>Calibri Light</vt:lpstr>
      <vt:lpstr>Wingdings</vt:lpstr>
      <vt:lpstr>Tema de Office</vt:lpstr>
      <vt:lpstr>Facultad de Ciencias Naturales y Matemática</vt:lpstr>
      <vt:lpstr>1.  Problemas en el sistema educativo enfrenta diversos problemas </vt:lpstr>
      <vt:lpstr>2. Problemas económicos del Perú en la actualidad </vt:lpstr>
      <vt:lpstr>3. Problemas científicos que limitan el desarrollo de la investigación, la innovación y la producción.</vt:lpstr>
      <vt:lpstr> 4. Problemas ambientales por resolver en el Perú</vt:lpstr>
      <vt:lpstr>6. Problemas en el Poder Judicial en el Perú </vt:lpstr>
      <vt:lpstr>7. Problemas y Delitos en el congreso peruano</vt:lpstr>
      <vt:lpstr>                       Concepto de desarrollo sostenible </vt:lpstr>
      <vt:lpstr>                      Desarrollo sustentable</vt:lpstr>
      <vt:lpstr>Las expresiones desarrollo sostenible,1​ desarrollo sustentable2​ y desarrollo perdurable3</vt:lpstr>
      <vt:lpstr>Presentación de PowerPoint</vt:lpstr>
      <vt:lpstr>En resumen, el desarrollo sostenible o sustentable</vt:lpstr>
      <vt:lpstr>             Esquema de los tres pilares del desarrollo sostenible</vt:lpstr>
      <vt:lpstr>             Desarrollo Sostenible en Perú  </vt:lpstr>
      <vt:lpstr>             Los 17 objetivos de desarrollo sostenible</vt:lpstr>
      <vt:lpstr>                     Los 17  objetivos de Desarrollo  Sostenible</vt:lpstr>
      <vt:lpstr>               Un desarrollo económico y social respetuoso con el medio ambiente</vt:lpstr>
      <vt:lpstr>       29 de junio de 2000 - Lanzamiento de la Carta de la Tierra. </vt:lpstr>
      <vt:lpstr>                             Condiciones para el desarrollo sostenible</vt:lpstr>
      <vt:lpstr>                                Diferencias: desarrollo sustentable y sostenible. </vt:lpstr>
      <vt:lpstr>                      El Desarrollo Sostenible se apoya en tres principios</vt:lpstr>
      <vt:lpstr>                                              Los 7 principios son:</vt:lpstr>
      <vt:lpstr>  Dr. Físico – matemático Federico Villarreal 1850 - 1923</vt:lpstr>
      <vt:lpstr>PRÁCTICA 8</vt:lpstr>
      <vt:lpstr>               Lugares donde encontrar información</vt:lpstr>
      <vt:lpstr>                                 Videos para comentar</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UNFV</dc:creator>
  <cp:lastModifiedBy>Fredy Virgilio Salinas Melendez</cp:lastModifiedBy>
  <cp:revision>282</cp:revision>
  <dcterms:created xsi:type="dcterms:W3CDTF">2020-04-09T16:16:03Z</dcterms:created>
  <dcterms:modified xsi:type="dcterms:W3CDTF">2025-10-03T21:21:44Z</dcterms:modified>
</cp:coreProperties>
</file>