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media/image3.jpg" ContentType="image/jp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9" r:id="rId2"/>
    <p:sldId id="260" r:id="rId3"/>
    <p:sldId id="261" r:id="rId4"/>
    <p:sldId id="262" r:id="rId5"/>
    <p:sldId id="264" r:id="rId6"/>
    <p:sldId id="265" r:id="rId7"/>
    <p:sldId id="266" r:id="rId8"/>
    <p:sldId id="267" r:id="rId9"/>
    <p:sldId id="268" r:id="rId10"/>
    <p:sldId id="271" r:id="rId11"/>
    <p:sldId id="269" r:id="rId12"/>
    <p:sldId id="270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6400"/>
    <a:srgbClr val="FF6500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78011A-BBC4-4FD0-BBB5-F5DE1FFAE64A}" type="datetimeFigureOut">
              <a:rPr lang="es-PE" smtClean="0"/>
              <a:t>1/06/2025</a:t>
            </a:fld>
            <a:endParaRPr lang="es-PE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E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3A9E50-39F0-436A-BAB9-7BF4FB83599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895021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74C37-5C80-4069-8EBA-CA94ADF8086E}" type="datetimeFigureOut">
              <a:rPr lang="es-PE" smtClean="0"/>
              <a:t>1/06/2025</a:t>
            </a:fld>
            <a:endParaRPr lang="es-P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8DDE2-A9C8-4BAC-8D65-765C5FB087FF}" type="slidenum">
              <a:rPr lang="es-PE" smtClean="0"/>
              <a:t>‹Nº›</a:t>
            </a:fld>
            <a:endParaRPr lang="es-PE" dirty="0"/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A87F8E12-34DD-45B2-8377-6BAD9318D314}"/>
              </a:ext>
            </a:extLst>
          </p:cNvPr>
          <p:cNvSpPr/>
          <p:nvPr userDrawn="1"/>
        </p:nvSpPr>
        <p:spPr>
          <a:xfrm>
            <a:off x="0" y="-195263"/>
            <a:ext cx="9144000" cy="946721"/>
          </a:xfrm>
          <a:custGeom>
            <a:avLst/>
            <a:gdLst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0 w 9144000"/>
              <a:gd name="connsiteY3" fmla="*/ 1038225 h 1038225"/>
              <a:gd name="connsiteX4" fmla="*/ 0 w 9144000"/>
              <a:gd name="connsiteY4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0 w 9144000"/>
              <a:gd name="connsiteY3" fmla="*/ 1038225 h 1038225"/>
              <a:gd name="connsiteX4" fmla="*/ 0 w 9144000"/>
              <a:gd name="connsiteY4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0 w 9144000"/>
              <a:gd name="connsiteY3" fmla="*/ 1038225 h 1038225"/>
              <a:gd name="connsiteX4" fmla="*/ 0 w 9144000"/>
              <a:gd name="connsiteY4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0 w 9144000"/>
              <a:gd name="connsiteY3" fmla="*/ 1038225 h 1038225"/>
              <a:gd name="connsiteX4" fmla="*/ 0 w 9144000"/>
              <a:gd name="connsiteY4" fmla="*/ 0 h 1038225"/>
              <a:gd name="connsiteX0" fmla="*/ 0 w 9144000"/>
              <a:gd name="connsiteY0" fmla="*/ 0 h 1073250"/>
              <a:gd name="connsiteX1" fmla="*/ 9144000 w 9144000"/>
              <a:gd name="connsiteY1" fmla="*/ 0 h 1073250"/>
              <a:gd name="connsiteX2" fmla="*/ 9144000 w 9144000"/>
              <a:gd name="connsiteY2" fmla="*/ 1038225 h 1073250"/>
              <a:gd name="connsiteX3" fmla="*/ 3581400 w 9144000"/>
              <a:gd name="connsiteY3" fmla="*/ 847725 h 1073250"/>
              <a:gd name="connsiteX4" fmla="*/ 0 w 9144000"/>
              <a:gd name="connsiteY4" fmla="*/ 1038225 h 1073250"/>
              <a:gd name="connsiteX5" fmla="*/ 0 w 9144000"/>
              <a:gd name="connsiteY5" fmla="*/ 0 h 1073250"/>
              <a:gd name="connsiteX0" fmla="*/ 0 w 9144000"/>
              <a:gd name="connsiteY0" fmla="*/ 0 h 1073250"/>
              <a:gd name="connsiteX1" fmla="*/ 9144000 w 9144000"/>
              <a:gd name="connsiteY1" fmla="*/ 0 h 1073250"/>
              <a:gd name="connsiteX2" fmla="*/ 9144000 w 9144000"/>
              <a:gd name="connsiteY2" fmla="*/ 1038225 h 1073250"/>
              <a:gd name="connsiteX3" fmla="*/ 3581400 w 9144000"/>
              <a:gd name="connsiteY3" fmla="*/ 847725 h 1073250"/>
              <a:gd name="connsiteX4" fmla="*/ 0 w 9144000"/>
              <a:gd name="connsiteY4" fmla="*/ 1038225 h 1073250"/>
              <a:gd name="connsiteX5" fmla="*/ 0 w 9144000"/>
              <a:gd name="connsiteY5" fmla="*/ 0 h 1073250"/>
              <a:gd name="connsiteX0" fmla="*/ 0 w 9144000"/>
              <a:gd name="connsiteY0" fmla="*/ 0 h 1078628"/>
              <a:gd name="connsiteX1" fmla="*/ 9144000 w 9144000"/>
              <a:gd name="connsiteY1" fmla="*/ 0 h 1078628"/>
              <a:gd name="connsiteX2" fmla="*/ 9144000 w 9144000"/>
              <a:gd name="connsiteY2" fmla="*/ 1038225 h 1078628"/>
              <a:gd name="connsiteX3" fmla="*/ 3571875 w 9144000"/>
              <a:gd name="connsiteY3" fmla="*/ 904875 h 1078628"/>
              <a:gd name="connsiteX4" fmla="*/ 0 w 9144000"/>
              <a:gd name="connsiteY4" fmla="*/ 1038225 h 1078628"/>
              <a:gd name="connsiteX5" fmla="*/ 0 w 9144000"/>
              <a:gd name="connsiteY5" fmla="*/ 0 h 1078628"/>
              <a:gd name="connsiteX0" fmla="*/ 0 w 9144000"/>
              <a:gd name="connsiteY0" fmla="*/ 0 h 1083227"/>
              <a:gd name="connsiteX1" fmla="*/ 9144000 w 9144000"/>
              <a:gd name="connsiteY1" fmla="*/ 0 h 1083227"/>
              <a:gd name="connsiteX2" fmla="*/ 9144000 w 9144000"/>
              <a:gd name="connsiteY2" fmla="*/ 1038225 h 1083227"/>
              <a:gd name="connsiteX3" fmla="*/ 3705225 w 9144000"/>
              <a:gd name="connsiteY3" fmla="*/ 942974 h 1083227"/>
              <a:gd name="connsiteX4" fmla="*/ 0 w 9144000"/>
              <a:gd name="connsiteY4" fmla="*/ 1038225 h 1083227"/>
              <a:gd name="connsiteX5" fmla="*/ 0 w 9144000"/>
              <a:gd name="connsiteY5" fmla="*/ 0 h 1083227"/>
              <a:gd name="connsiteX0" fmla="*/ 0 w 9144000"/>
              <a:gd name="connsiteY0" fmla="*/ 0 h 1083227"/>
              <a:gd name="connsiteX1" fmla="*/ 9144000 w 9144000"/>
              <a:gd name="connsiteY1" fmla="*/ 0 h 1083227"/>
              <a:gd name="connsiteX2" fmla="*/ 9144000 w 9144000"/>
              <a:gd name="connsiteY2" fmla="*/ 1038225 h 1083227"/>
              <a:gd name="connsiteX3" fmla="*/ 3705225 w 9144000"/>
              <a:gd name="connsiteY3" fmla="*/ 942974 h 1083227"/>
              <a:gd name="connsiteX4" fmla="*/ 0 w 9144000"/>
              <a:gd name="connsiteY4" fmla="*/ 1038225 h 1083227"/>
              <a:gd name="connsiteX5" fmla="*/ 0 w 9144000"/>
              <a:gd name="connsiteY5" fmla="*/ 0 h 1083227"/>
              <a:gd name="connsiteX0" fmla="*/ 0 w 9144000"/>
              <a:gd name="connsiteY0" fmla="*/ 0 h 1083227"/>
              <a:gd name="connsiteX1" fmla="*/ 9144000 w 9144000"/>
              <a:gd name="connsiteY1" fmla="*/ 0 h 1083227"/>
              <a:gd name="connsiteX2" fmla="*/ 9144000 w 9144000"/>
              <a:gd name="connsiteY2" fmla="*/ 1038225 h 1083227"/>
              <a:gd name="connsiteX3" fmla="*/ 3705225 w 9144000"/>
              <a:gd name="connsiteY3" fmla="*/ 942974 h 1083227"/>
              <a:gd name="connsiteX4" fmla="*/ 0 w 9144000"/>
              <a:gd name="connsiteY4" fmla="*/ 1038225 h 1083227"/>
              <a:gd name="connsiteX5" fmla="*/ 0 w 9144000"/>
              <a:gd name="connsiteY5" fmla="*/ 0 h 1083227"/>
              <a:gd name="connsiteX0" fmla="*/ 0 w 9144000"/>
              <a:gd name="connsiteY0" fmla="*/ 0 h 1042115"/>
              <a:gd name="connsiteX1" fmla="*/ 9144000 w 9144000"/>
              <a:gd name="connsiteY1" fmla="*/ 0 h 1042115"/>
              <a:gd name="connsiteX2" fmla="*/ 9144000 w 9144000"/>
              <a:gd name="connsiteY2" fmla="*/ 1038225 h 1042115"/>
              <a:gd name="connsiteX3" fmla="*/ 3705225 w 9144000"/>
              <a:gd name="connsiteY3" fmla="*/ 942974 h 1042115"/>
              <a:gd name="connsiteX4" fmla="*/ 0 w 9144000"/>
              <a:gd name="connsiteY4" fmla="*/ 1038225 h 1042115"/>
              <a:gd name="connsiteX5" fmla="*/ 0 w 9144000"/>
              <a:gd name="connsiteY5" fmla="*/ 0 h 104211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3705225 w 9144000"/>
              <a:gd name="connsiteY3" fmla="*/ 942974 h 1038225"/>
              <a:gd name="connsiteX4" fmla="*/ 0 w 9144000"/>
              <a:gd name="connsiteY4" fmla="*/ 1038225 h 1038225"/>
              <a:gd name="connsiteX5" fmla="*/ 0 w 9144000"/>
              <a:gd name="connsiteY5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3705225 w 9144000"/>
              <a:gd name="connsiteY3" fmla="*/ 942974 h 1038225"/>
              <a:gd name="connsiteX4" fmla="*/ 0 w 9144000"/>
              <a:gd name="connsiteY4" fmla="*/ 1038225 h 1038225"/>
              <a:gd name="connsiteX5" fmla="*/ 0 w 9144000"/>
              <a:gd name="connsiteY5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3705225 w 9144000"/>
              <a:gd name="connsiteY3" fmla="*/ 942974 h 1038225"/>
              <a:gd name="connsiteX4" fmla="*/ 0 w 9144000"/>
              <a:gd name="connsiteY4" fmla="*/ 1038225 h 1038225"/>
              <a:gd name="connsiteX5" fmla="*/ 0 w 9144000"/>
              <a:gd name="connsiteY5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3705225 w 9144000"/>
              <a:gd name="connsiteY3" fmla="*/ 942974 h 1038225"/>
              <a:gd name="connsiteX4" fmla="*/ 0 w 9144000"/>
              <a:gd name="connsiteY4" fmla="*/ 1038225 h 1038225"/>
              <a:gd name="connsiteX5" fmla="*/ 0 w 9144000"/>
              <a:gd name="connsiteY5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4314825 w 9144000"/>
              <a:gd name="connsiteY3" fmla="*/ 942974 h 1038225"/>
              <a:gd name="connsiteX4" fmla="*/ 0 w 9144000"/>
              <a:gd name="connsiteY4" fmla="*/ 1038225 h 1038225"/>
              <a:gd name="connsiteX5" fmla="*/ 0 w 9144000"/>
              <a:gd name="connsiteY5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4314825 w 9144000"/>
              <a:gd name="connsiteY3" fmla="*/ 942974 h 1038225"/>
              <a:gd name="connsiteX4" fmla="*/ 0 w 9144000"/>
              <a:gd name="connsiteY4" fmla="*/ 1038225 h 1038225"/>
              <a:gd name="connsiteX5" fmla="*/ 0 w 9144000"/>
              <a:gd name="connsiteY5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4610100 w 9144000"/>
              <a:gd name="connsiteY3" fmla="*/ 942974 h 1038225"/>
              <a:gd name="connsiteX4" fmla="*/ 0 w 9144000"/>
              <a:gd name="connsiteY4" fmla="*/ 1038225 h 1038225"/>
              <a:gd name="connsiteX5" fmla="*/ 0 w 9144000"/>
              <a:gd name="connsiteY5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4610100 w 9144000"/>
              <a:gd name="connsiteY3" fmla="*/ 942974 h 1038225"/>
              <a:gd name="connsiteX4" fmla="*/ 0 w 9144000"/>
              <a:gd name="connsiteY4" fmla="*/ 1038225 h 1038225"/>
              <a:gd name="connsiteX5" fmla="*/ 0 w 9144000"/>
              <a:gd name="connsiteY5" fmla="*/ 0 h 1038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1038225">
                <a:moveTo>
                  <a:pt x="0" y="0"/>
                </a:moveTo>
                <a:lnTo>
                  <a:pt x="9144000" y="0"/>
                </a:lnTo>
                <a:lnTo>
                  <a:pt x="9144000" y="1038225"/>
                </a:lnTo>
                <a:cubicBezTo>
                  <a:pt x="7493000" y="968375"/>
                  <a:pt x="6480175" y="946149"/>
                  <a:pt x="4610100" y="942974"/>
                </a:cubicBezTo>
                <a:cubicBezTo>
                  <a:pt x="3086100" y="942974"/>
                  <a:pt x="349250" y="1017587"/>
                  <a:pt x="0" y="1038225"/>
                </a:cubicBezTo>
                <a:lnTo>
                  <a:pt x="0" y="0"/>
                </a:lnTo>
                <a:close/>
              </a:path>
            </a:pathLst>
          </a:custGeom>
          <a:solidFill>
            <a:srgbClr val="FC64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EB12E36F-6565-4BC7-B0DE-5F92CFB80DC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22" t="17604" r="4522" b="20944"/>
          <a:stretch/>
        </p:blipFill>
        <p:spPr>
          <a:xfrm>
            <a:off x="2657475" y="824013"/>
            <a:ext cx="3829050" cy="1441394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D874507E-60F9-4CC6-A417-A85AEAC5C481}"/>
              </a:ext>
            </a:extLst>
          </p:cNvPr>
          <p:cNvSpPr/>
          <p:nvPr userDrawn="1"/>
        </p:nvSpPr>
        <p:spPr>
          <a:xfrm>
            <a:off x="0" y="6629400"/>
            <a:ext cx="9144000" cy="228685"/>
          </a:xfrm>
          <a:prstGeom prst="rect">
            <a:avLst/>
          </a:prstGeom>
          <a:solidFill>
            <a:srgbClr val="FC64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116260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74C37-5C80-4069-8EBA-CA94ADF8086E}" type="datetimeFigureOut">
              <a:rPr lang="es-PE" smtClean="0"/>
              <a:t>1/06/2025</a:t>
            </a:fld>
            <a:endParaRPr lang="es-P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8DDE2-A9C8-4BAC-8D65-765C5FB087FF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356571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74C37-5C80-4069-8EBA-CA94ADF8086E}" type="datetimeFigureOut">
              <a:rPr lang="es-PE" smtClean="0"/>
              <a:t>1/06/2025</a:t>
            </a:fld>
            <a:endParaRPr lang="es-P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8DDE2-A9C8-4BAC-8D65-765C5FB087FF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4250852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974726"/>
            <a:ext cx="7886700" cy="1325563"/>
          </a:xfr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435225"/>
            <a:ext cx="78867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74C37-5C80-4069-8EBA-CA94ADF8086E}" type="datetimeFigureOut">
              <a:rPr lang="es-PE" smtClean="0"/>
              <a:t>1/06/2025</a:t>
            </a:fld>
            <a:endParaRPr lang="es-P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8DDE2-A9C8-4BAC-8D65-765C5FB087FF}" type="slidenum">
              <a:rPr lang="es-PE" smtClean="0"/>
              <a:t>‹Nº›</a:t>
            </a:fld>
            <a:endParaRPr lang="es-PE" dirty="0"/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7816E3F8-1E08-48E6-BA1E-6E08521E0163}"/>
              </a:ext>
            </a:extLst>
          </p:cNvPr>
          <p:cNvSpPr/>
          <p:nvPr userDrawn="1"/>
        </p:nvSpPr>
        <p:spPr>
          <a:xfrm>
            <a:off x="0" y="-47624"/>
            <a:ext cx="9144000" cy="1038225"/>
          </a:xfrm>
          <a:custGeom>
            <a:avLst/>
            <a:gdLst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0 w 9144000"/>
              <a:gd name="connsiteY3" fmla="*/ 1038225 h 1038225"/>
              <a:gd name="connsiteX4" fmla="*/ 0 w 9144000"/>
              <a:gd name="connsiteY4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0 w 9144000"/>
              <a:gd name="connsiteY3" fmla="*/ 1038225 h 1038225"/>
              <a:gd name="connsiteX4" fmla="*/ 0 w 9144000"/>
              <a:gd name="connsiteY4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0 w 9144000"/>
              <a:gd name="connsiteY3" fmla="*/ 1038225 h 1038225"/>
              <a:gd name="connsiteX4" fmla="*/ 0 w 9144000"/>
              <a:gd name="connsiteY4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0 w 9144000"/>
              <a:gd name="connsiteY3" fmla="*/ 1038225 h 1038225"/>
              <a:gd name="connsiteX4" fmla="*/ 0 w 9144000"/>
              <a:gd name="connsiteY4" fmla="*/ 0 h 1038225"/>
              <a:gd name="connsiteX0" fmla="*/ 0 w 9144000"/>
              <a:gd name="connsiteY0" fmla="*/ 0 h 1073250"/>
              <a:gd name="connsiteX1" fmla="*/ 9144000 w 9144000"/>
              <a:gd name="connsiteY1" fmla="*/ 0 h 1073250"/>
              <a:gd name="connsiteX2" fmla="*/ 9144000 w 9144000"/>
              <a:gd name="connsiteY2" fmla="*/ 1038225 h 1073250"/>
              <a:gd name="connsiteX3" fmla="*/ 3581400 w 9144000"/>
              <a:gd name="connsiteY3" fmla="*/ 847725 h 1073250"/>
              <a:gd name="connsiteX4" fmla="*/ 0 w 9144000"/>
              <a:gd name="connsiteY4" fmla="*/ 1038225 h 1073250"/>
              <a:gd name="connsiteX5" fmla="*/ 0 w 9144000"/>
              <a:gd name="connsiteY5" fmla="*/ 0 h 1073250"/>
              <a:gd name="connsiteX0" fmla="*/ 0 w 9144000"/>
              <a:gd name="connsiteY0" fmla="*/ 0 h 1073250"/>
              <a:gd name="connsiteX1" fmla="*/ 9144000 w 9144000"/>
              <a:gd name="connsiteY1" fmla="*/ 0 h 1073250"/>
              <a:gd name="connsiteX2" fmla="*/ 9144000 w 9144000"/>
              <a:gd name="connsiteY2" fmla="*/ 1038225 h 1073250"/>
              <a:gd name="connsiteX3" fmla="*/ 3581400 w 9144000"/>
              <a:gd name="connsiteY3" fmla="*/ 847725 h 1073250"/>
              <a:gd name="connsiteX4" fmla="*/ 0 w 9144000"/>
              <a:gd name="connsiteY4" fmla="*/ 1038225 h 1073250"/>
              <a:gd name="connsiteX5" fmla="*/ 0 w 9144000"/>
              <a:gd name="connsiteY5" fmla="*/ 0 h 1073250"/>
              <a:gd name="connsiteX0" fmla="*/ 0 w 9144000"/>
              <a:gd name="connsiteY0" fmla="*/ 0 h 1078628"/>
              <a:gd name="connsiteX1" fmla="*/ 9144000 w 9144000"/>
              <a:gd name="connsiteY1" fmla="*/ 0 h 1078628"/>
              <a:gd name="connsiteX2" fmla="*/ 9144000 w 9144000"/>
              <a:gd name="connsiteY2" fmla="*/ 1038225 h 1078628"/>
              <a:gd name="connsiteX3" fmla="*/ 3571875 w 9144000"/>
              <a:gd name="connsiteY3" fmla="*/ 904875 h 1078628"/>
              <a:gd name="connsiteX4" fmla="*/ 0 w 9144000"/>
              <a:gd name="connsiteY4" fmla="*/ 1038225 h 1078628"/>
              <a:gd name="connsiteX5" fmla="*/ 0 w 9144000"/>
              <a:gd name="connsiteY5" fmla="*/ 0 h 1078628"/>
              <a:gd name="connsiteX0" fmla="*/ 0 w 9144000"/>
              <a:gd name="connsiteY0" fmla="*/ 0 h 1083227"/>
              <a:gd name="connsiteX1" fmla="*/ 9144000 w 9144000"/>
              <a:gd name="connsiteY1" fmla="*/ 0 h 1083227"/>
              <a:gd name="connsiteX2" fmla="*/ 9144000 w 9144000"/>
              <a:gd name="connsiteY2" fmla="*/ 1038225 h 1083227"/>
              <a:gd name="connsiteX3" fmla="*/ 3705225 w 9144000"/>
              <a:gd name="connsiteY3" fmla="*/ 942974 h 1083227"/>
              <a:gd name="connsiteX4" fmla="*/ 0 w 9144000"/>
              <a:gd name="connsiteY4" fmla="*/ 1038225 h 1083227"/>
              <a:gd name="connsiteX5" fmla="*/ 0 w 9144000"/>
              <a:gd name="connsiteY5" fmla="*/ 0 h 1083227"/>
              <a:gd name="connsiteX0" fmla="*/ 0 w 9144000"/>
              <a:gd name="connsiteY0" fmla="*/ 0 h 1083227"/>
              <a:gd name="connsiteX1" fmla="*/ 9144000 w 9144000"/>
              <a:gd name="connsiteY1" fmla="*/ 0 h 1083227"/>
              <a:gd name="connsiteX2" fmla="*/ 9144000 w 9144000"/>
              <a:gd name="connsiteY2" fmla="*/ 1038225 h 1083227"/>
              <a:gd name="connsiteX3" fmla="*/ 3705225 w 9144000"/>
              <a:gd name="connsiteY3" fmla="*/ 942974 h 1083227"/>
              <a:gd name="connsiteX4" fmla="*/ 0 w 9144000"/>
              <a:gd name="connsiteY4" fmla="*/ 1038225 h 1083227"/>
              <a:gd name="connsiteX5" fmla="*/ 0 w 9144000"/>
              <a:gd name="connsiteY5" fmla="*/ 0 h 1083227"/>
              <a:gd name="connsiteX0" fmla="*/ 0 w 9144000"/>
              <a:gd name="connsiteY0" fmla="*/ 0 h 1083227"/>
              <a:gd name="connsiteX1" fmla="*/ 9144000 w 9144000"/>
              <a:gd name="connsiteY1" fmla="*/ 0 h 1083227"/>
              <a:gd name="connsiteX2" fmla="*/ 9144000 w 9144000"/>
              <a:gd name="connsiteY2" fmla="*/ 1038225 h 1083227"/>
              <a:gd name="connsiteX3" fmla="*/ 3705225 w 9144000"/>
              <a:gd name="connsiteY3" fmla="*/ 942974 h 1083227"/>
              <a:gd name="connsiteX4" fmla="*/ 0 w 9144000"/>
              <a:gd name="connsiteY4" fmla="*/ 1038225 h 1083227"/>
              <a:gd name="connsiteX5" fmla="*/ 0 w 9144000"/>
              <a:gd name="connsiteY5" fmla="*/ 0 h 1083227"/>
              <a:gd name="connsiteX0" fmla="*/ 0 w 9144000"/>
              <a:gd name="connsiteY0" fmla="*/ 0 h 1042115"/>
              <a:gd name="connsiteX1" fmla="*/ 9144000 w 9144000"/>
              <a:gd name="connsiteY1" fmla="*/ 0 h 1042115"/>
              <a:gd name="connsiteX2" fmla="*/ 9144000 w 9144000"/>
              <a:gd name="connsiteY2" fmla="*/ 1038225 h 1042115"/>
              <a:gd name="connsiteX3" fmla="*/ 3705225 w 9144000"/>
              <a:gd name="connsiteY3" fmla="*/ 942974 h 1042115"/>
              <a:gd name="connsiteX4" fmla="*/ 0 w 9144000"/>
              <a:gd name="connsiteY4" fmla="*/ 1038225 h 1042115"/>
              <a:gd name="connsiteX5" fmla="*/ 0 w 9144000"/>
              <a:gd name="connsiteY5" fmla="*/ 0 h 104211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3705225 w 9144000"/>
              <a:gd name="connsiteY3" fmla="*/ 942974 h 1038225"/>
              <a:gd name="connsiteX4" fmla="*/ 0 w 9144000"/>
              <a:gd name="connsiteY4" fmla="*/ 1038225 h 1038225"/>
              <a:gd name="connsiteX5" fmla="*/ 0 w 9144000"/>
              <a:gd name="connsiteY5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3705225 w 9144000"/>
              <a:gd name="connsiteY3" fmla="*/ 942974 h 1038225"/>
              <a:gd name="connsiteX4" fmla="*/ 0 w 9144000"/>
              <a:gd name="connsiteY4" fmla="*/ 1038225 h 1038225"/>
              <a:gd name="connsiteX5" fmla="*/ 0 w 9144000"/>
              <a:gd name="connsiteY5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3705225 w 9144000"/>
              <a:gd name="connsiteY3" fmla="*/ 942974 h 1038225"/>
              <a:gd name="connsiteX4" fmla="*/ 0 w 9144000"/>
              <a:gd name="connsiteY4" fmla="*/ 1038225 h 1038225"/>
              <a:gd name="connsiteX5" fmla="*/ 0 w 9144000"/>
              <a:gd name="connsiteY5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3705225 w 9144000"/>
              <a:gd name="connsiteY3" fmla="*/ 942974 h 1038225"/>
              <a:gd name="connsiteX4" fmla="*/ 0 w 9144000"/>
              <a:gd name="connsiteY4" fmla="*/ 1038225 h 1038225"/>
              <a:gd name="connsiteX5" fmla="*/ 0 w 9144000"/>
              <a:gd name="connsiteY5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4314825 w 9144000"/>
              <a:gd name="connsiteY3" fmla="*/ 942974 h 1038225"/>
              <a:gd name="connsiteX4" fmla="*/ 0 w 9144000"/>
              <a:gd name="connsiteY4" fmla="*/ 1038225 h 1038225"/>
              <a:gd name="connsiteX5" fmla="*/ 0 w 9144000"/>
              <a:gd name="connsiteY5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4314825 w 9144000"/>
              <a:gd name="connsiteY3" fmla="*/ 942974 h 1038225"/>
              <a:gd name="connsiteX4" fmla="*/ 0 w 9144000"/>
              <a:gd name="connsiteY4" fmla="*/ 1038225 h 1038225"/>
              <a:gd name="connsiteX5" fmla="*/ 0 w 9144000"/>
              <a:gd name="connsiteY5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4610100 w 9144000"/>
              <a:gd name="connsiteY3" fmla="*/ 942974 h 1038225"/>
              <a:gd name="connsiteX4" fmla="*/ 0 w 9144000"/>
              <a:gd name="connsiteY4" fmla="*/ 1038225 h 1038225"/>
              <a:gd name="connsiteX5" fmla="*/ 0 w 9144000"/>
              <a:gd name="connsiteY5" fmla="*/ 0 h 1038225"/>
              <a:gd name="connsiteX0" fmla="*/ 0 w 9144000"/>
              <a:gd name="connsiteY0" fmla="*/ 0 h 1038225"/>
              <a:gd name="connsiteX1" fmla="*/ 9144000 w 9144000"/>
              <a:gd name="connsiteY1" fmla="*/ 0 h 1038225"/>
              <a:gd name="connsiteX2" fmla="*/ 9144000 w 9144000"/>
              <a:gd name="connsiteY2" fmla="*/ 1038225 h 1038225"/>
              <a:gd name="connsiteX3" fmla="*/ 4610100 w 9144000"/>
              <a:gd name="connsiteY3" fmla="*/ 942974 h 1038225"/>
              <a:gd name="connsiteX4" fmla="*/ 0 w 9144000"/>
              <a:gd name="connsiteY4" fmla="*/ 1038225 h 1038225"/>
              <a:gd name="connsiteX5" fmla="*/ 0 w 9144000"/>
              <a:gd name="connsiteY5" fmla="*/ 0 h 1038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1038225">
                <a:moveTo>
                  <a:pt x="0" y="0"/>
                </a:moveTo>
                <a:lnTo>
                  <a:pt x="9144000" y="0"/>
                </a:lnTo>
                <a:lnTo>
                  <a:pt x="9144000" y="1038225"/>
                </a:lnTo>
                <a:cubicBezTo>
                  <a:pt x="7493000" y="968375"/>
                  <a:pt x="6480175" y="946149"/>
                  <a:pt x="4610100" y="942974"/>
                </a:cubicBezTo>
                <a:cubicBezTo>
                  <a:pt x="3086100" y="942974"/>
                  <a:pt x="349250" y="1017587"/>
                  <a:pt x="0" y="1038225"/>
                </a:cubicBezTo>
                <a:lnTo>
                  <a:pt x="0" y="0"/>
                </a:lnTo>
                <a:close/>
              </a:path>
            </a:pathLst>
          </a:custGeom>
          <a:solidFill>
            <a:srgbClr val="FC64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A40B2603-EC53-4E8C-AD17-D9E61A834EA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36" t="18566" r="79398" b="21710"/>
          <a:stretch/>
        </p:blipFill>
        <p:spPr>
          <a:xfrm>
            <a:off x="476817" y="88106"/>
            <a:ext cx="321469" cy="771525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ABE13179-515B-4F7D-A69D-486D214E1875}"/>
              </a:ext>
            </a:extLst>
          </p:cNvPr>
          <p:cNvSpPr txBox="1"/>
          <p:nvPr userDrawn="1"/>
        </p:nvSpPr>
        <p:spPr>
          <a:xfrm>
            <a:off x="776060" y="222809"/>
            <a:ext cx="19153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150" spc="100" dirty="0">
                <a:latin typeface="Arial" panose="020B0604020202020204" pitchFamily="34" charset="0"/>
                <a:cs typeface="Arial" panose="020B0604020202020204" pitchFamily="34" charset="0"/>
              </a:rPr>
              <a:t>Universidad Nacional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92BC45FA-2EB1-4BFE-9640-079CA16F7A84}"/>
              </a:ext>
            </a:extLst>
          </p:cNvPr>
          <p:cNvSpPr txBox="1"/>
          <p:nvPr userDrawn="1"/>
        </p:nvSpPr>
        <p:spPr>
          <a:xfrm>
            <a:off x="778441" y="362900"/>
            <a:ext cx="191532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450" b="1" spc="10" dirty="0">
                <a:latin typeface="Arial" panose="020B0604020202020204" pitchFamily="34" charset="0"/>
                <a:cs typeface="Arial" panose="020B0604020202020204" pitchFamily="34" charset="0"/>
              </a:rPr>
              <a:t>Federico Villarreal</a:t>
            </a:r>
          </a:p>
        </p:txBody>
      </p: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316122F5-A8B0-456E-AE9A-63825D2274CF}"/>
              </a:ext>
            </a:extLst>
          </p:cNvPr>
          <p:cNvCxnSpPr/>
          <p:nvPr userDrawn="1"/>
        </p:nvCxnSpPr>
        <p:spPr>
          <a:xfrm>
            <a:off x="879249" y="654843"/>
            <a:ext cx="160020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784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74C37-5C80-4069-8EBA-CA94ADF8086E}" type="datetimeFigureOut">
              <a:rPr lang="es-PE" smtClean="0"/>
              <a:t>1/06/2025</a:t>
            </a:fld>
            <a:endParaRPr lang="es-P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8DDE2-A9C8-4BAC-8D65-765C5FB087FF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488329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74C37-5C80-4069-8EBA-CA94ADF8086E}" type="datetimeFigureOut">
              <a:rPr lang="es-PE" smtClean="0"/>
              <a:t>1/06/2025</a:t>
            </a:fld>
            <a:endParaRPr lang="es-P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8DDE2-A9C8-4BAC-8D65-765C5FB087FF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328688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74C37-5C80-4069-8EBA-CA94ADF8086E}" type="datetimeFigureOut">
              <a:rPr lang="es-PE" smtClean="0"/>
              <a:t>1/06/2025</a:t>
            </a:fld>
            <a:endParaRPr lang="es-P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8DDE2-A9C8-4BAC-8D65-765C5FB087FF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326255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74C37-5C80-4069-8EBA-CA94ADF8086E}" type="datetimeFigureOut">
              <a:rPr lang="es-PE" smtClean="0"/>
              <a:t>1/06/2025</a:t>
            </a:fld>
            <a:endParaRPr lang="es-P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8DDE2-A9C8-4BAC-8D65-765C5FB087FF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199533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74C37-5C80-4069-8EBA-CA94ADF8086E}" type="datetimeFigureOut">
              <a:rPr lang="es-PE" smtClean="0"/>
              <a:t>1/06/2025</a:t>
            </a:fld>
            <a:endParaRPr lang="es-P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8DDE2-A9C8-4BAC-8D65-765C5FB087FF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685061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74C37-5C80-4069-8EBA-CA94ADF8086E}" type="datetimeFigureOut">
              <a:rPr lang="es-PE" smtClean="0"/>
              <a:t>1/06/2025</a:t>
            </a:fld>
            <a:endParaRPr lang="es-P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8DDE2-A9C8-4BAC-8D65-765C5FB087FF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4082044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74C37-5C80-4069-8EBA-CA94ADF8086E}" type="datetimeFigureOut">
              <a:rPr lang="es-PE" smtClean="0"/>
              <a:t>1/06/2025</a:t>
            </a:fld>
            <a:endParaRPr lang="es-P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8DDE2-A9C8-4BAC-8D65-765C5FB087FF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786949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474C37-5C80-4069-8EBA-CA94ADF8086E}" type="datetimeFigureOut">
              <a:rPr lang="es-PE" smtClean="0"/>
              <a:t>1/06/2025</a:t>
            </a:fld>
            <a:endParaRPr lang="es-P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8DDE2-A9C8-4BAC-8D65-765C5FB087FF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312946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9C8FC8E5-C87D-4A54-8C05-83732C46E0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1300" y="4179997"/>
            <a:ext cx="8293100" cy="849385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s-ES" sz="2000" dirty="0"/>
              <a:t>Crisis del Estado y Desborde Popular.</a:t>
            </a:r>
            <a:br>
              <a:rPr lang="es-ES" sz="2000" dirty="0"/>
            </a:br>
            <a:r>
              <a:rPr lang="es-ES" sz="2000" dirty="0"/>
              <a:t>Empleo y vivienda.</a:t>
            </a:r>
            <a:br>
              <a:rPr lang="es-ES" sz="2000" dirty="0"/>
            </a:br>
            <a:r>
              <a:rPr lang="es-ES" sz="2000" dirty="0"/>
              <a:t>Programas Sociales.</a:t>
            </a:r>
            <a:endParaRPr lang="es-PE" sz="2000" b="1" dirty="0"/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4B55E2E3-91C0-4B96-BC51-78D8440777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5385164"/>
            <a:ext cx="6858000" cy="84938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s-PE" sz="2200" b="1" dirty="0"/>
              <a:t>Geopolítica y  Realidad Nacional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s-PE" sz="2200" b="1" dirty="0"/>
              <a:t>Dr. Fredy Salinas Melendez</a:t>
            </a:r>
          </a:p>
        </p:txBody>
      </p:sp>
      <p:sp>
        <p:nvSpPr>
          <p:cNvPr id="19" name="Subtítulo 4">
            <a:extLst>
              <a:ext uri="{FF2B5EF4-FFF2-40B4-BE49-F238E27FC236}">
                <a16:creationId xmlns:a16="http://schemas.microsoft.com/office/drawing/2014/main" id="{FF7DA7A5-6A23-4645-8BB7-CAF9A612F584}"/>
              </a:ext>
            </a:extLst>
          </p:cNvPr>
          <p:cNvSpPr txBox="1">
            <a:spLocks/>
          </p:cNvSpPr>
          <p:nvPr/>
        </p:nvSpPr>
        <p:spPr>
          <a:xfrm>
            <a:off x="609600" y="2366535"/>
            <a:ext cx="7924800" cy="5624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PE" dirty="0"/>
              <a:t>Facultad de Ciencias Naturales y Matematica</a:t>
            </a:r>
          </a:p>
        </p:txBody>
      </p:sp>
      <p:sp>
        <p:nvSpPr>
          <p:cNvPr id="21" name="Subtítulo 4">
            <a:extLst>
              <a:ext uri="{FF2B5EF4-FFF2-40B4-BE49-F238E27FC236}">
                <a16:creationId xmlns:a16="http://schemas.microsoft.com/office/drawing/2014/main" id="{79D83C09-58B4-49C5-B218-A242866CCD27}"/>
              </a:ext>
            </a:extLst>
          </p:cNvPr>
          <p:cNvSpPr txBox="1">
            <a:spLocks/>
          </p:cNvSpPr>
          <p:nvPr/>
        </p:nvSpPr>
        <p:spPr>
          <a:xfrm>
            <a:off x="1143000" y="6257999"/>
            <a:ext cx="6858000" cy="4753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PE" sz="1800" dirty="0"/>
              <a:t>Semestre </a:t>
            </a:r>
            <a:r>
              <a:rPr lang="es-PE" sz="1800"/>
              <a:t>Académico 2025-2</a:t>
            </a:r>
            <a:endParaRPr lang="es-PE" sz="1800" dirty="0"/>
          </a:p>
        </p:txBody>
      </p:sp>
      <p:sp>
        <p:nvSpPr>
          <p:cNvPr id="2" name="Título 3">
            <a:extLst>
              <a:ext uri="{FF2B5EF4-FFF2-40B4-BE49-F238E27FC236}">
                <a16:creationId xmlns:a16="http://schemas.microsoft.com/office/drawing/2014/main" id="{9C8FC8E5-C87D-4A54-8C05-83732C46E0E6}"/>
              </a:ext>
            </a:extLst>
          </p:cNvPr>
          <p:cNvSpPr txBox="1">
            <a:spLocks/>
          </p:cNvSpPr>
          <p:nvPr/>
        </p:nvSpPr>
        <p:spPr>
          <a:xfrm>
            <a:off x="425450" y="2800634"/>
            <a:ext cx="8293100" cy="102358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E" dirty="0"/>
              <a:t>Semana </a:t>
            </a:r>
            <a:r>
              <a:rPr lang="es-PE" dirty="0" err="1"/>
              <a:t>N°</a:t>
            </a:r>
            <a:r>
              <a:rPr lang="es-PE" dirty="0"/>
              <a:t> 10 :</a:t>
            </a:r>
            <a:endParaRPr lang="es-PE" b="1" dirty="0"/>
          </a:p>
        </p:txBody>
      </p:sp>
    </p:spTree>
    <p:extLst>
      <p:ext uri="{BB962C8B-B14F-4D97-AF65-F5344CB8AC3E}">
        <p14:creationId xmlns:p14="http://schemas.microsoft.com/office/powerpoint/2010/main" val="42555386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1C8A44-353C-D851-2A61-23F9CF12F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74726"/>
            <a:ext cx="7886700" cy="567471"/>
          </a:xfrm>
        </p:spPr>
        <p:txBody>
          <a:bodyPr>
            <a:normAutofit fontScale="90000"/>
          </a:bodyPr>
          <a:lstStyle/>
          <a:p>
            <a:r>
              <a:rPr lang="es-ES" dirty="0"/>
              <a:t>                        </a:t>
            </a:r>
            <a:r>
              <a:rPr lang="es-ES" dirty="0">
                <a:solidFill>
                  <a:srgbClr val="FF0000"/>
                </a:solidFill>
              </a:rPr>
              <a:t>comentario</a:t>
            </a:r>
            <a:endParaRPr lang="es-PE" dirty="0">
              <a:solidFill>
                <a:srgbClr val="FF0000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309EA1E-58ED-3591-368F-737AA32BD1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42197"/>
            <a:ext cx="7886700" cy="5244366"/>
          </a:xfrm>
        </p:spPr>
        <p:txBody>
          <a:bodyPr/>
          <a:lstStyle/>
          <a:p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2050578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E0E66A-7133-C0B5-2713-E8386E203B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PRÁCTICA</a:t>
            </a:r>
            <a:endParaRPr lang="es-PE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F69C365-2B92-83F4-6086-62F377A427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Grupo 1: Investiga sobre el desborde popular en el Perú</a:t>
            </a:r>
          </a:p>
          <a:p>
            <a:r>
              <a:rPr lang="es-ES" dirty="0"/>
              <a:t>Grupo 2: Investiga estadísticamente sobre el empleo y desempleo en el Perú. Según el avance de la tecnología y la IA que profesiones y empleos tienden a desaparecer. Mencione que nuevas profesiones se perfilan a aparecer.</a:t>
            </a:r>
          </a:p>
          <a:p>
            <a:r>
              <a:rPr lang="es-ES" dirty="0"/>
              <a:t>Grupo 3: Investiga el costo beneficio de los programas sociales en el Perú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3944336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8F87E4A-FCBB-ADA9-E749-B6CE807039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71202"/>
            <a:ext cx="7886700" cy="1457798"/>
          </a:xfrm>
        </p:spPr>
        <p:txBody>
          <a:bodyPr/>
          <a:lstStyle/>
          <a:p>
            <a:pPr marL="0" indent="0" algn="ctr">
              <a:buNone/>
            </a:pPr>
            <a:r>
              <a:rPr lang="es-ES" dirty="0"/>
              <a:t>TUPANANCHICKAMA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005714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1B6DEF-1F87-3E2F-CB96-901C6337B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INTRODUCCIÓN</a:t>
            </a:r>
            <a:endParaRPr lang="es-PE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0A3B12D-5B80-5023-3368-7767D7019D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8295" y="2103921"/>
            <a:ext cx="8587409" cy="4351338"/>
          </a:xfrm>
        </p:spPr>
        <p:txBody>
          <a:bodyPr>
            <a:noAutofit/>
          </a:bodyPr>
          <a:lstStyle/>
          <a:p>
            <a:pPr algn="just"/>
            <a:r>
              <a:rPr lang="es-ES" sz="2000" dirty="0"/>
              <a:t>La "Crisis del Estado y Desborde Popular" es un concepto utilizado principalmente en el contexto de América Latina para describir situaciones donde las instituciones estatales no han logrado responder efectivamente a las necesidades y demandas de la población, resultando en movimientos sociales y manifestaciones populares intensas y generalizadas.</a:t>
            </a:r>
          </a:p>
          <a:p>
            <a:pPr algn="just"/>
            <a:r>
              <a:rPr lang="es-ES" sz="2000" dirty="0"/>
              <a:t>Esta crisis suele estar marcada por una profunda desigualdad social, corrupción, ineficiencia administrativa, falta de representación política genuina y políticas económicas que benefician a unos pocos en detrimento de la mayoría.</a:t>
            </a:r>
          </a:p>
          <a:p>
            <a:pPr algn="just"/>
            <a:r>
              <a:rPr lang="es-ES" sz="2000" dirty="0"/>
              <a:t>El "desborde popular" se refiere a las manifestaciones de descontento y protesta que emergen como respuesta a estas deficiencias del Estado, buscando cambios estructurales y reformas que mejoren las condiciones de vida de la población.</a:t>
            </a:r>
            <a:endParaRPr lang="es-PE" sz="2000" dirty="0"/>
          </a:p>
        </p:txBody>
      </p:sp>
    </p:spTree>
    <p:extLst>
      <p:ext uri="{BB962C8B-B14F-4D97-AF65-F5344CB8AC3E}">
        <p14:creationId xmlns:p14="http://schemas.microsoft.com/office/powerpoint/2010/main" val="615347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ject 2">
            <a:extLst>
              <a:ext uri="{FF2B5EF4-FFF2-40B4-BE49-F238E27FC236}">
                <a16:creationId xmlns:a16="http://schemas.microsoft.com/office/drawing/2014/main" id="{8C4AEC7C-4647-2E69-0692-B1A074E83D82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56789" y="1269241"/>
            <a:ext cx="4448727" cy="5331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6766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C11775-0194-9700-35C5-7B5307E47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14400"/>
            <a:ext cx="7886700" cy="675862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/>
              <a:t>Los dos Perú</a:t>
            </a:r>
            <a:endParaRPr lang="es-PE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88731DC-A059-0E8F-9781-E453B89213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58147"/>
            <a:ext cx="7886700" cy="480046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ES" sz="2000" dirty="0"/>
              <a:t>LA EXISTENCIA de dos </a:t>
            </a:r>
            <a:r>
              <a:rPr lang="es-ES" sz="2000" dirty="0" err="1"/>
              <a:t>Perúes</a:t>
            </a:r>
            <a:r>
              <a:rPr lang="es-ES" sz="2000" dirty="0"/>
              <a:t> paralelos no es un fenómeno reciente.</a:t>
            </a:r>
          </a:p>
          <a:p>
            <a:pPr algn="just"/>
            <a:r>
              <a:rPr lang="es-ES" sz="2000" dirty="0"/>
              <a:t>Por un lado el Perú Oficial de las instituciones del Estado, los partidos, la banca y las empresas, los sindicatos, las universidades y colegios, las Fuerzas Armadas y la Iglesia; de los tribunales, la burocracia y el papel sellado; de la cultura exocéntrica.</a:t>
            </a:r>
          </a:p>
          <a:p>
            <a:pPr algn="just"/>
            <a:r>
              <a:rPr lang="es-ES" sz="2000" dirty="0"/>
              <a:t>Por otro, el Perú Marginado: plural y multiforme; del campesinado y la masa urbana, de las asociaciones de vecinos, los cabildos tradicionales, las rondas y los varayoc; de los talleres clandestinos, los ambulantes y las economías de trueque, de reciprocidad y de mera subsistencia; de los cultos de los cerros, la espera de </a:t>
            </a:r>
            <a:r>
              <a:rPr lang="es-ES" sz="2000" dirty="0" err="1"/>
              <a:t>Inkarrí</a:t>
            </a:r>
            <a:r>
              <a:rPr lang="es-ES" sz="2000" dirty="0"/>
              <a:t> y la devoción a las santas y beatas no canonizadas; el Perú que conserva, adapta y fusiona innumerables tradiciones  locales  y  regionales;  bilingüe,  analfabeto  y  a  veces monolingüe quechua, </a:t>
            </a:r>
            <a:r>
              <a:rPr lang="es-ES" sz="2000" dirty="0" err="1"/>
              <a:t>aymara</a:t>
            </a:r>
            <a:r>
              <a:rPr lang="es-ES" sz="2000" dirty="0"/>
              <a:t> o amazónico. Este contraste, gesta do desde los primeros tiempos de la Colonia, se prolonga hasta avanzado el Perú Republicano.</a:t>
            </a:r>
          </a:p>
        </p:txBody>
      </p:sp>
    </p:spTree>
    <p:extLst>
      <p:ext uri="{BB962C8B-B14F-4D97-AF65-F5344CB8AC3E}">
        <p14:creationId xmlns:p14="http://schemas.microsoft.com/office/powerpoint/2010/main" val="1505139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D69CE4-DB7F-02A2-64F7-B6BF9EC8F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Empleo y Vivienda en el Perú</a:t>
            </a:r>
            <a:endParaRPr lang="es-PE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009B047-79CC-E90F-9FBD-AFB5C6CD1A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" dirty="0"/>
              <a:t>En el Perú, el empleo y la vivienda son áreas cruciales que reflejan desafíos y oportunidades significativas:</a:t>
            </a:r>
          </a:p>
          <a:p>
            <a:pPr algn="just"/>
            <a:r>
              <a:rPr lang="es-ES" dirty="0"/>
              <a:t>Empleo: El mercado laboral peruano enfrenta desafíos de informalidad y subempleo. A pesar de mejoras en tasas de desempleo, la calidad de los empleos y la informalidad persisten como problemas principales. Sectores clave incluyen servicios, agricultura y manufactura.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374739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5FB34E8-2263-2993-2FD8-AC21DDDCE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711893"/>
            <a:ext cx="7886700" cy="4351338"/>
          </a:xfrm>
        </p:spPr>
        <p:txBody>
          <a:bodyPr>
            <a:normAutofit lnSpcReduction="10000"/>
          </a:bodyPr>
          <a:lstStyle/>
          <a:p>
            <a:pPr algn="just"/>
            <a:endParaRPr lang="es-ES" dirty="0"/>
          </a:p>
          <a:p>
            <a:pPr algn="just"/>
            <a:r>
              <a:rPr lang="es-ES" dirty="0"/>
              <a:t>Vivienda: El acceso a vivienda adecuada es un desafío, especialmente en áreas urbanas. La informalidad en la construcción y la falta de políticas efectivas limitan la oferta de vivienda digna. Programas gubernamentales como "</a:t>
            </a:r>
            <a:r>
              <a:rPr lang="es-ES" dirty="0" err="1"/>
              <a:t>MiVivienda</a:t>
            </a:r>
            <a:r>
              <a:rPr lang="es-ES" dirty="0"/>
              <a:t>" buscan mejorar esta situación, pero persisten desigualdades y necesidades no </a:t>
            </a:r>
            <a:r>
              <a:rPr lang="es-ES" dirty="0" err="1"/>
              <a:t>cubiertas.Ambos</a:t>
            </a:r>
            <a:r>
              <a:rPr lang="es-ES" dirty="0"/>
              <a:t> temas son prioritarios para el desarrollo económico y social del Perú, requiriendo políticas integrales y sostenibles para mejorar las condiciones de vida de los ciudadanos.</a:t>
            </a:r>
          </a:p>
          <a:p>
            <a:pPr algn="just"/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7930005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125D03-B537-57F7-5637-80EB0F3B2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Programas Sociales en el Perú</a:t>
            </a:r>
            <a:endParaRPr lang="es-PE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7A170CA-41A6-2406-1FCD-5444030472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1480" y="2382043"/>
            <a:ext cx="7886700" cy="4351338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s-ES" dirty="0"/>
              <a:t>¿Qué programas sociales desarrolla el Estado y cómo se clasifican?</a:t>
            </a:r>
          </a:p>
          <a:p>
            <a:pPr algn="just"/>
            <a:r>
              <a:rPr lang="es-ES" dirty="0"/>
              <a:t>Un programa social está referido a la parte del gasto social que puede ser calificada según:</a:t>
            </a:r>
          </a:p>
          <a:p>
            <a:pPr algn="just"/>
            <a:endParaRPr lang="es-ES" dirty="0"/>
          </a:p>
          <a:p>
            <a:pPr marL="0" indent="0" algn="just">
              <a:buNone/>
            </a:pPr>
            <a:r>
              <a:rPr lang="es-ES" dirty="0"/>
              <a:t>a)  Su naturaleza universal o focalizada:</a:t>
            </a:r>
          </a:p>
          <a:p>
            <a:pPr algn="just"/>
            <a:endParaRPr lang="es-ES" dirty="0"/>
          </a:p>
          <a:p>
            <a:pPr marL="514350" indent="-514350" algn="just">
              <a:buFont typeface="+mj-lt"/>
              <a:buAutoNum type="arabicPeriod"/>
            </a:pPr>
            <a:r>
              <a:rPr lang="es-ES" dirty="0"/>
              <a:t>Programa universal: Que no discrimina al beneficiario. En el Perú están definidos como tal  Educación Inicial, Educación Primaria, Educación Secundaria y la Provisión Básica de Salud.</a:t>
            </a:r>
          </a:p>
          <a:p>
            <a:pPr algn="just"/>
            <a:endParaRPr lang="es-ES" dirty="0"/>
          </a:p>
          <a:p>
            <a:pPr marL="0" indent="0" algn="just">
              <a:buNone/>
            </a:pPr>
            <a:r>
              <a:rPr lang="es-ES" dirty="0"/>
              <a:t>Geográficamente se ubican en todo el territorio nacional mediante más de 42 mil locales educativos y más de 7 mil establecimientos de salud.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4412718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4F3EF4B-003A-9378-89E8-ECB85ED358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75416"/>
            <a:ext cx="7928496" cy="4839032"/>
          </a:xfrm>
        </p:spPr>
        <p:txBody>
          <a:bodyPr>
            <a:normAutofit fontScale="85000" lnSpcReduction="20000"/>
          </a:bodyPr>
          <a:lstStyle/>
          <a:p>
            <a:pPr marL="514350" indent="-514350" algn="just">
              <a:buFont typeface="+mj-lt"/>
              <a:buAutoNum type="arabicPeriod" startAt="2"/>
            </a:pPr>
            <a:r>
              <a:rPr lang="es-ES" dirty="0"/>
              <a:t>Programa focalizado: Que atiende a determinado grupo, región o problema y se implementa empleando focalización geográfica y/o individual, como es el caso del Seguro Integral de Salud, el Programa del Vaso de Leche, el Programa de Comedores Populares, los programas de alimentación y nutrición del PRONAA, el Programa JUNTOS, los Programas de Inversión Social y Productiva, de </a:t>
            </a:r>
            <a:r>
              <a:rPr lang="es-ES" dirty="0" err="1"/>
              <a:t>Provías</a:t>
            </a:r>
            <a:r>
              <a:rPr lang="es-ES" dirty="0"/>
              <a:t> Descentralizado, FONCODES, AGRORURAL y Electrificación Rural, etc.</a:t>
            </a:r>
          </a:p>
          <a:p>
            <a:pPr algn="just"/>
            <a:endParaRPr lang="es-ES" dirty="0"/>
          </a:p>
          <a:p>
            <a:pPr marL="0" indent="0" algn="just">
              <a:buNone/>
            </a:pPr>
            <a:r>
              <a:rPr lang="es-ES" dirty="0"/>
              <a:t>Geográficamente se ubican de manera diversa; por ejemplo:</a:t>
            </a:r>
          </a:p>
          <a:p>
            <a:pPr marL="0" indent="0" algn="just">
              <a:buNone/>
            </a:pPr>
            <a:r>
              <a:rPr lang="es-ES" dirty="0"/>
              <a:t>A nivel nacional, como el Programa del Vaso de Leche que se distribuye a los 1834 municipios del país (pero focaliza sus beneficiarios entre niños menores de 14 años, madres gestantes y en periodo de lactancia, personas mayores de 65 años y afectados por TBC), o como el Seguro Integral de Salud.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40452870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DB53E04-512B-B560-B45D-77250021D0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467" y="1253330"/>
            <a:ext cx="7901201" cy="501099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" sz="1800" dirty="0"/>
              <a:t>En determinados distritos, como el Programa JUNTOS atiende a 638 comunas (pero focaliza su atención en familias pobres con niños menores de 14 años y madres gestantes).</a:t>
            </a:r>
          </a:p>
          <a:p>
            <a:pPr marL="0" indent="0">
              <a:buNone/>
            </a:pPr>
            <a:endParaRPr lang="es-ES" sz="1800" dirty="0"/>
          </a:p>
          <a:p>
            <a:pPr marL="0" indent="0">
              <a:buNone/>
            </a:pPr>
            <a:r>
              <a:rPr lang="es-ES" sz="1800" dirty="0"/>
              <a:t>Pueden dirigirse a determinado grupo objetivo, como el programa Wawa-</a:t>
            </a:r>
            <a:r>
              <a:rPr lang="es-ES" sz="1800" dirty="0" err="1"/>
              <a:t>Wasi</a:t>
            </a:r>
            <a:r>
              <a:rPr lang="es-ES" sz="1800" dirty="0"/>
              <a:t> (que con 23 millones en el 2007 focaliza su atención en niños menores de 3 años).</a:t>
            </a:r>
          </a:p>
          <a:p>
            <a:endParaRPr lang="es-ES" sz="1800" dirty="0"/>
          </a:p>
          <a:p>
            <a:r>
              <a:rPr lang="es-ES" sz="1800" dirty="0"/>
              <a:t>b)   Si otorgan beneficios individuales o colectivos:</a:t>
            </a:r>
          </a:p>
          <a:p>
            <a:endParaRPr lang="es-ES" sz="1800" dirty="0"/>
          </a:p>
          <a:p>
            <a:pPr marL="514350" indent="-514350" algn="just">
              <a:buFont typeface="+mj-lt"/>
              <a:buAutoNum type="arabicPeriod"/>
            </a:pPr>
            <a:r>
              <a:rPr lang="es-ES" sz="1800" dirty="0"/>
              <a:t>Beneficios individuales: Donde la prestación se entrega directamente al beneficiario: Por ejemplo todo lo que es educación y salud en general, Programa del Vaso de Leche, Programa JUNTOS, Wawa-</a:t>
            </a:r>
            <a:r>
              <a:rPr lang="es-ES" sz="1800" dirty="0" err="1"/>
              <a:t>Wasi</a:t>
            </a:r>
            <a:r>
              <a:rPr lang="es-ES" sz="1800" dirty="0"/>
              <a:t>, entre otros.</a:t>
            </a:r>
          </a:p>
          <a:p>
            <a:pPr marL="514350" indent="-514350" algn="just">
              <a:buFont typeface="+mj-lt"/>
              <a:buAutoNum type="arabicPeriod"/>
            </a:pPr>
            <a:endParaRPr lang="es-ES" sz="1800" dirty="0"/>
          </a:p>
          <a:p>
            <a:pPr marL="514350" indent="-514350" algn="just">
              <a:buFont typeface="+mj-lt"/>
              <a:buAutoNum type="arabicPeriod"/>
            </a:pPr>
            <a:r>
              <a:rPr lang="es-ES" sz="1800" dirty="0"/>
              <a:t>Beneficios colectivos: Donde la prestación benéfica a la comunidad o región en general: Por ejemplo lo que hacen FONCODES, PROVIAS Descentralizado o Electrificación Rural: carreteras rurales, puentes, estaciones eléctricas.</a:t>
            </a:r>
            <a:endParaRPr lang="es-PE" sz="1800" dirty="0"/>
          </a:p>
        </p:txBody>
      </p:sp>
    </p:spTree>
    <p:extLst>
      <p:ext uri="{BB962C8B-B14F-4D97-AF65-F5344CB8AC3E}">
        <p14:creationId xmlns:p14="http://schemas.microsoft.com/office/powerpoint/2010/main" val="17558864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4552</TotalTime>
  <Words>963</Words>
  <Application>Microsoft Office PowerPoint</Application>
  <PresentationFormat>Presentación en pantalla (4:3)</PresentationFormat>
  <Paragraphs>47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7" baseType="lpstr">
      <vt:lpstr>Aptos</vt:lpstr>
      <vt:lpstr>Arial</vt:lpstr>
      <vt:lpstr>Calibri</vt:lpstr>
      <vt:lpstr>Calibri Light</vt:lpstr>
      <vt:lpstr>Tema de Office</vt:lpstr>
      <vt:lpstr>Crisis del Estado y Desborde Popular. Empleo y vivienda. Programas Sociales.</vt:lpstr>
      <vt:lpstr>INTRODUCCIÓN</vt:lpstr>
      <vt:lpstr>Presentación de PowerPoint</vt:lpstr>
      <vt:lpstr>Los dos Perú</vt:lpstr>
      <vt:lpstr>Empleo y Vivienda en el Perú</vt:lpstr>
      <vt:lpstr>Presentación de PowerPoint</vt:lpstr>
      <vt:lpstr>Programas Sociales en el Perú</vt:lpstr>
      <vt:lpstr>Presentación de PowerPoint</vt:lpstr>
      <vt:lpstr>Presentación de PowerPoint</vt:lpstr>
      <vt:lpstr>                        comentario</vt:lpstr>
      <vt:lpstr>PRÁCTICA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UNFV</dc:creator>
  <cp:lastModifiedBy>Fredy Virgilio Salinas Melendez</cp:lastModifiedBy>
  <cp:revision>186</cp:revision>
  <dcterms:created xsi:type="dcterms:W3CDTF">2020-04-09T16:16:03Z</dcterms:created>
  <dcterms:modified xsi:type="dcterms:W3CDTF">2025-06-01T22:33:04Z</dcterms:modified>
</cp:coreProperties>
</file>