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33"/>
  </p:notesMasterIdLst>
  <p:handoutMasterIdLst>
    <p:handoutMasterId r:id="rId34"/>
  </p:handoutMasterIdLst>
  <p:sldIdLst>
    <p:sldId id="260" r:id="rId2"/>
    <p:sldId id="383" r:id="rId3"/>
    <p:sldId id="384" r:id="rId4"/>
    <p:sldId id="396" r:id="rId5"/>
    <p:sldId id="397" r:id="rId6"/>
    <p:sldId id="385" r:id="rId7"/>
    <p:sldId id="398" r:id="rId8"/>
    <p:sldId id="387" r:id="rId9"/>
    <p:sldId id="399" r:id="rId10"/>
    <p:sldId id="400" r:id="rId11"/>
    <p:sldId id="386" r:id="rId12"/>
    <p:sldId id="401" r:id="rId13"/>
    <p:sldId id="402" r:id="rId14"/>
    <p:sldId id="403" r:id="rId15"/>
    <p:sldId id="404" r:id="rId16"/>
    <p:sldId id="388" r:id="rId17"/>
    <p:sldId id="405" r:id="rId18"/>
    <p:sldId id="389" r:id="rId19"/>
    <p:sldId id="406" r:id="rId20"/>
    <p:sldId id="390" r:id="rId21"/>
    <p:sldId id="391" r:id="rId22"/>
    <p:sldId id="408" r:id="rId23"/>
    <p:sldId id="392" r:id="rId24"/>
    <p:sldId id="409" r:id="rId25"/>
    <p:sldId id="393" r:id="rId26"/>
    <p:sldId id="410" r:id="rId27"/>
    <p:sldId id="394" r:id="rId28"/>
    <p:sldId id="411" r:id="rId29"/>
    <p:sldId id="395" r:id="rId30"/>
    <p:sldId id="412" r:id="rId31"/>
    <p:sldId id="413" r:id="rId32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400"/>
    <a:srgbClr val="FF65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9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C03DA44-2AD1-4E55-84CE-D0D6C66913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9A7422-11F4-4BA3-BC9D-7CBD42D78D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62BA2-C336-4796-AAEA-89F3B05B7A53}" type="datetimeFigureOut">
              <a:rPr lang="es-PE" smtClean="0"/>
              <a:t>1/06/2025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18127-DD93-499E-AA6D-DAF8CE1ED5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E"/>
              <a:t>F, Salinas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615768-5639-4DC5-876B-76F565A21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C9AC2-75DD-4768-8AE1-20F98E4ED3D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9100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26A8-9392-4F9C-8E5B-5CA36DEFB102}" type="datetimeFigureOut">
              <a:rPr lang="es-PE" smtClean="0"/>
              <a:t>1/06/2025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E"/>
              <a:t>F, Salinas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F5B90-4D05-4F80-9C5C-4F4C08375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8147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7F2AB-10BE-4699-BE7B-5367C8789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1B59D3-9225-45CD-953D-31FBF4882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60CBC-6CAE-4E68-A016-73014964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D562-5C37-4082-B194-3699E6CD421A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87B27-7443-4F05-9574-0CFF8DA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68D4E1-ACF4-41E9-9633-A23D081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44BE168-75F8-40A3-8B78-F2EB58A2B032}"/>
              </a:ext>
            </a:extLst>
          </p:cNvPr>
          <p:cNvSpPr/>
          <p:nvPr userDrawn="1"/>
        </p:nvSpPr>
        <p:spPr>
          <a:xfrm>
            <a:off x="0" y="-195263"/>
            <a:ext cx="9144000" cy="946721"/>
          </a:xfrm>
          <a:custGeom>
            <a:avLst/>
            <a:gdLst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8628"/>
              <a:gd name="connsiteX1" fmla="*/ 9144000 w 9144000"/>
              <a:gd name="connsiteY1" fmla="*/ 0 h 1078628"/>
              <a:gd name="connsiteX2" fmla="*/ 9144000 w 9144000"/>
              <a:gd name="connsiteY2" fmla="*/ 1038225 h 1078628"/>
              <a:gd name="connsiteX3" fmla="*/ 3571875 w 9144000"/>
              <a:gd name="connsiteY3" fmla="*/ 904875 h 1078628"/>
              <a:gd name="connsiteX4" fmla="*/ 0 w 9144000"/>
              <a:gd name="connsiteY4" fmla="*/ 1038225 h 1078628"/>
              <a:gd name="connsiteX5" fmla="*/ 0 w 9144000"/>
              <a:gd name="connsiteY5" fmla="*/ 0 h 1078628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42115"/>
              <a:gd name="connsiteX1" fmla="*/ 9144000 w 9144000"/>
              <a:gd name="connsiteY1" fmla="*/ 0 h 1042115"/>
              <a:gd name="connsiteX2" fmla="*/ 9144000 w 9144000"/>
              <a:gd name="connsiteY2" fmla="*/ 1038225 h 1042115"/>
              <a:gd name="connsiteX3" fmla="*/ 3705225 w 9144000"/>
              <a:gd name="connsiteY3" fmla="*/ 942974 h 1042115"/>
              <a:gd name="connsiteX4" fmla="*/ 0 w 9144000"/>
              <a:gd name="connsiteY4" fmla="*/ 1038225 h 1042115"/>
              <a:gd name="connsiteX5" fmla="*/ 0 w 9144000"/>
              <a:gd name="connsiteY5" fmla="*/ 0 h 104211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038225">
                <a:moveTo>
                  <a:pt x="0" y="0"/>
                </a:moveTo>
                <a:lnTo>
                  <a:pt x="9144000" y="0"/>
                </a:lnTo>
                <a:lnTo>
                  <a:pt x="9144000" y="1038225"/>
                </a:lnTo>
                <a:cubicBezTo>
                  <a:pt x="7493000" y="968375"/>
                  <a:pt x="6480175" y="946149"/>
                  <a:pt x="4610100" y="942974"/>
                </a:cubicBezTo>
                <a:cubicBezTo>
                  <a:pt x="3086100" y="942974"/>
                  <a:pt x="349250" y="1017587"/>
                  <a:pt x="0" y="1038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579C61-2F60-4472-8C23-10CC07B67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17604" r="4522" b="20944"/>
          <a:stretch/>
        </p:blipFill>
        <p:spPr>
          <a:xfrm>
            <a:off x="2657475" y="824013"/>
            <a:ext cx="3829050" cy="144139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D639927-A410-4C2C-BA2A-D36738779EEB}"/>
              </a:ext>
            </a:extLst>
          </p:cNvPr>
          <p:cNvSpPr/>
          <p:nvPr userDrawn="1"/>
        </p:nvSpPr>
        <p:spPr>
          <a:xfrm>
            <a:off x="0" y="6629400"/>
            <a:ext cx="9144000" cy="228685"/>
          </a:xfrm>
          <a:prstGeom prst="rect">
            <a:avLst/>
          </a:pr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505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07FDF-AF67-488C-8B84-7E113F1D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AE638-066D-453B-976D-32A3D2206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F4F96-5D92-427D-A55F-FD8B720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79FC-F7F5-4B52-9EC8-6714A837DEE4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CC89D-562D-4C05-9B16-CE6D2196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97248-B830-44D4-B595-086B558B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43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DDF2B4-6378-45CD-90D2-B99DD6DE5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53E621-8CFB-4D53-B12E-D6A8F2055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DE4267-A58F-4921-AECA-D7A52873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0128-9F26-4B21-8CB6-9C5A4B670901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5F5AE2-3284-4776-875B-16E4F120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9A7A96-7848-4F26-A1C2-8658E0A2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99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F93EC-8349-4061-8615-C295ADC2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65097-EA66-43FF-BF75-19606877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FAE344-69E1-42B4-9BFE-404949B7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37F-156B-441E-9327-D578A2B3D9EB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921B95-E6FE-4909-9C01-72130809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A9EEBD-CC88-4599-BA3D-FEC51216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046ED0A-6D75-41B3-8834-138842BDD56A}"/>
              </a:ext>
            </a:extLst>
          </p:cNvPr>
          <p:cNvSpPr/>
          <p:nvPr userDrawn="1"/>
        </p:nvSpPr>
        <p:spPr>
          <a:xfrm>
            <a:off x="0" y="-47624"/>
            <a:ext cx="9144000" cy="1038225"/>
          </a:xfrm>
          <a:custGeom>
            <a:avLst/>
            <a:gdLst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8628"/>
              <a:gd name="connsiteX1" fmla="*/ 9144000 w 9144000"/>
              <a:gd name="connsiteY1" fmla="*/ 0 h 1078628"/>
              <a:gd name="connsiteX2" fmla="*/ 9144000 w 9144000"/>
              <a:gd name="connsiteY2" fmla="*/ 1038225 h 1078628"/>
              <a:gd name="connsiteX3" fmla="*/ 3571875 w 9144000"/>
              <a:gd name="connsiteY3" fmla="*/ 904875 h 1078628"/>
              <a:gd name="connsiteX4" fmla="*/ 0 w 9144000"/>
              <a:gd name="connsiteY4" fmla="*/ 1038225 h 1078628"/>
              <a:gd name="connsiteX5" fmla="*/ 0 w 9144000"/>
              <a:gd name="connsiteY5" fmla="*/ 0 h 1078628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42115"/>
              <a:gd name="connsiteX1" fmla="*/ 9144000 w 9144000"/>
              <a:gd name="connsiteY1" fmla="*/ 0 h 1042115"/>
              <a:gd name="connsiteX2" fmla="*/ 9144000 w 9144000"/>
              <a:gd name="connsiteY2" fmla="*/ 1038225 h 1042115"/>
              <a:gd name="connsiteX3" fmla="*/ 3705225 w 9144000"/>
              <a:gd name="connsiteY3" fmla="*/ 942974 h 1042115"/>
              <a:gd name="connsiteX4" fmla="*/ 0 w 9144000"/>
              <a:gd name="connsiteY4" fmla="*/ 1038225 h 1042115"/>
              <a:gd name="connsiteX5" fmla="*/ 0 w 9144000"/>
              <a:gd name="connsiteY5" fmla="*/ 0 h 104211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038225">
                <a:moveTo>
                  <a:pt x="0" y="0"/>
                </a:moveTo>
                <a:lnTo>
                  <a:pt x="9144000" y="0"/>
                </a:lnTo>
                <a:lnTo>
                  <a:pt x="9144000" y="1038225"/>
                </a:lnTo>
                <a:cubicBezTo>
                  <a:pt x="7493000" y="968375"/>
                  <a:pt x="6480175" y="946149"/>
                  <a:pt x="4610100" y="942974"/>
                </a:cubicBezTo>
                <a:cubicBezTo>
                  <a:pt x="3086100" y="942974"/>
                  <a:pt x="349250" y="1017587"/>
                  <a:pt x="0" y="1038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265BC2-9E59-4AD4-A327-9FA38FC16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18566" r="79398" b="21710"/>
          <a:stretch/>
        </p:blipFill>
        <p:spPr>
          <a:xfrm>
            <a:off x="476817" y="88106"/>
            <a:ext cx="321469" cy="7715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3FC3C4-FCDC-492D-8052-3D57B0CA812C}"/>
              </a:ext>
            </a:extLst>
          </p:cNvPr>
          <p:cNvSpPr txBox="1"/>
          <p:nvPr userDrawn="1"/>
        </p:nvSpPr>
        <p:spPr>
          <a:xfrm>
            <a:off x="776060" y="222809"/>
            <a:ext cx="191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50" spc="100" dirty="0">
                <a:latin typeface="Arial" panose="020B0604020202020204" pitchFamily="34" charset="0"/>
                <a:cs typeface="Arial" panose="020B0604020202020204" pitchFamily="34" charset="0"/>
              </a:rPr>
              <a:t>Universidad Nacional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4EC82F-603E-4E6C-97AE-DEFB8954EA4F}"/>
              </a:ext>
            </a:extLst>
          </p:cNvPr>
          <p:cNvSpPr txBox="1"/>
          <p:nvPr userDrawn="1"/>
        </p:nvSpPr>
        <p:spPr>
          <a:xfrm>
            <a:off x="778441" y="362900"/>
            <a:ext cx="1915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50" b="1" spc="10" dirty="0">
                <a:latin typeface="Arial" panose="020B0604020202020204" pitchFamily="34" charset="0"/>
                <a:cs typeface="Arial" panose="020B0604020202020204" pitchFamily="34" charset="0"/>
              </a:rPr>
              <a:t>Federico Villarreal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A5B0110-D398-4DD4-8EB5-A100BFC0B889}"/>
              </a:ext>
            </a:extLst>
          </p:cNvPr>
          <p:cNvCxnSpPr/>
          <p:nvPr userDrawn="1"/>
        </p:nvCxnSpPr>
        <p:spPr>
          <a:xfrm>
            <a:off x="879249" y="654843"/>
            <a:ext cx="16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84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6D36D-66B0-4A3C-94B7-6A1D15CF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795E18-8E62-404F-AA19-FCFD1BE83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F533-C275-4A78-860A-E70AC4B5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73FE-A5ED-4C49-9CED-5A328932D077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496580-AC59-4EBF-8686-714FF0C0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77BB85-536F-4C4A-9791-4FBCFC1E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6732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F3777-F0FF-45A9-8F3E-787BE340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AAFF7-E53E-4570-9E9D-95B968EBF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7514BE-546E-4B39-BC4E-6AC88FBE0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ED0C37-7DAB-4C36-B84D-2455185D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BF3C-2F63-4384-906A-062A66788F95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A84C55-F1C5-4B49-A96D-7A37459A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8ABFE-DAB0-43F1-97D7-DAADB323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481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7220B-AB38-4985-9665-007387A6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B9CAD7-DD1F-482E-A7C0-CE745DA3F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92CEE7-CBAC-4343-94B0-02B906C24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7E0620-43C3-4F2F-A339-353C59A79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44F1BC-07DA-48F7-838E-D6325F8B1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44AEAC-8D5D-41E5-8C4C-8D40455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0647-4491-4207-858F-1F07E6A94BD2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5F9F98-DD2A-4B52-A1A3-A0DDDC7E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2CBA58-67F5-4513-B0BE-4807D930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092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2321-512C-4D0E-B4D8-C59942BF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FD166A-9AFB-4A05-92C9-7C5C806E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1E88-0EF1-4AE4-8C61-DDD676E8748E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2A9F27-7E4C-4BB3-B1F7-8F70EA6D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870165-C7EE-46B7-ACB0-44222FD2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8220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548CA9-D6D0-4EB9-99E8-C9852235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713-E7E9-40AC-B3E8-F94A4A859CA7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026A92-5A1A-4BA9-9A10-34069814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B93CCE-F992-40BD-B28C-DFFF71C6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7401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E6580-20ED-43D7-914C-C89BD5C9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D3D2C7-B3E3-48D3-8CB1-13FF8C62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101B4B-7784-462A-9A57-0057C6FD2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5C43AE-72E9-4C38-AE32-B3A62B4E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F246-0197-4917-9ED2-136869CF53E7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842B4F-6934-4D72-A702-2A3E530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86CF03-ACBC-4C87-9F71-7805CCC6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7332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8744C-68A3-414E-9C76-D959F1FE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B65C5E-5A2A-4215-B8BF-D950A7D93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09970F-5A27-47A6-9F6D-CB567EFEF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C3B906-4C25-4344-AFCF-F16B71E5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A69-B16A-4502-84A0-E565E23299B3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A69188-C33B-406A-8813-20883C56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CC65C9-F8F2-489C-A5B9-C233290B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554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47AC3F-7D01-4F98-955D-3D640377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E33396-5D7B-4A01-B5A2-1BD74E12A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8B1243-1724-4026-B265-3743AB9AC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5CDE-F982-4C21-9FCB-C43845AC3551}" type="datetime1">
              <a:rPr lang="es-PE" smtClean="0"/>
              <a:t>1/06/2025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742EA-FA9D-4212-B76C-B09CB9BE9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D7BFBA-599B-4D36-A1AA-8D003A03B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3636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8FC8E5-C87D-4A54-8C05-83732C46E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0" y="2928936"/>
            <a:ext cx="8293100" cy="1891574"/>
          </a:xfrm>
        </p:spPr>
        <p:txBody>
          <a:bodyPr>
            <a:normAutofit fontScale="90000"/>
          </a:bodyPr>
          <a:lstStyle/>
          <a:p>
            <a:r>
              <a:rPr lang="es-PE" sz="3200" dirty="0"/>
              <a:t>Semana </a:t>
            </a:r>
            <a:r>
              <a:rPr lang="es-PE" sz="3200" dirty="0" err="1"/>
              <a:t>N°</a:t>
            </a:r>
            <a:r>
              <a:rPr lang="es-PE" sz="3200" dirty="0"/>
              <a:t> 12</a:t>
            </a:r>
            <a:br>
              <a:rPr lang="es-PE" sz="3200" dirty="0"/>
            </a:br>
            <a:r>
              <a:rPr lang="es-PE" sz="3200" dirty="0"/>
              <a:t>Nueva Visión Geopolítica del Perú como Soporte de La Realidad Nacional</a:t>
            </a:r>
            <a:br>
              <a:rPr lang="es-PE" sz="3200" dirty="0"/>
            </a:br>
            <a:br>
              <a:rPr lang="es-PE" sz="3200" dirty="0"/>
            </a:br>
            <a:r>
              <a:rPr lang="es-PE" sz="3200" dirty="0"/>
              <a:t>Evolución de las Amenazas y Seguridad</a:t>
            </a:r>
            <a:endParaRPr lang="es-PE" sz="3200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B55E2E3-91C0-4B96-BC51-78D844077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28266"/>
            <a:ext cx="6858000" cy="1106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E" sz="2200" dirty="0"/>
              <a:t>Asignatura : Geopolítica y Realidad Nacional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E" sz="2200" b="1" dirty="0"/>
              <a:t>Dr. Fredy salinas Meléndez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FF7DA7A5-6A23-4645-8BB7-CAF9A612F584}"/>
              </a:ext>
            </a:extLst>
          </p:cNvPr>
          <p:cNvSpPr txBox="1">
            <a:spLocks/>
          </p:cNvSpPr>
          <p:nvPr/>
        </p:nvSpPr>
        <p:spPr>
          <a:xfrm>
            <a:off x="609600" y="2366535"/>
            <a:ext cx="7924800" cy="56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Facultad de Ciencias Naturales y Matemática </a:t>
            </a:r>
          </a:p>
        </p:txBody>
      </p:sp>
      <p:sp>
        <p:nvSpPr>
          <p:cNvPr id="21" name="Subtítulo 4">
            <a:extLst>
              <a:ext uri="{FF2B5EF4-FFF2-40B4-BE49-F238E27FC236}">
                <a16:creationId xmlns:a16="http://schemas.microsoft.com/office/drawing/2014/main" id="{79D83C09-58B4-49C5-B218-A242866CCD27}"/>
              </a:ext>
            </a:extLst>
          </p:cNvPr>
          <p:cNvSpPr txBox="1">
            <a:spLocks/>
          </p:cNvSpPr>
          <p:nvPr/>
        </p:nvSpPr>
        <p:spPr>
          <a:xfrm>
            <a:off x="1143000" y="6257999"/>
            <a:ext cx="6858000" cy="475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/>
              <a:t>Semestre Académico 2025 -2 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42555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3"/>
    </mc:Choice>
    <mc:Fallback xmlns="">
      <p:transition spd="slow" advTm="257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BC67A0-514F-FAE0-FD39-8BE59F41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3EFFA4-04B8-C8AD-A138-DE2DD2D28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4" y="1018674"/>
            <a:ext cx="5839326" cy="5839326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B2EC14B-E04C-5C9E-269A-ED16CD09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7" y="1507688"/>
            <a:ext cx="3256547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+mn-lt"/>
                <a:cs typeface="Segoe UI Historic" panose="020B0502040204020203" pitchFamily="34" charset="0"/>
              </a:rPr>
              <a:t>¿Sabías que por cada empleo directo generado en la actividad minera, se genera 6.25 empleos adicionales?     </a:t>
            </a: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+mn-lt"/>
                <a:cs typeface="Segoe UI Historic" panose="020B0502040204020203" pitchFamily="34" charset="0"/>
              </a:rPr>
              <a:t>  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+mn-lt"/>
                <a:cs typeface="Segoe UI Historic" panose="020B0502040204020203" pitchFamily="34" charset="0"/>
              </a:rPr>
              <a:t> </a:t>
            </a:r>
            <a:b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+mn-lt"/>
                <a:cs typeface="Segoe UI Historic" panose="020B0502040204020203" pitchFamily="34" charset="0"/>
              </a:rPr>
              <a:t>✓ 1 por el efecto indirecto</a:t>
            </a:r>
            <a:b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+mn-lt"/>
                <a:cs typeface="Segoe UI Historic" panose="020B0502040204020203" pitchFamily="34" charset="0"/>
              </a:rPr>
              <a:t>✓ 3.25 por el efecto inducido en el consumo</a:t>
            </a:r>
            <a:b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+mn-lt"/>
                <a:cs typeface="Segoe UI Historic" panose="020B0502040204020203" pitchFamily="34" charset="0"/>
              </a:rPr>
              <a:t>✓ 2 por el efecto inducido en la inversión</a:t>
            </a: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41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897C5C-F9A3-179F-C5A3-B6C2CFD3787B}"/>
              </a:ext>
            </a:extLst>
          </p:cNvPr>
          <p:cNvSpPr txBox="1"/>
          <p:nvPr/>
        </p:nvSpPr>
        <p:spPr>
          <a:xfrm>
            <a:off x="558121" y="1263511"/>
            <a:ext cx="77990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4. Infraestructura y Conectividad</a:t>
            </a:r>
          </a:p>
          <a:p>
            <a:pPr lvl="1" algn="just"/>
            <a:r>
              <a:rPr lang="es-ES" sz="1400" dirty="0"/>
              <a:t>Mejorar la infraestructura de transporte y la conectividad digital es esencial para facilitar el comercio y la movilidad. La modernización de carreteras, puertos y aeropuertos, junto con la expansión de la infraestructura de internet de alta velocidad, puede potenciar la economía digital y atraer inversiones.</a:t>
            </a:r>
            <a:endParaRPr lang="es-ES" sz="1400" b="1" dirty="0"/>
          </a:p>
          <a:p>
            <a:pPr algn="just"/>
            <a:endParaRPr lang="es-ES" sz="1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Infraestructura de Transporte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Mejorar la infraestructura para facilitar el comercio y la movilidad.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Modernizar y expandir la red de carreteras y ferrocarriles, mejorar la capacidad y eficiencia de los puertos y aeropuertos, y desarrollar sistemas de transporte público sostenible en las ciudades.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Tecnología e Innovación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Potenciar la economía digital y mejorar la conectividad.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Expandir la infraestructura de internet de alta velocidad, fomentar la adopción de tecnologías emergentes como el 5G y promover el desarrollo de startups y empresas tecnológicas.</a:t>
            </a:r>
          </a:p>
          <a:p>
            <a:pPr marL="342900" indent="-342900">
              <a:buAutoNum type="arabicPeriod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7801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36CAE6-C966-C0EC-28BC-8BDA5B06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789A06-6602-0A30-E19C-9C2BC7BDE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990434"/>
            <a:ext cx="8710863" cy="58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6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65649C-22F6-AA3B-193D-5C59F1A7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EE06D9-E267-FC53-EF10-C21911871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85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0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C6CCD3-CBD5-0CFF-B3C7-7B407428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0D159F-71D1-D783-6CC9-8D94DF454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" y="1196888"/>
            <a:ext cx="8844483" cy="50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BC1F16-54F6-BC5D-5E58-5F2762FB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0C79FA-6C58-7100-8EC7-45E0C45CC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85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30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897C5C-F9A3-179F-C5A3-B6C2CFD3787B}"/>
              </a:ext>
            </a:extLst>
          </p:cNvPr>
          <p:cNvSpPr txBox="1"/>
          <p:nvPr/>
        </p:nvSpPr>
        <p:spPr>
          <a:xfrm>
            <a:off x="558121" y="1263511"/>
            <a:ext cx="77990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5. Seguridad y Defensa</a:t>
            </a:r>
          </a:p>
          <a:p>
            <a:pPr lvl="1" algn="just"/>
            <a:r>
              <a:rPr lang="es-ES" sz="1400" dirty="0"/>
              <a:t>La seguridad y la defensa deben modernizarse para enfrentar las amenazas contemporáneas. Esto incluye fortalecer las capacidades de ciberseguridad, desarrollar estrategias de prevención y respuesta ante el terrorismo y elaborar planes de contingencia para desastres naturales relacionados con el cambio climático.</a:t>
            </a:r>
            <a:endParaRPr lang="es-ES" sz="1400" b="1" dirty="0"/>
          </a:p>
          <a:p>
            <a:endParaRPr lang="es-ES" sz="1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Cooperación Internacional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Combatir amenazas comunes y mejorar la seguridad regional.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Establecer acuerdos de cooperación en seguridad con países vecinos, participar en ejercicios militares conjuntos y compartir inteligencia sobre el crimen organizado y el terrorismo.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Capacidades de Defensa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Modernizar las fuerzas armadas para proteger el territorio y contribuir a la paz global.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Invertir en tecnología militar avanzada, mejorar el entrenamiento y la capacitación de las fuerzas armadas y participar en misiones internacionales de mantenimiento de la paz.</a:t>
            </a:r>
          </a:p>
          <a:p>
            <a:pPr marL="342900" indent="-342900">
              <a:buAutoNum type="arabicPeriod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6685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1DEBE4-4554-16BF-EED5-B24E999D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4098" name="Picture 2" descr="Recepción de bienvenida a la delegación del Ejército Sur de los Estados  Unidos de Norteamérica - Noticias - Ejército del Perú - Plataforma del  Estado Peruano">
            <a:extLst>
              <a:ext uri="{FF2B5EF4-FFF2-40B4-BE49-F238E27FC236}">
                <a16:creationId xmlns:a16="http://schemas.microsoft.com/office/drawing/2014/main" id="{BD647957-430C-551C-74B0-3DE70AD8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444"/>
            <a:ext cx="9207421" cy="5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6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897C5C-F9A3-179F-C5A3-B6C2CFD3787B}"/>
              </a:ext>
            </a:extLst>
          </p:cNvPr>
          <p:cNvSpPr txBox="1"/>
          <p:nvPr/>
        </p:nvSpPr>
        <p:spPr>
          <a:xfrm>
            <a:off x="558121" y="1263511"/>
            <a:ext cx="77990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6. Evolución de las Amenazas y Seguridad</a:t>
            </a:r>
          </a:p>
          <a:p>
            <a:pPr lvl="1" algn="just"/>
            <a:r>
              <a:rPr lang="es-ES" sz="1400" dirty="0"/>
              <a:t>Las amenazas evolucionan constantemente, y el Perú debe adaptarse a estas nuevas realidades. La ciberseguridad, el terrorismo y el cambio climático son desafíos emergentes que requieren una atención especial y una estrategia integral para garantizar la seguridad en todos los niveles.</a:t>
            </a:r>
            <a:endParaRPr lang="es-ES" sz="1400" b="1" dirty="0"/>
          </a:p>
          <a:p>
            <a:pPr algn="just"/>
            <a:endParaRPr lang="es-ES" sz="1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Nuevas Amenazas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Adaptarse a las amenazas emergentes como el cibercrimen, el terrorismo y el cambio climático.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Fortalecer las capacidades de ciberseguridad mediante la inversión en tecnologías y capacitación especializada, desarrollar estrategias de prevención y respuesta ante el terrorismo y elaborar planes de contingencia para desastres naturales relacionados con el cambio climático.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Seguridad Integral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Garantizar la seguridad en todos los niveles, incluyendo la seguridad alimentaria, sanitaria y energética.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Implementar programas para asegurar el acceso a alimentos y agua potable, fortalecer los sistemas de salud pública para responder a pandemias y promover la eficiencia energética y el acceso a energías limpias.</a:t>
            </a:r>
          </a:p>
          <a:p>
            <a:pPr marL="342900" indent="-342900">
              <a:buAutoNum type="arabicPeriod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3003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CD9CDF-F2C8-B12A-C258-A110617D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C780F8-EDE5-2A51-9AC4-FC31A146F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930"/>
            <a:ext cx="5542546" cy="55425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4870F80-CE18-75B0-BAF9-47A29E5EC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46" y="1178929"/>
            <a:ext cx="3601454" cy="180072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4C1C87-BE94-794E-7763-230B6D645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13" y="3593431"/>
            <a:ext cx="3601455" cy="24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2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9910BF-CEEE-B76D-8D26-8ECF79C9A2CF}"/>
              </a:ext>
            </a:extLst>
          </p:cNvPr>
          <p:cNvSpPr txBox="1"/>
          <p:nvPr/>
        </p:nvSpPr>
        <p:spPr>
          <a:xfrm>
            <a:off x="547488" y="1348572"/>
            <a:ext cx="43707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El Perú, con su rica herencia cultural, vastos recursos naturales y posición estratégica en América del Sur, se enfrenta a un escenario geopolítico dinámico que requiere una visión renovada y estratégica para asegurar su desarrollo sostenible y su relevancia en el ámbito global. La nueva visión geopolítica del Perú debe contemplar tanto los desafíos actuales como las oportunidades emergentes, aprovechando sus fortalezas internas y construyendo alianzas internacionales sólidas.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Este tema presenta una serie de estrategias integradas que abarcan diversas áreas clave, desde la integración regional y la diversificación económica hasta la gestión sostenible de recursos y la modernización de la infraestructura. Además, destaca la importancia de la seguridad y la defensa, considerando la evolución de las amenazas contemporáneas y la necesidad de un enfoque integral en seguridad. Se enfatiza también la promoción de la cultura y la educación, la política exterior activa, el desarrollo social, la innovación y la ciencia, así como la promoción del turismo y la conservación del patrimonio.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EA87B7-EB84-1A97-7C65-369E0037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21" y="1393253"/>
            <a:ext cx="3086100" cy="45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55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897C5C-F9A3-179F-C5A3-B6C2CFD3787B}"/>
              </a:ext>
            </a:extLst>
          </p:cNvPr>
          <p:cNvSpPr txBox="1"/>
          <p:nvPr/>
        </p:nvSpPr>
        <p:spPr>
          <a:xfrm>
            <a:off x="558121" y="1263511"/>
            <a:ext cx="7799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7. Cultura y Educación</a:t>
            </a:r>
          </a:p>
          <a:p>
            <a:pPr lvl="1" algn="just"/>
            <a:r>
              <a:rPr lang="es-ES" sz="1400" dirty="0"/>
              <a:t>Promover la cultura peruana en el extranjero y fortalecer la identidad nacional son aspectos clave para el desarrollo. Invertir en educación de calidad y fomentar la capacitación en habilidades tecnológicas y científicas pueden desarrollar un capital humano competitivo a nivel global.</a:t>
            </a:r>
            <a:endParaRPr lang="es-ES" sz="1400" b="1" dirty="0"/>
          </a:p>
          <a:p>
            <a:pPr algn="just"/>
            <a:endParaRPr lang="es-ES" sz="1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Diplomacia Cultural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Promover la cultura peruana y fortalecer la identidad nacional.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Organizar eventos culturales y exposiciones en el extranjero, fomentar el intercambio cultural y educativo y apoyar a artistas y creadores peruanos en la escena internacional.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Educación y Capacitación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Desarrollar un capital humano competitivo a nivel global.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Invertir en educación de calidad, promover programas de intercambio y becas internacionales y fomentar la enseñanza de habilidades tecnológicas y científicas.</a:t>
            </a:r>
          </a:p>
          <a:p>
            <a:pPr marL="342900" indent="-342900">
              <a:buAutoNum type="arabicPeriod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54794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897C5C-F9A3-179F-C5A3-B6C2CFD3787B}"/>
              </a:ext>
            </a:extLst>
          </p:cNvPr>
          <p:cNvSpPr txBox="1"/>
          <p:nvPr/>
        </p:nvSpPr>
        <p:spPr>
          <a:xfrm>
            <a:off x="558121" y="1263511"/>
            <a:ext cx="779907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8. Política Exterior Activa y Diversificada</a:t>
            </a:r>
          </a:p>
          <a:p>
            <a:pPr lvl="1" algn="just"/>
            <a:r>
              <a:rPr lang="es-ES" sz="1400" dirty="0"/>
              <a:t>Una política exterior activa y diversificada permite al Perú promover sus intereses y contribuir a la solución de problemas globales. Participar en organizaciones internacionales y fortalecer las relaciones bilaterales con países clave son acciones fundamentales para este objetivo.</a:t>
            </a:r>
            <a:endParaRPr lang="es-ES" sz="1400" b="1" dirty="0"/>
          </a:p>
          <a:p>
            <a:endParaRPr lang="es-E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400" b="1" dirty="0"/>
              <a:t>Multilateralismo</a:t>
            </a:r>
            <a:r>
              <a:rPr lang="es-E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Promover los intereses del Perú y contribuir a la solución de problemas globales.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Participar activamente en organizaciones internacionales, impulsar iniciativas sobre cambio climático y derechos humanos y trabajar en coaliciones para abordar desafíos globales como la pobreza y la migración.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400" b="1" dirty="0"/>
              <a:t>Relaciones Bilaterales</a:t>
            </a:r>
            <a:r>
              <a:rPr lang="es-E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Fortalecer las relaciones con países clave.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Firmar acuerdos bilaterales en áreas de interés mutuo, promover visitas y encuentros de alto nivel y establecer mecanismos de diálogo y cooperación en temas estratégicos.</a:t>
            </a:r>
          </a:p>
          <a:p>
            <a:pPr marL="342900" indent="-342900">
              <a:buAutoNum type="arabicPeriod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94808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81F1A5-73BB-30E3-64C1-293CF28A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1125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897C5C-F9A3-179F-C5A3-B6C2CFD3787B}"/>
              </a:ext>
            </a:extLst>
          </p:cNvPr>
          <p:cNvSpPr txBox="1"/>
          <p:nvPr/>
        </p:nvSpPr>
        <p:spPr>
          <a:xfrm>
            <a:off x="558121" y="1263511"/>
            <a:ext cx="77990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9. Desarrollo Social y Reducción de Desigualdades</a:t>
            </a:r>
          </a:p>
          <a:p>
            <a:pPr lvl="1" algn="just"/>
            <a:r>
              <a:rPr lang="es-ES" sz="1400" dirty="0"/>
              <a:t>Reducir las desigualdades sociales y económicas es esencial para un desarrollo inclusivo. Implementar políticas inclusivas y programas de empoderamiento comunitario puede asegurar que el crecimiento beneficie a todas las regiones y grupos de la sociedad.</a:t>
            </a:r>
            <a:endParaRPr lang="es-ES" sz="1400" b="1" dirty="0"/>
          </a:p>
          <a:p>
            <a:pPr algn="just"/>
            <a:endParaRPr lang="es-ES" sz="1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Políticas Inclusivas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Reducir las desigualdades sociales y económicas.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Implementar programas de desarrollo rural, mejorar el acceso a servicios básicos como salud y educación y fomentar la inclusión financiera y el emprendimiento.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Empoderamiento Comunitario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Promover el desarrollo de las comunidades locales.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Desarrollar programas de capacitación y apoyo a microempresas, fomentar la participación ciudadana en la toma de decisiones y promover proyectos de desarrollo local.</a:t>
            </a:r>
          </a:p>
          <a:p>
            <a:pPr marL="342900" indent="-342900">
              <a:buAutoNum type="arabicPeriod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29889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B745DC-167D-4566-77A9-E4FD6201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877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897C5C-F9A3-179F-C5A3-B6C2CFD3787B}"/>
              </a:ext>
            </a:extLst>
          </p:cNvPr>
          <p:cNvSpPr txBox="1"/>
          <p:nvPr/>
        </p:nvSpPr>
        <p:spPr>
          <a:xfrm>
            <a:off x="558121" y="1263511"/>
            <a:ext cx="77990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10. Innovación y Ciencia</a:t>
            </a:r>
          </a:p>
          <a:p>
            <a:pPr lvl="1" algn="just"/>
            <a:r>
              <a:rPr lang="es-ES" sz="1400" dirty="0"/>
              <a:t>Fomentar una economía basada en el conocimiento mediante la inversión en investigación, desarrollo e innovación es crucial para el progreso. La colaboración científica internacional y el apoyo a proyectos de investigación conjunta pueden impulsar el desarrollo tecnológico.</a:t>
            </a:r>
            <a:endParaRPr lang="es-ES" sz="1400" b="1" dirty="0"/>
          </a:p>
          <a:p>
            <a:pPr algn="just"/>
            <a:endParaRPr lang="es-ES" sz="1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400" b="1" dirty="0"/>
              <a:t>Investigación, desarrollo e innovación (</a:t>
            </a:r>
            <a:r>
              <a:rPr lang="es-ES" sz="1400" b="1" dirty="0"/>
              <a:t>I+D+i)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Fomentar una economía basada en el conocimiento.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Incrementar la inversión en investigación y desarrollo, crear incentivos para la innovación en el sector privado y establecer centros de excelencia en áreas científicas clave.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Colaboración Científica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Impulsar el desarrollo científico y tecnológico.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Establecer acuerdos de colaboración con universidades y centros de investigación internacionales, promover el intercambio de científicos y investigadores y apoyar proyectos de investigación conjunta.</a:t>
            </a:r>
          </a:p>
        </p:txBody>
      </p:sp>
    </p:spTree>
    <p:extLst>
      <p:ext uri="{BB962C8B-B14F-4D97-AF65-F5344CB8AC3E}">
        <p14:creationId xmlns:p14="http://schemas.microsoft.com/office/powerpoint/2010/main" val="3711400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ECFEDF-A53E-34E1-0424-58407850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66597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897C5C-F9A3-179F-C5A3-B6C2CFD3787B}"/>
              </a:ext>
            </a:extLst>
          </p:cNvPr>
          <p:cNvSpPr txBox="1"/>
          <p:nvPr/>
        </p:nvSpPr>
        <p:spPr>
          <a:xfrm>
            <a:off x="558121" y="1263511"/>
            <a:ext cx="77990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11. Turismo y Cultura</a:t>
            </a:r>
          </a:p>
          <a:p>
            <a:pPr lvl="1" algn="just"/>
            <a:r>
              <a:rPr lang="es-ES" sz="1400" dirty="0"/>
              <a:t>El turismo sostenible y la conservación del patrimonio cultural y natural son pilares para el desarrollo. Promover el Perú como destino turístico y proteger su patrimonio puede atraer visitantes y generar ingresos, al tiempo que se valora la identidad nacional.</a:t>
            </a:r>
            <a:endParaRPr lang="es-ES" sz="1400" b="1" dirty="0"/>
          </a:p>
          <a:p>
            <a:endParaRPr lang="es-E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400" b="1" dirty="0"/>
              <a:t>Promoción del Turismo</a:t>
            </a:r>
            <a:r>
              <a:rPr lang="es-E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Atraer más turistas y desarrollar el turismo sostenible.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Desarrollar estrategias de marketing para promover el Perú como destino turístico, mejorar la infraestructura turística y capacitar a las comunidades locales para ofrecer servicios turísticos de calidad.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400" b="1" dirty="0"/>
              <a:t>Conservación del Patrimonio</a:t>
            </a:r>
            <a:r>
              <a:rPr lang="es-E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Proteger y valorizar el patrimonio cultural y natural.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Implementar políticas de conservación y restauración, involucrar a las comunidades locales en la gestión del patrimonio y promover el turismo cultural y ecológico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971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1D13C6-E7A1-B8E0-B93E-25D3BFF0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05741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897C5C-F9A3-179F-C5A3-B6C2CFD3787B}"/>
              </a:ext>
            </a:extLst>
          </p:cNvPr>
          <p:cNvSpPr txBox="1"/>
          <p:nvPr/>
        </p:nvSpPr>
        <p:spPr>
          <a:xfrm>
            <a:off x="239143" y="1082757"/>
            <a:ext cx="87772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Esta visión geopolítica busca posicionar al Perú como un actor dinámico y relevante en la arena internacional, aprovechando sus fortalezas y abordando sus desafíos de manera estratégica y sostenible. Incorporar la evolución de las amenazas y la seguridad como un eje central permitirá al Perú estar mejor preparado para enfrentar los desafíos del futuro, garantizando la seguridad y el bienestar de sus ciudadanos.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La nueva visión geopolítica del Perú propone un enfoque integral y estratégico para enfrentar los desafíos y aprovechar las oportunidades del siglo XXI. Con una sólida base en la cooperación regional, la diversificación económica, la sostenibilidad ambiental, la modernización de la infraestructura y la adaptación a las amenazas emergentes, el Perú está bien posicionado para fortalecer su identidad nacional y su rol en el escenario internacional.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La implementación de políticas inclusivas y de desarrollo social, junto con una apuesta firme por la innovación y la educación de calidad, permitirá construir un capital humano competitivo y preparado para las demandas del futuro. Al mismo tiempo, la promoción de la cultura y el turismo sostenible contribuirán a la valorización del patrimonio nacional y a la atracción de visitantes e inversiones.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Finalmente, una política exterior activa y diversificada, junto con una modernización de las capacidades de defensa y seguridad, asegurará que el Perú pueda responder eficazmente a los desafíos globales y mantener la estabilidad y el bienestar de su población.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Con esta visión, el Perú puede aspirar a un futuro próspero y sostenible, consolidando su posición como un actor dinámico y relevante en la arena internacional. Al unificar esfuerzos y trabajar en una dirección estratégica común, el Perú tiene el potencial de alcanzar su máximo desarrollo y contribuir de manera significativa al progreso global.</a:t>
            </a:r>
          </a:p>
          <a:p>
            <a:pPr algn="just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5C37D9-9121-7590-AAE8-11D37B4DAAC2}"/>
              </a:ext>
            </a:extLst>
          </p:cNvPr>
          <p:cNvSpPr txBox="1"/>
          <p:nvPr/>
        </p:nvSpPr>
        <p:spPr>
          <a:xfrm>
            <a:off x="173197" y="6037959"/>
            <a:ext cx="884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Nota: en las hojas en blanco colocar imágenes correspondientes al tema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333622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9910BF-CEEE-B76D-8D26-8ECF79C9A2CF}"/>
              </a:ext>
            </a:extLst>
          </p:cNvPr>
          <p:cNvSpPr txBox="1"/>
          <p:nvPr/>
        </p:nvSpPr>
        <p:spPr>
          <a:xfrm>
            <a:off x="441164" y="1189083"/>
            <a:ext cx="77990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1400" b="1" dirty="0"/>
              <a:t>Integración Regional</a:t>
            </a:r>
          </a:p>
          <a:p>
            <a:pPr lvl="1" algn="just"/>
            <a:r>
              <a:rPr lang="es-ES" sz="1400" dirty="0"/>
              <a:t>Para fortalecer su posición en América Latina, el Perú debe profundizar su cooperación con bloques regionales como la Alianza del Pacífico, Mercosur y la Comunidad Andina. Estos esfuerzos pueden fomentar un comercio más fluido, inversiones conjuntas en infraestructura y una mayor movilidad laboral, impulsando el desarrollo económico y social.</a:t>
            </a:r>
            <a:endParaRPr lang="es-ES" sz="1400" b="1" dirty="0"/>
          </a:p>
          <a:p>
            <a:pPr algn="just"/>
            <a:endParaRPr lang="es-ES" sz="1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Alianza del Pacífico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Ampliar y profundizar la cooperación económica y comercial con los miembros de la Alianza del Pacífico, enfocándose en la eliminación de barreras comerciales, la promoción de inversiones y la movilidad laboral.</a:t>
            </a:r>
          </a:p>
          <a:p>
            <a:pPr lvl="1" algn="just"/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Crear programas conjuntos de innovación y desarrollo tecnológico, establecer fondos comunes para proyectos de infraestructura y facilitar el intercambio académico y cultural.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Mercosur y Comunidad Andina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Diversificar los mercados y fortalecer las alianzas estratégicas en Sudamérica.</a:t>
            </a:r>
          </a:p>
          <a:p>
            <a:pPr lvl="1" algn="just"/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Participar activamente en las negociaciones comerciales y trabajar en la armonización de normas y estándares para facilitar el comercio </a:t>
            </a:r>
            <a:r>
              <a:rPr lang="es-ES" sz="1400" dirty="0" err="1"/>
              <a:t>intra-regional</a:t>
            </a:r>
            <a:r>
              <a:rPr lang="es-ES" sz="1400" dirty="0"/>
              <a:t>. Promover proyectos de integración física como carreteras y ferrocarriles transfronterizos.</a:t>
            </a:r>
          </a:p>
        </p:txBody>
      </p:sp>
    </p:spTree>
    <p:extLst>
      <p:ext uri="{BB962C8B-B14F-4D97-AF65-F5344CB8AC3E}">
        <p14:creationId xmlns:p14="http://schemas.microsoft.com/office/powerpoint/2010/main" val="451897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A1B56-D350-A35D-D647-3CBF6E92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3884"/>
            <a:ext cx="7886700" cy="1325563"/>
          </a:xfrm>
        </p:spPr>
        <p:txBody>
          <a:bodyPr/>
          <a:lstStyle/>
          <a:p>
            <a:pPr algn="ctr"/>
            <a:r>
              <a:rPr lang="es-ES" dirty="0"/>
              <a:t>Comentario</a:t>
            </a:r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8D2F69-F1CA-4688-F12F-DAE05B40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54319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1C1DF8-4794-3842-F854-CE3F0FE1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D2629E2-6849-C596-9E19-7EA6452C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4726"/>
            <a:ext cx="9144000" cy="446111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Práctica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AFFE0E-3B34-4D2A-DBD4-865D6F348377}"/>
              </a:ext>
            </a:extLst>
          </p:cNvPr>
          <p:cNvSpPr txBox="1"/>
          <p:nvPr/>
        </p:nvSpPr>
        <p:spPr>
          <a:xfrm>
            <a:off x="0" y="1852863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Grupo 1: Que bienes y servicios podemos intercambiar con la República China </a:t>
            </a:r>
            <a:r>
              <a:rPr lang="es-ES" dirty="0" err="1"/>
              <a:t>yJapón</a:t>
            </a:r>
            <a:endParaRPr lang="es-ES" dirty="0"/>
          </a:p>
          <a:p>
            <a:endParaRPr lang="es-ES" dirty="0"/>
          </a:p>
          <a:p>
            <a:r>
              <a:rPr lang="es-ES" dirty="0"/>
              <a:t>Grupo 2: Que bienes y servicios podemos intercambiar con la </a:t>
            </a:r>
            <a:r>
              <a:rPr lang="es-PE" b="0" i="0" dirty="0">
                <a:effectLst/>
                <a:highlight>
                  <a:srgbClr val="FFFFFF"/>
                </a:highlight>
              </a:rPr>
              <a:t>República de </a:t>
            </a:r>
            <a:r>
              <a:rPr lang="es-PE" i="0" dirty="0">
                <a:effectLst/>
                <a:highlight>
                  <a:srgbClr val="FFFFFF"/>
                </a:highlight>
              </a:rPr>
              <a:t>la India y Estados Unidos</a:t>
            </a:r>
          </a:p>
          <a:p>
            <a:endParaRPr lang="es-PE" dirty="0">
              <a:highlight>
                <a:srgbClr val="FFFFFF"/>
              </a:highlight>
            </a:endParaRPr>
          </a:p>
          <a:p>
            <a:r>
              <a:rPr lang="es-PE" dirty="0">
                <a:highlight>
                  <a:srgbClr val="FFFFFF"/>
                </a:highlight>
              </a:rPr>
              <a:t>Grupo 3: </a:t>
            </a:r>
            <a:r>
              <a:rPr lang="es-ES" dirty="0"/>
              <a:t>Que bienes y servicios podemos intercambiar con los países del </a:t>
            </a:r>
            <a:r>
              <a:rPr lang="es-ES"/>
              <a:t>continente Africano y Rusia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8863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A5311C-7B65-3177-1748-4138D540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BF37EB4-FEC3-F90D-29BA-43725AB0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874"/>
            <a:ext cx="9144000" cy="48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CDDC8B-2190-53AF-D9A5-68112678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B70E37-3E4F-2F26-113B-98DBE8F5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071562"/>
            <a:ext cx="6416481" cy="52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9910BF-CEEE-B76D-8D26-8ECF79C9A2CF}"/>
              </a:ext>
            </a:extLst>
          </p:cNvPr>
          <p:cNvSpPr txBox="1"/>
          <p:nvPr/>
        </p:nvSpPr>
        <p:spPr>
          <a:xfrm>
            <a:off x="504959" y="1040227"/>
            <a:ext cx="779907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2. Diversificación Económica y Comercial</a:t>
            </a:r>
          </a:p>
          <a:p>
            <a:pPr lvl="1" algn="just"/>
            <a:r>
              <a:rPr lang="es-ES" sz="1400" dirty="0"/>
              <a:t>Es crucial que el Perú diversifique sus mercados y establezca relaciones comerciales con países emergentes y regiones como África y el Medio Oriente. La firma de nuevos acuerdos comerciales y la promoción de misiones comerciales pueden abrir nuevas oportunidades y reducir la dependencia de mercados tradicionales.</a:t>
            </a:r>
            <a:endParaRPr lang="es-ES" sz="1400" b="1" dirty="0"/>
          </a:p>
          <a:p>
            <a:pPr algn="just"/>
            <a:endParaRPr lang="es-ES" sz="1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Mercados Emergentes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Expandir las exportaciones y reducir la dependencia de los mercados tradicionales.</a:t>
            </a:r>
          </a:p>
          <a:p>
            <a:pPr lvl="1" algn="just"/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Firmar acuerdos comerciales con países emergentes, promover misiones comerciales y ferias internacionales, y adaptar la oferta exportable a las demandas de estos nuevos mercados.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África y Medio Oriente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Establecer nuevas relaciones comerciales y diplomáticas.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Abrir embajadas y oficinas comerciales en regiones clave, participar en foros económicos y establecer alianzas estratégicas en sectores como energía, agricultura y minería.</a:t>
            </a:r>
          </a:p>
          <a:p>
            <a:pPr marL="342900" indent="-342900">
              <a:buAutoNum type="arabicPeriod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2267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206A6C-A727-F883-CFF2-84204F69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D04A20-DC84-0408-1BD9-95778D175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17" y="0"/>
            <a:ext cx="5228483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614E75-A9F0-3EEB-B622-C8FCCC207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" b="15986"/>
          <a:stretch/>
        </p:blipFill>
        <p:spPr>
          <a:xfrm>
            <a:off x="-21224" y="883152"/>
            <a:ext cx="3936741" cy="22811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F08B3F3-1569-25D0-7C35-70553CA9E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" y="3371682"/>
            <a:ext cx="3471280" cy="34712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1E3B979-FD43-3D4F-84DD-C3041C555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58" r="3676" b="2490"/>
          <a:stretch/>
        </p:blipFill>
        <p:spPr>
          <a:xfrm>
            <a:off x="13611" y="3250196"/>
            <a:ext cx="3792035" cy="1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2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4E1FE-C7EB-EFC7-7A2F-0F7CCB5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36D1B8-FC70-700A-A381-F9737EFA3CC5}"/>
              </a:ext>
            </a:extLst>
          </p:cNvPr>
          <p:cNvSpPr txBox="1"/>
          <p:nvPr/>
        </p:nvSpPr>
        <p:spPr>
          <a:xfrm>
            <a:off x="536856" y="1125288"/>
            <a:ext cx="77990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3. Sostenibilidad y Recursos Naturales</a:t>
            </a:r>
          </a:p>
          <a:p>
            <a:pPr lvl="1" algn="just"/>
            <a:r>
              <a:rPr lang="es-ES" sz="1400" dirty="0"/>
              <a:t>La gestión sostenible de los recursos naturales es fundamental para el desarrollo a largo plazo. Esto implica implementar regulaciones estrictas, promover prácticas agrícolas sostenibles e invertir en energías renovables para reducir la dependencia de los combustibles fósiles y mitigar el impacto ambiental.</a:t>
            </a:r>
            <a:endParaRPr lang="es-ES" sz="1400" b="1" dirty="0"/>
          </a:p>
          <a:p>
            <a:pPr algn="just"/>
            <a:endParaRPr lang="es-ES" sz="1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Gestión Sostenible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Asegurar la explotación responsable de los recursos naturales para preservar el medio ambiente.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Implementar regulaciones estrictas sobre la minería y la deforestación, promover prácticas agrícolas sostenibles y desarrollar programas de reforestación y conservación.</a:t>
            </a:r>
          </a:p>
          <a:p>
            <a:pPr lvl="1" algn="just"/>
            <a:endParaRPr lang="es-ES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/>
              <a:t>Energías Renovables</a:t>
            </a:r>
            <a:r>
              <a:rPr lang="es-ES" sz="1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Objetivos</a:t>
            </a:r>
            <a:r>
              <a:rPr lang="es-ES" sz="1400" dirty="0"/>
              <a:t>: Diversificar la matriz energética y reducir la dependencia de los combustibles fósiles.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Acciones</a:t>
            </a:r>
            <a:r>
              <a:rPr lang="es-ES" sz="1400" dirty="0"/>
              <a:t>: Invertir en proyectos de energía solar, eólica y geotérmica, ofrecer incentivos fiscales para empresas de energías renovables y fomentar la investigación y desarrollo en tecnologías limpias.</a:t>
            </a:r>
          </a:p>
          <a:p>
            <a:pPr marL="342900" indent="-342900">
              <a:buAutoNum type="arabicPeriod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03816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EBD2AB-03CA-C6DE-C14B-1928D493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F.Salinas</a:t>
            </a:r>
            <a:endParaRPr lang="es-PE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949C02E-FDB4-A06C-EDF1-7B896CA67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279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50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5007</TotalTime>
  <Words>2319</Words>
  <Application>Microsoft Office PowerPoint</Application>
  <PresentationFormat>Presentación en pantalla (4:3)</PresentationFormat>
  <Paragraphs>189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Semana N° 12 Nueva Visión Geopolítica del Perú como Soporte de La Realidad Nacional  Evolución de las Amenazas y Seguridad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Comentario</vt:lpstr>
      <vt:lpstr>Práctica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UNFV</dc:creator>
  <cp:lastModifiedBy>Fredy Virgilio Salinas Melendez</cp:lastModifiedBy>
  <cp:revision>537</cp:revision>
  <cp:lastPrinted>2023-05-31T14:14:00Z</cp:lastPrinted>
  <dcterms:created xsi:type="dcterms:W3CDTF">2020-04-09T16:16:03Z</dcterms:created>
  <dcterms:modified xsi:type="dcterms:W3CDTF">2025-06-01T23:35:58Z</dcterms:modified>
</cp:coreProperties>
</file>