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3"/>
  </p:notesMasterIdLst>
  <p:handoutMasterIdLst>
    <p:handoutMasterId r:id="rId14"/>
  </p:handoutMasterIdLst>
  <p:sldIdLst>
    <p:sldId id="260" r:id="rId2"/>
    <p:sldId id="415" r:id="rId3"/>
    <p:sldId id="430" r:id="rId4"/>
    <p:sldId id="431" r:id="rId5"/>
    <p:sldId id="432" r:id="rId6"/>
    <p:sldId id="433" r:id="rId7"/>
    <p:sldId id="434" r:id="rId8"/>
    <p:sldId id="435" r:id="rId9"/>
    <p:sldId id="436" r:id="rId10"/>
    <p:sldId id="428" r:id="rId11"/>
    <p:sldId id="429" r:id="rId12"/>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86364" autoAdjust="0"/>
  </p:normalViewPr>
  <p:slideViewPr>
    <p:cSldViewPr snapToGrid="0">
      <p:cViewPr varScale="1">
        <p:scale>
          <a:sx n="63" d="100"/>
          <a:sy n="63" d="100"/>
        </p:scale>
        <p:origin x="1290" y="66"/>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C03DA44-2AD1-4E55-84CE-D0D6C6691335}"/>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F69A7422-11F4-4BA3-BC9D-7CBD42D78DAA}"/>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FD162BA2-C336-4796-AAEA-89F3B05B7A53}" type="datetimeFigureOut">
              <a:rPr lang="es-PE" smtClean="0"/>
              <a:t>26/06/2025</a:t>
            </a:fld>
            <a:endParaRPr lang="es-PE"/>
          </a:p>
        </p:txBody>
      </p:sp>
      <p:sp>
        <p:nvSpPr>
          <p:cNvPr id="4" name="Marcador de pie de página 3">
            <a:extLst>
              <a:ext uri="{FF2B5EF4-FFF2-40B4-BE49-F238E27FC236}">
                <a16:creationId xmlns:a16="http://schemas.microsoft.com/office/drawing/2014/main" id="{DC018127-DD93-499E-AA6D-DAF8CE1ED565}"/>
              </a:ext>
            </a:extLst>
          </p:cNvPr>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r>
              <a:rPr lang="es-PE"/>
              <a:t>F, Salinas</a:t>
            </a:r>
          </a:p>
        </p:txBody>
      </p:sp>
      <p:sp>
        <p:nvSpPr>
          <p:cNvPr id="5" name="Marcador de número de diapositiva 4">
            <a:extLst>
              <a:ext uri="{FF2B5EF4-FFF2-40B4-BE49-F238E27FC236}">
                <a16:creationId xmlns:a16="http://schemas.microsoft.com/office/drawing/2014/main" id="{3F615768-5639-4DC5-876B-76F565A21FC2}"/>
              </a:ext>
            </a:extLst>
          </p:cNvPr>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675C9AC2-75DD-4768-8AE1-20F98E4ED3DA}" type="slidenum">
              <a:rPr lang="es-PE" smtClean="0"/>
              <a:t>‹Nº›</a:t>
            </a:fld>
            <a:endParaRPr lang="es-PE"/>
          </a:p>
        </p:txBody>
      </p:sp>
    </p:spTree>
    <p:extLst>
      <p:ext uri="{BB962C8B-B14F-4D97-AF65-F5344CB8AC3E}">
        <p14:creationId xmlns:p14="http://schemas.microsoft.com/office/powerpoint/2010/main" val="19619100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F4026A8-9392-4F9C-8E5B-5CA36DEFB102}" type="datetimeFigureOut">
              <a:rPr lang="es-PE" smtClean="0"/>
              <a:t>26/06/2025</a:t>
            </a:fld>
            <a:endParaRPr lang="es-PE"/>
          </a:p>
        </p:txBody>
      </p:sp>
      <p:sp>
        <p:nvSpPr>
          <p:cNvPr id="4" name="Marcador de imagen de diapositiva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r>
              <a:rPr lang="es-PE"/>
              <a:t>F, Salinas</a:t>
            </a:r>
          </a:p>
        </p:txBody>
      </p:sp>
      <p:sp>
        <p:nvSpPr>
          <p:cNvPr id="7" name="Marcador de número de diapositiva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FEAF5B90-4D05-4F80-9C5C-4F4C0837504D}" type="slidenum">
              <a:rPr lang="es-PE" smtClean="0"/>
              <a:t>‹Nº›</a:t>
            </a:fld>
            <a:endParaRPr lang="es-PE"/>
          </a:p>
        </p:txBody>
      </p:sp>
    </p:spTree>
    <p:extLst>
      <p:ext uri="{BB962C8B-B14F-4D97-AF65-F5344CB8AC3E}">
        <p14:creationId xmlns:p14="http://schemas.microsoft.com/office/powerpoint/2010/main" val="2578147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F2AB-10BE-4699-BE7B-5367C8789293}"/>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11B59D3-9225-45CD-953D-31FBF4882B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B60CBC-6CAE-4E68-A016-730149640105}"/>
              </a:ext>
            </a:extLst>
          </p:cNvPr>
          <p:cNvSpPr>
            <a:spLocks noGrp="1"/>
          </p:cNvSpPr>
          <p:nvPr>
            <p:ph type="dt" sz="half" idx="10"/>
          </p:nvPr>
        </p:nvSpPr>
        <p:spPr/>
        <p:txBody>
          <a:bodyPr/>
          <a:lstStyle/>
          <a:p>
            <a:fld id="{0FD0D562-5C37-4082-B194-3699E6CD421A}" type="datetime1">
              <a:rPr lang="es-PE" smtClean="0"/>
              <a:t>26/06/2025</a:t>
            </a:fld>
            <a:endParaRPr lang="es-PE" dirty="0"/>
          </a:p>
        </p:txBody>
      </p:sp>
      <p:sp>
        <p:nvSpPr>
          <p:cNvPr id="5" name="Marcador de pie de página 4">
            <a:extLst>
              <a:ext uri="{FF2B5EF4-FFF2-40B4-BE49-F238E27FC236}">
                <a16:creationId xmlns:a16="http://schemas.microsoft.com/office/drawing/2014/main" id="{08B87B27-7443-4F05-9574-0CFF8DAFDCBA}"/>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F68D4E1-ACF4-41E9-9633-A23D081DB712}"/>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B44BE168-75F8-40A3-8B78-F2EB58A2B032}"/>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65579C61-2F60-4472-8C23-10CC07B672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9" name="Rectángulo 8">
            <a:extLst>
              <a:ext uri="{FF2B5EF4-FFF2-40B4-BE49-F238E27FC236}">
                <a16:creationId xmlns:a16="http://schemas.microsoft.com/office/drawing/2014/main" id="{CD639927-A410-4C2C-BA2A-D36738779EEB}"/>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91505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07FDF-AF67-488C-8B84-7E113F1D7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AE638-066D-453B-976D-32A3D22065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FF4F96-5D92-427D-A55F-FD8B7200480D}"/>
              </a:ext>
            </a:extLst>
          </p:cNvPr>
          <p:cNvSpPr>
            <a:spLocks noGrp="1"/>
          </p:cNvSpPr>
          <p:nvPr>
            <p:ph type="dt" sz="half" idx="10"/>
          </p:nvPr>
        </p:nvSpPr>
        <p:spPr/>
        <p:txBody>
          <a:bodyPr/>
          <a:lstStyle/>
          <a:p>
            <a:fld id="{23CD79FC-F7F5-4B52-9EC8-6714A837DEE4}" type="datetime1">
              <a:rPr lang="es-PE" smtClean="0"/>
              <a:t>26/06/2025</a:t>
            </a:fld>
            <a:endParaRPr lang="es-PE" dirty="0"/>
          </a:p>
        </p:txBody>
      </p:sp>
      <p:sp>
        <p:nvSpPr>
          <p:cNvPr id="5" name="Marcador de pie de página 4">
            <a:extLst>
              <a:ext uri="{FF2B5EF4-FFF2-40B4-BE49-F238E27FC236}">
                <a16:creationId xmlns:a16="http://schemas.microsoft.com/office/drawing/2014/main" id="{F9ACC89D-562D-4C05-9B16-CE6D2196B9B3}"/>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E997248-B830-44D4-B595-086B558B96DC}"/>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4743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DDF2B4-6378-45CD-90D2-B99DD6DE55D5}"/>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53E621-8CFB-4D53-B12E-D6A8F205538D}"/>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DE4267-A58F-4921-AECA-D7A528736E78}"/>
              </a:ext>
            </a:extLst>
          </p:cNvPr>
          <p:cNvSpPr>
            <a:spLocks noGrp="1"/>
          </p:cNvSpPr>
          <p:nvPr>
            <p:ph type="dt" sz="half" idx="10"/>
          </p:nvPr>
        </p:nvSpPr>
        <p:spPr/>
        <p:txBody>
          <a:bodyPr/>
          <a:lstStyle/>
          <a:p>
            <a:fld id="{802E0128-9F26-4B21-8CB6-9C5A4B670901}" type="datetime1">
              <a:rPr lang="es-PE" smtClean="0"/>
              <a:t>26/06/2025</a:t>
            </a:fld>
            <a:endParaRPr lang="es-PE" dirty="0"/>
          </a:p>
        </p:txBody>
      </p:sp>
      <p:sp>
        <p:nvSpPr>
          <p:cNvPr id="5" name="Marcador de pie de página 4">
            <a:extLst>
              <a:ext uri="{FF2B5EF4-FFF2-40B4-BE49-F238E27FC236}">
                <a16:creationId xmlns:a16="http://schemas.microsoft.com/office/drawing/2014/main" id="{E35F5AE2-3284-4776-875B-16E4F1200C6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ED9A7A96-7848-4F26-A1C2-8658E0A2E3D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5998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F93EC-8349-4061-8615-C295ADC2D1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865097-EA66-43FF-BF75-19606877E04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AE344-69E1-42B4-9BFE-404949B7331F}"/>
              </a:ext>
            </a:extLst>
          </p:cNvPr>
          <p:cNvSpPr>
            <a:spLocks noGrp="1"/>
          </p:cNvSpPr>
          <p:nvPr>
            <p:ph type="dt" sz="half" idx="10"/>
          </p:nvPr>
        </p:nvSpPr>
        <p:spPr/>
        <p:txBody>
          <a:bodyPr/>
          <a:lstStyle/>
          <a:p>
            <a:fld id="{1966137F-156B-441E-9327-D578A2B3D9EB}" type="datetime1">
              <a:rPr lang="es-PE" smtClean="0"/>
              <a:t>26/06/2025</a:t>
            </a:fld>
            <a:endParaRPr lang="es-PE" dirty="0"/>
          </a:p>
        </p:txBody>
      </p:sp>
      <p:sp>
        <p:nvSpPr>
          <p:cNvPr id="5" name="Marcador de pie de página 4">
            <a:extLst>
              <a:ext uri="{FF2B5EF4-FFF2-40B4-BE49-F238E27FC236}">
                <a16:creationId xmlns:a16="http://schemas.microsoft.com/office/drawing/2014/main" id="{EB921B95-E6FE-4909-9C01-7213080915D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2FA9EEBD-CC88-4599-BA3D-FEC512160E9A}"/>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C046ED0A-6D75-41B3-8834-138842BDD56A}"/>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C7265BC2-9E59-4AD4-A327-9FA38FC168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7C3FC3C4-FCDC-492D-8052-3D57B0CA812C}"/>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854EC82F-603E-4E6C-97AE-DEFB8954EA4F}"/>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DA5B0110-D398-4DD4-8EB5-A100BFC0B889}"/>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184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6D36D-66B0-4A3C-94B7-6A1D15CFA755}"/>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795E18-8E62-404F-AA19-FCFD1BE839C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F9F533-C275-4A78-860A-E70AC4B5683B}"/>
              </a:ext>
            </a:extLst>
          </p:cNvPr>
          <p:cNvSpPr>
            <a:spLocks noGrp="1"/>
          </p:cNvSpPr>
          <p:nvPr>
            <p:ph type="dt" sz="half" idx="10"/>
          </p:nvPr>
        </p:nvSpPr>
        <p:spPr/>
        <p:txBody>
          <a:bodyPr/>
          <a:lstStyle/>
          <a:p>
            <a:fld id="{070B73FE-A5ED-4C49-9CED-5A328932D077}" type="datetime1">
              <a:rPr lang="es-PE" smtClean="0"/>
              <a:t>26/06/2025</a:t>
            </a:fld>
            <a:endParaRPr lang="es-PE" dirty="0"/>
          </a:p>
        </p:txBody>
      </p:sp>
      <p:sp>
        <p:nvSpPr>
          <p:cNvPr id="5" name="Marcador de pie de página 4">
            <a:extLst>
              <a:ext uri="{FF2B5EF4-FFF2-40B4-BE49-F238E27FC236}">
                <a16:creationId xmlns:a16="http://schemas.microsoft.com/office/drawing/2014/main" id="{32496580-AC59-4EBF-8686-714FF0C05AAF}"/>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3977BB85-536F-4C4A-9791-4FBCFC1EA98B}"/>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86732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F3777-F0FF-45A9-8F3E-787BE3408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7AAFF7-E53E-4570-9E9D-95B968EBF6A2}"/>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17514BE-546E-4B39-BC4E-6AC88FBE080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ED0C37-7DAB-4C36-B84D-2455185D2530}"/>
              </a:ext>
            </a:extLst>
          </p:cNvPr>
          <p:cNvSpPr>
            <a:spLocks noGrp="1"/>
          </p:cNvSpPr>
          <p:nvPr>
            <p:ph type="dt" sz="half" idx="10"/>
          </p:nvPr>
        </p:nvSpPr>
        <p:spPr/>
        <p:txBody>
          <a:bodyPr/>
          <a:lstStyle/>
          <a:p>
            <a:fld id="{73CFBF3C-2F63-4384-906A-062A66788F95}" type="datetime1">
              <a:rPr lang="es-PE" smtClean="0"/>
              <a:t>26/06/2025</a:t>
            </a:fld>
            <a:endParaRPr lang="es-PE" dirty="0"/>
          </a:p>
        </p:txBody>
      </p:sp>
      <p:sp>
        <p:nvSpPr>
          <p:cNvPr id="6" name="Marcador de pie de página 5">
            <a:extLst>
              <a:ext uri="{FF2B5EF4-FFF2-40B4-BE49-F238E27FC236}">
                <a16:creationId xmlns:a16="http://schemas.microsoft.com/office/drawing/2014/main" id="{77A84C55-F1C5-4B49-A96D-7A37459A34F5}"/>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82A8ABFE-DAB0-43F1-97D7-DAADB323D9D3}"/>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9481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7220B-AB38-4985-9665-007387A6C32D}"/>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B9CAD7-DD1F-482E-A7C0-CE745DA3F1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92CEE7-CBAC-4343-94B0-02B906C24F5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7E0620-43C3-4F2F-A339-353C59A79B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44F1BC-07DA-48F7-838E-D6325F8B19CE}"/>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C44AEAC-8D5D-41E5-8C4C-8D404552677C}"/>
              </a:ext>
            </a:extLst>
          </p:cNvPr>
          <p:cNvSpPr>
            <a:spLocks noGrp="1"/>
          </p:cNvSpPr>
          <p:nvPr>
            <p:ph type="dt" sz="half" idx="10"/>
          </p:nvPr>
        </p:nvSpPr>
        <p:spPr/>
        <p:txBody>
          <a:bodyPr/>
          <a:lstStyle/>
          <a:p>
            <a:fld id="{E02F0647-4491-4207-858F-1F07E6A94BD2}" type="datetime1">
              <a:rPr lang="es-PE" smtClean="0"/>
              <a:t>26/06/2025</a:t>
            </a:fld>
            <a:endParaRPr lang="es-PE" dirty="0"/>
          </a:p>
        </p:txBody>
      </p:sp>
      <p:sp>
        <p:nvSpPr>
          <p:cNvPr id="8" name="Marcador de pie de página 7">
            <a:extLst>
              <a:ext uri="{FF2B5EF4-FFF2-40B4-BE49-F238E27FC236}">
                <a16:creationId xmlns:a16="http://schemas.microsoft.com/office/drawing/2014/main" id="{DE5F9F98-DD2A-4B52-A1A3-A0DDDC7EFAFA}"/>
              </a:ext>
            </a:extLst>
          </p:cNvPr>
          <p:cNvSpPr>
            <a:spLocks noGrp="1"/>
          </p:cNvSpPr>
          <p:nvPr>
            <p:ph type="ftr" sz="quarter" idx="11"/>
          </p:nvPr>
        </p:nvSpPr>
        <p:spPr/>
        <p:txBody>
          <a:bodyPr/>
          <a:lstStyle/>
          <a:p>
            <a:r>
              <a:rPr lang="es-PE"/>
              <a:t>F.Salinas</a:t>
            </a:r>
            <a:endParaRPr lang="es-PE" dirty="0"/>
          </a:p>
        </p:txBody>
      </p:sp>
      <p:sp>
        <p:nvSpPr>
          <p:cNvPr id="9" name="Marcador de número de diapositiva 8">
            <a:extLst>
              <a:ext uri="{FF2B5EF4-FFF2-40B4-BE49-F238E27FC236}">
                <a16:creationId xmlns:a16="http://schemas.microsoft.com/office/drawing/2014/main" id="{EF2CBA58-67F5-4513-B0BE-4807D9303990}"/>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40921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2321-512C-4D0E-B4D8-C59942BF0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FD166A-9AFB-4A05-92C9-7C5C806E67B3}"/>
              </a:ext>
            </a:extLst>
          </p:cNvPr>
          <p:cNvSpPr>
            <a:spLocks noGrp="1"/>
          </p:cNvSpPr>
          <p:nvPr>
            <p:ph type="dt" sz="half" idx="10"/>
          </p:nvPr>
        </p:nvSpPr>
        <p:spPr/>
        <p:txBody>
          <a:bodyPr/>
          <a:lstStyle/>
          <a:p>
            <a:fld id="{B97D1E88-0EF1-4AE4-8C61-DDD676E8748E}" type="datetime1">
              <a:rPr lang="es-PE" smtClean="0"/>
              <a:t>26/06/2025</a:t>
            </a:fld>
            <a:endParaRPr lang="es-PE" dirty="0"/>
          </a:p>
        </p:txBody>
      </p:sp>
      <p:sp>
        <p:nvSpPr>
          <p:cNvPr id="4" name="Marcador de pie de página 3">
            <a:extLst>
              <a:ext uri="{FF2B5EF4-FFF2-40B4-BE49-F238E27FC236}">
                <a16:creationId xmlns:a16="http://schemas.microsoft.com/office/drawing/2014/main" id="{502A9F27-7E4C-4BB3-B1F7-8F70EA6DE0B0}"/>
              </a:ext>
            </a:extLst>
          </p:cNvPr>
          <p:cNvSpPr>
            <a:spLocks noGrp="1"/>
          </p:cNvSpPr>
          <p:nvPr>
            <p:ph type="ftr" sz="quarter" idx="11"/>
          </p:nvPr>
        </p:nvSpPr>
        <p:spPr/>
        <p:txBody>
          <a:bodyPr/>
          <a:lstStyle/>
          <a:p>
            <a:r>
              <a:rPr lang="es-PE"/>
              <a:t>F.Salinas</a:t>
            </a:r>
            <a:endParaRPr lang="es-PE" dirty="0"/>
          </a:p>
        </p:txBody>
      </p:sp>
      <p:sp>
        <p:nvSpPr>
          <p:cNvPr id="5" name="Marcador de número de diapositiva 4">
            <a:extLst>
              <a:ext uri="{FF2B5EF4-FFF2-40B4-BE49-F238E27FC236}">
                <a16:creationId xmlns:a16="http://schemas.microsoft.com/office/drawing/2014/main" id="{6F870165-C7EE-46B7-ACB0-44222FD2C5D8}"/>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8220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48CA9-D6D0-4EB9-99E8-C9852235D97F}"/>
              </a:ext>
            </a:extLst>
          </p:cNvPr>
          <p:cNvSpPr>
            <a:spLocks noGrp="1"/>
          </p:cNvSpPr>
          <p:nvPr>
            <p:ph type="dt" sz="half" idx="10"/>
          </p:nvPr>
        </p:nvSpPr>
        <p:spPr/>
        <p:txBody>
          <a:bodyPr/>
          <a:lstStyle/>
          <a:p>
            <a:fld id="{3EB08713-E7E9-40AC-B3E8-F94A4A859CA7}" type="datetime1">
              <a:rPr lang="es-PE" smtClean="0"/>
              <a:t>26/06/2025</a:t>
            </a:fld>
            <a:endParaRPr lang="es-PE" dirty="0"/>
          </a:p>
        </p:txBody>
      </p:sp>
      <p:sp>
        <p:nvSpPr>
          <p:cNvPr id="3" name="Marcador de pie de página 2">
            <a:extLst>
              <a:ext uri="{FF2B5EF4-FFF2-40B4-BE49-F238E27FC236}">
                <a16:creationId xmlns:a16="http://schemas.microsoft.com/office/drawing/2014/main" id="{22026A92-5A1A-4BA9-9A10-340698144B3A}"/>
              </a:ext>
            </a:extLst>
          </p:cNvPr>
          <p:cNvSpPr>
            <a:spLocks noGrp="1"/>
          </p:cNvSpPr>
          <p:nvPr>
            <p:ph type="ftr" sz="quarter" idx="11"/>
          </p:nvPr>
        </p:nvSpPr>
        <p:spPr/>
        <p:txBody>
          <a:bodyPr/>
          <a:lstStyle/>
          <a:p>
            <a:r>
              <a:rPr lang="es-PE"/>
              <a:t>F.Salinas</a:t>
            </a:r>
            <a:endParaRPr lang="es-PE" dirty="0"/>
          </a:p>
        </p:txBody>
      </p:sp>
      <p:sp>
        <p:nvSpPr>
          <p:cNvPr id="4" name="Marcador de número de diapositiva 3">
            <a:extLst>
              <a:ext uri="{FF2B5EF4-FFF2-40B4-BE49-F238E27FC236}">
                <a16:creationId xmlns:a16="http://schemas.microsoft.com/office/drawing/2014/main" id="{1AB93CCE-F992-40BD-B28C-DFFF71C6525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7401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E6580-20ED-43D7-914C-C89BD5C9C91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D3D2C7-B3E3-48D3-8CB1-13FF8C620F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6101B4B-7784-462A-9A57-0057C6FD29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5C43AE-72E9-4C38-AE32-B3A62B4EC6CD}"/>
              </a:ext>
            </a:extLst>
          </p:cNvPr>
          <p:cNvSpPr>
            <a:spLocks noGrp="1"/>
          </p:cNvSpPr>
          <p:nvPr>
            <p:ph type="dt" sz="half" idx="10"/>
          </p:nvPr>
        </p:nvSpPr>
        <p:spPr/>
        <p:txBody>
          <a:bodyPr/>
          <a:lstStyle/>
          <a:p>
            <a:fld id="{FAABF246-0197-4917-9ED2-136869CF53E7}" type="datetime1">
              <a:rPr lang="es-PE" smtClean="0"/>
              <a:t>26/06/2025</a:t>
            </a:fld>
            <a:endParaRPr lang="es-PE" dirty="0"/>
          </a:p>
        </p:txBody>
      </p:sp>
      <p:sp>
        <p:nvSpPr>
          <p:cNvPr id="6" name="Marcador de pie de página 5">
            <a:extLst>
              <a:ext uri="{FF2B5EF4-FFF2-40B4-BE49-F238E27FC236}">
                <a16:creationId xmlns:a16="http://schemas.microsoft.com/office/drawing/2014/main" id="{14842B4F-6934-4D72-A702-2A3E53036551}"/>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FB86CF03-ACBC-4C87-9F71-7805CCC616B4}"/>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0733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8744C-68A3-414E-9C76-D959F1FED04D}"/>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B65C5E-5A2A-4215-B8BF-D950A7D938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a:extLst>
              <a:ext uri="{FF2B5EF4-FFF2-40B4-BE49-F238E27FC236}">
                <a16:creationId xmlns:a16="http://schemas.microsoft.com/office/drawing/2014/main" id="{E609970F-5A27-47A6-9F6D-CB567EFEF6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C3B906-4C25-4344-AFCF-F16B71E567CF}"/>
              </a:ext>
            </a:extLst>
          </p:cNvPr>
          <p:cNvSpPr>
            <a:spLocks noGrp="1"/>
          </p:cNvSpPr>
          <p:nvPr>
            <p:ph type="dt" sz="half" idx="10"/>
          </p:nvPr>
        </p:nvSpPr>
        <p:spPr/>
        <p:txBody>
          <a:bodyPr/>
          <a:lstStyle/>
          <a:p>
            <a:fld id="{8E9CBA69-B16A-4502-84A0-E565E23299B3}" type="datetime1">
              <a:rPr lang="es-PE" smtClean="0"/>
              <a:t>26/06/2025</a:t>
            </a:fld>
            <a:endParaRPr lang="es-PE" dirty="0"/>
          </a:p>
        </p:txBody>
      </p:sp>
      <p:sp>
        <p:nvSpPr>
          <p:cNvPr id="6" name="Marcador de pie de página 5">
            <a:extLst>
              <a:ext uri="{FF2B5EF4-FFF2-40B4-BE49-F238E27FC236}">
                <a16:creationId xmlns:a16="http://schemas.microsoft.com/office/drawing/2014/main" id="{E4A69188-C33B-406A-8813-20883C564917}"/>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1CCC65C9-F8F2-489C-A5B9-C233290B193F}"/>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0554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47AC3F-7D01-4F98-955D-3D640377AC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E33396-5D7B-4A01-B5A2-1BD74E12A3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8B1243-1724-4026-B265-3743AB9AC6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C25CDE-F982-4C21-9FCB-C43845AC3551}" type="datetime1">
              <a:rPr lang="es-PE" smtClean="0"/>
              <a:t>26/06/2025</a:t>
            </a:fld>
            <a:endParaRPr lang="es-PE" dirty="0"/>
          </a:p>
        </p:txBody>
      </p:sp>
      <p:sp>
        <p:nvSpPr>
          <p:cNvPr id="5" name="Marcador de pie de página 4">
            <a:extLst>
              <a:ext uri="{FF2B5EF4-FFF2-40B4-BE49-F238E27FC236}">
                <a16:creationId xmlns:a16="http://schemas.microsoft.com/office/drawing/2014/main" id="{938742EA-FA9D-4212-B76C-B09CB9BE92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PE"/>
              <a:t>F.Salinas</a:t>
            </a:r>
            <a:endParaRPr lang="es-PE" dirty="0"/>
          </a:p>
        </p:txBody>
      </p:sp>
      <p:sp>
        <p:nvSpPr>
          <p:cNvPr id="6" name="Marcador de número de diapositiva 5">
            <a:extLst>
              <a:ext uri="{FF2B5EF4-FFF2-40B4-BE49-F238E27FC236}">
                <a16:creationId xmlns:a16="http://schemas.microsoft.com/office/drawing/2014/main" id="{82D7BFBA-599B-4D36-A1AA-8D003A03BE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363642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3929065"/>
            <a:ext cx="8293100" cy="475310"/>
          </a:xfrm>
        </p:spPr>
        <p:txBody>
          <a:bodyPr>
            <a:normAutofit fontScale="90000"/>
          </a:bodyPr>
          <a:lstStyle/>
          <a:p>
            <a:r>
              <a:rPr lang="es-ES" sz="2400" b="1" dirty="0"/>
              <a:t>Semana 16</a:t>
            </a:r>
            <a:br>
              <a:rPr lang="es-ES" sz="2400" b="1" dirty="0"/>
            </a:br>
            <a:r>
              <a:rPr lang="es-ES" sz="2400" b="1" dirty="0"/>
              <a:t>Historia, Literatura, Producción Intelectual</a:t>
            </a:r>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128266"/>
            <a:ext cx="6858000" cy="1106284"/>
          </a:xfrm>
        </p:spPr>
        <p:txBody>
          <a:bodyPr>
            <a:normAutofit/>
          </a:bodyPr>
          <a:lstStyle/>
          <a:p>
            <a:pPr>
              <a:lnSpc>
                <a:spcPct val="100000"/>
              </a:lnSpc>
              <a:spcBef>
                <a:spcPts val="0"/>
              </a:spcBef>
            </a:pPr>
            <a:r>
              <a:rPr lang="es-PE" sz="2200" dirty="0"/>
              <a:t>Asignatura : Geopolítica y Realidad Nacional </a:t>
            </a:r>
          </a:p>
          <a:p>
            <a:pPr>
              <a:lnSpc>
                <a:spcPct val="100000"/>
              </a:lnSpc>
              <a:spcBef>
                <a:spcPts val="0"/>
              </a:spcBef>
            </a:pPr>
            <a:r>
              <a:rPr lang="es-PE" sz="2200" b="1" dirty="0"/>
              <a:t>Dr. Fredy salinas Meléndez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2025 - 2 </a:t>
            </a:r>
            <a:endParaRPr lang="es-PE" sz="1800" dirty="0"/>
          </a:p>
        </p:txBody>
      </p:sp>
    </p:spTree>
    <p:extLst>
      <p:ext uri="{BB962C8B-B14F-4D97-AF65-F5344CB8AC3E}">
        <p14:creationId xmlns:p14="http://schemas.microsoft.com/office/powerpoint/2010/main" val="4255538619"/>
      </p:ext>
    </p:extLst>
  </p:cSld>
  <p:clrMapOvr>
    <a:masterClrMapping/>
  </p:clrMapOvr>
  <mc:AlternateContent xmlns:mc="http://schemas.openxmlformats.org/markup-compatibility/2006" xmlns:p14="http://schemas.microsoft.com/office/powerpoint/2010/main">
    <mc:Choice Requires="p14">
      <p:transition spd="slow" p14:dur="2000" advTm="25723"/>
    </mc:Choice>
    <mc:Fallback xmlns="">
      <p:transition spd="slow" advTm="257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D8A89-9D61-D03C-7330-6DD1E463860A}"/>
              </a:ext>
            </a:extLst>
          </p:cNvPr>
          <p:cNvSpPr>
            <a:spLocks noGrp="1"/>
          </p:cNvSpPr>
          <p:nvPr>
            <p:ph type="title"/>
          </p:nvPr>
        </p:nvSpPr>
        <p:spPr/>
        <p:txBody>
          <a:bodyPr/>
          <a:lstStyle/>
          <a:p>
            <a:pPr algn="ctr"/>
            <a:r>
              <a:rPr lang="es-ES" b="1" dirty="0"/>
              <a:t>Comentario</a:t>
            </a:r>
            <a:endParaRPr lang="es-PE" b="1" dirty="0"/>
          </a:p>
        </p:txBody>
      </p:sp>
      <p:sp>
        <p:nvSpPr>
          <p:cNvPr id="3" name="Marcador de contenido 2">
            <a:extLst>
              <a:ext uri="{FF2B5EF4-FFF2-40B4-BE49-F238E27FC236}">
                <a16:creationId xmlns:a16="http://schemas.microsoft.com/office/drawing/2014/main" id="{A9353763-9590-F4F4-7A58-BA499CB22C9B}"/>
              </a:ext>
            </a:extLst>
          </p:cNvPr>
          <p:cNvSpPr>
            <a:spLocks noGrp="1"/>
          </p:cNvSpPr>
          <p:nvPr>
            <p:ph idx="1"/>
          </p:nvPr>
        </p:nvSpPr>
        <p:spPr/>
        <p:txBody>
          <a:bodyPr/>
          <a:lstStyle/>
          <a:p>
            <a:endParaRPr lang="es-PE"/>
          </a:p>
        </p:txBody>
      </p:sp>
      <p:sp>
        <p:nvSpPr>
          <p:cNvPr id="4" name="Marcador de pie de página 3">
            <a:extLst>
              <a:ext uri="{FF2B5EF4-FFF2-40B4-BE49-F238E27FC236}">
                <a16:creationId xmlns:a16="http://schemas.microsoft.com/office/drawing/2014/main" id="{565447CD-60A3-914F-029E-04E5CA36A7BD}"/>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205498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3EACC-B3A9-FD28-B6FB-678ADB442B12}"/>
              </a:ext>
            </a:extLst>
          </p:cNvPr>
          <p:cNvSpPr>
            <a:spLocks noGrp="1"/>
          </p:cNvSpPr>
          <p:nvPr>
            <p:ph type="title"/>
          </p:nvPr>
        </p:nvSpPr>
        <p:spPr>
          <a:xfrm>
            <a:off x="628650" y="681037"/>
            <a:ext cx="7886700" cy="1018506"/>
          </a:xfrm>
        </p:spPr>
        <p:txBody>
          <a:bodyPr/>
          <a:lstStyle/>
          <a:p>
            <a:pPr algn="ctr"/>
            <a:r>
              <a:rPr lang="es-ES" dirty="0"/>
              <a:t>PRÁCTICA</a:t>
            </a:r>
            <a:endParaRPr lang="es-PE" dirty="0"/>
          </a:p>
        </p:txBody>
      </p:sp>
      <p:sp>
        <p:nvSpPr>
          <p:cNvPr id="3" name="Marcador de contenido 2">
            <a:extLst>
              <a:ext uri="{FF2B5EF4-FFF2-40B4-BE49-F238E27FC236}">
                <a16:creationId xmlns:a16="http://schemas.microsoft.com/office/drawing/2014/main" id="{165A0289-335B-00DA-3AE9-27ED53E9D3D2}"/>
              </a:ext>
            </a:extLst>
          </p:cNvPr>
          <p:cNvSpPr>
            <a:spLocks noGrp="1"/>
          </p:cNvSpPr>
          <p:nvPr>
            <p:ph idx="1"/>
          </p:nvPr>
        </p:nvSpPr>
        <p:spPr>
          <a:xfrm>
            <a:off x="628650" y="1699543"/>
            <a:ext cx="7886700" cy="2902785"/>
          </a:xfrm>
        </p:spPr>
        <p:txBody>
          <a:bodyPr/>
          <a:lstStyle/>
          <a:p>
            <a:r>
              <a:rPr lang="es-ES" dirty="0"/>
              <a:t>Grupo 1: Resume la obra de Ciro Alegría: El mundo es Ancho y Ajeno y explica la problemática social que afronta.</a:t>
            </a:r>
          </a:p>
          <a:p>
            <a:endParaRPr lang="es-ES" dirty="0"/>
          </a:p>
          <a:p>
            <a:r>
              <a:rPr lang="es-ES" dirty="0"/>
              <a:t>Grupo 2: Resume la obra de Vargas Llosa: La Ciudad y Los Perros, explica la problemática social que afronta.</a:t>
            </a:r>
          </a:p>
          <a:p>
            <a:pPr marL="0" indent="0">
              <a:buNone/>
            </a:pPr>
            <a:endParaRPr lang="es-ES" dirty="0"/>
          </a:p>
          <a:p>
            <a:r>
              <a:rPr lang="es-ES" dirty="0"/>
              <a:t>Grupo 3: Resume la obra de Matos Mar: El Desborde Popular y explica la problemática social que afronta.</a:t>
            </a:r>
          </a:p>
          <a:p>
            <a:endParaRPr lang="es-ES" dirty="0"/>
          </a:p>
          <a:p>
            <a:endParaRPr lang="es-PE" dirty="0"/>
          </a:p>
        </p:txBody>
      </p:sp>
      <p:sp>
        <p:nvSpPr>
          <p:cNvPr id="4" name="Marcador de pie de página 3">
            <a:extLst>
              <a:ext uri="{FF2B5EF4-FFF2-40B4-BE49-F238E27FC236}">
                <a16:creationId xmlns:a16="http://schemas.microsoft.com/office/drawing/2014/main" id="{6BEDDB1F-7CC7-AB66-2D35-F805B0A61089}"/>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141191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1504982"/>
            <a:ext cx="7970871" cy="4278094"/>
          </a:xfrm>
          <a:prstGeom prst="rect">
            <a:avLst/>
          </a:prstGeom>
          <a:noFill/>
        </p:spPr>
        <p:txBody>
          <a:bodyPr wrap="square" rtlCol="0">
            <a:spAutoFit/>
          </a:bodyPr>
          <a:lstStyle/>
          <a:p>
            <a:pPr algn="just"/>
            <a:r>
              <a:rPr lang="es-ES" sz="1600" dirty="0"/>
              <a:t>La historia del Perú se caracteriza por una rica herencia cultural que abarca desde sus antiguas civilizaciones hasta su desarrollo moderno. Su trayectoria incluye diversos periodos y eventos clave que han moldeado su identidad nacional.</a:t>
            </a:r>
          </a:p>
          <a:p>
            <a:pPr algn="just"/>
            <a:endParaRPr lang="es-ES" sz="1600" dirty="0"/>
          </a:p>
          <a:p>
            <a:pPr algn="just"/>
            <a:r>
              <a:rPr lang="es-ES" sz="1600" b="1" dirty="0"/>
              <a:t>Época Precolombina</a:t>
            </a:r>
          </a:p>
          <a:p>
            <a:pPr algn="just"/>
            <a:r>
              <a:rPr lang="es-ES" sz="1600" dirty="0"/>
              <a:t>Antes de la llegada de los europeos, el Perú fue hogar de destacadas civilizaciones como los Chavín, Paracas, Nazcas, Moche, y los Incas. Los Incas, con su capital en Cusco, formaron el Imperio Inca, que se extendió por gran parte de los Andes y se destacó por su avanzado sistema de ingeniería, arquitectura, y administración. La cultura inca dejó un legado duradero en el Perú a través de sus construcciones como Machu Picchu y su compleja red de caminos.</a:t>
            </a:r>
          </a:p>
          <a:p>
            <a:pPr algn="just"/>
            <a:endParaRPr lang="es-ES" sz="1600" b="1" dirty="0"/>
          </a:p>
          <a:p>
            <a:pPr algn="just"/>
            <a:r>
              <a:rPr lang="es-ES" sz="1600" b="1" dirty="0"/>
              <a:t>Colonización y Virreinato</a:t>
            </a:r>
          </a:p>
          <a:p>
            <a:pPr algn="just"/>
            <a:r>
              <a:rPr lang="es-ES" sz="1600" dirty="0"/>
              <a:t>En 1532, los conquistadores españoles, liderados por Francisco Pizarro, llegaron al Perú, poniendo fin al Imperio Inca. Durante el periodo colonial, el Perú fue parte del Virreinato del Perú, administrado por España. Este período se caracterizó por la explotación de recursos naturales, la introducción del cristianismo y la fusión de culturas andinas con europeas, dando lugar a una rica herencia cultural.</a:t>
            </a:r>
          </a:p>
        </p:txBody>
      </p:sp>
    </p:spTree>
    <p:extLst>
      <p:ext uri="{BB962C8B-B14F-4D97-AF65-F5344CB8AC3E}">
        <p14:creationId xmlns:p14="http://schemas.microsoft.com/office/powerpoint/2010/main" val="184510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1280392"/>
            <a:ext cx="7970871" cy="3785652"/>
          </a:xfrm>
          <a:prstGeom prst="rect">
            <a:avLst/>
          </a:prstGeom>
          <a:noFill/>
        </p:spPr>
        <p:txBody>
          <a:bodyPr wrap="square" rtlCol="0">
            <a:spAutoFit/>
          </a:bodyPr>
          <a:lstStyle/>
          <a:p>
            <a:pPr algn="just"/>
            <a:r>
              <a:rPr lang="es-ES" sz="1600" b="1" dirty="0"/>
              <a:t>Independencia y República</a:t>
            </a:r>
          </a:p>
          <a:p>
            <a:pPr algn="just"/>
            <a:endParaRPr lang="es-ES" sz="1600" dirty="0"/>
          </a:p>
          <a:p>
            <a:pPr algn="just"/>
            <a:r>
              <a:rPr lang="es-ES" sz="1600" dirty="0"/>
              <a:t>El Perú obtuvo su independencia de España el 28 de julio de 1821, bajo el liderazgo de José de la Riva-Agüero y Simón Bolívar. El siglo XIX estuvo marcado por conflictos internos y externos, incluyendo guerras con países vecinos. A lo largo del siglo XX, el Perú experimentó una serie de dictaduras y gobiernos democráticos, con una importante reforma agraria en la década de 1960 y una transición hacia la democracia en los años 80 y 90.</a:t>
            </a:r>
          </a:p>
          <a:p>
            <a:pPr algn="just"/>
            <a:endParaRPr lang="es-ES" sz="1600" dirty="0"/>
          </a:p>
          <a:p>
            <a:pPr algn="just"/>
            <a:r>
              <a:rPr lang="es-ES" sz="1600" b="1" dirty="0"/>
              <a:t>Literatura y Producción Intelectual</a:t>
            </a:r>
            <a:r>
              <a:rPr lang="es-ES" sz="1600" dirty="0"/>
              <a:t> La literatura peruana ha sido un reflejo de su compleja historia y diversidad cultural. Durante el periodo colonial, la literatura estaba influenciada por la tradición española, pero con el tiempo surgieron voces que exploraron temas nacionales. En el siglo XX, autores como Mario Vargas Llosa, quien ganó el Premio Nobel de Literatura en 2010, y José María Arguedas, se destacaron por su exploración de la identidad peruana y la diversidad cultural en sus obras. Vargas Llosa es conocido por sus novelas como </a:t>
            </a:r>
            <a:r>
              <a:rPr lang="es-ES" sz="1600" i="1" dirty="0"/>
              <a:t>"La ciudad y los perros"</a:t>
            </a:r>
            <a:r>
              <a:rPr lang="es-ES" sz="1600" dirty="0"/>
              <a:t> y </a:t>
            </a:r>
            <a:r>
              <a:rPr lang="es-ES" sz="1600" i="1" dirty="0"/>
              <a:t>"Conversación en La Catedral"</a:t>
            </a:r>
            <a:r>
              <a:rPr lang="es-ES" sz="1600" dirty="0"/>
              <a:t>, que abordan temas políticos y sociales.</a:t>
            </a:r>
          </a:p>
        </p:txBody>
      </p:sp>
    </p:spTree>
    <p:extLst>
      <p:ext uri="{BB962C8B-B14F-4D97-AF65-F5344CB8AC3E}">
        <p14:creationId xmlns:p14="http://schemas.microsoft.com/office/powerpoint/2010/main" val="424080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1280392"/>
            <a:ext cx="7970871" cy="2554545"/>
          </a:xfrm>
          <a:prstGeom prst="rect">
            <a:avLst/>
          </a:prstGeom>
          <a:noFill/>
        </p:spPr>
        <p:txBody>
          <a:bodyPr wrap="square" rtlCol="0">
            <a:spAutoFit/>
          </a:bodyPr>
          <a:lstStyle/>
          <a:p>
            <a:pPr algn="just"/>
            <a:r>
              <a:rPr lang="es-ES" sz="1600" dirty="0"/>
              <a:t>En la producción intelectual, el Perú ha sido un centro de estudio y debate en diversas disciplinas. La arqueología y la historia han jugado un papel importante en la comprensión de las civilizaciones antiguas del país. En la actualidad, el Perú sigue contribuyendo al ámbito académico con investigaciones en ciencias sociales, humanidades, y ciencias naturales.</a:t>
            </a:r>
          </a:p>
          <a:p>
            <a:pPr algn="just"/>
            <a:endParaRPr lang="es-ES" sz="1600" dirty="0"/>
          </a:p>
          <a:p>
            <a:pPr algn="just"/>
            <a:r>
              <a:rPr lang="es-ES" sz="1600" b="1" dirty="0"/>
              <a:t>En conclusión</a:t>
            </a:r>
            <a:r>
              <a:rPr lang="es-ES" sz="1600" dirty="0"/>
              <a:t> La historia del Perú es una narrativa de evolución cultural, social y política que abarca milenios. Desde sus antiguas civilizaciones hasta su situación actual, el Perú ha producido una rica herencia literaria e intelectual que sigue influyendo en el ámbito global. La literatura peruana y la producción intelectual reflejan la complejidad y la riqueza cultural del país, manteniéndose como un componente vital de su identidad nacional.</a:t>
            </a:r>
          </a:p>
        </p:txBody>
      </p:sp>
    </p:spTree>
    <p:extLst>
      <p:ext uri="{BB962C8B-B14F-4D97-AF65-F5344CB8AC3E}">
        <p14:creationId xmlns:p14="http://schemas.microsoft.com/office/powerpoint/2010/main" val="105652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38C09B1-96BB-B267-97C5-33E464C049AD}"/>
              </a:ext>
            </a:extLst>
          </p:cNvPr>
          <p:cNvSpPr>
            <a:spLocks noGrp="1"/>
          </p:cNvSpPr>
          <p:nvPr>
            <p:ph type="ftr" sz="quarter" idx="11"/>
          </p:nvPr>
        </p:nvSpPr>
        <p:spPr/>
        <p:txBody>
          <a:bodyPr/>
          <a:lstStyle/>
          <a:p>
            <a:r>
              <a:rPr lang="es-PE"/>
              <a:t>F.Salinas</a:t>
            </a:r>
            <a:endParaRPr lang="es-PE" dirty="0"/>
          </a:p>
        </p:txBody>
      </p:sp>
      <p:pic>
        <p:nvPicPr>
          <p:cNvPr id="6" name="Imagen 5">
            <a:extLst>
              <a:ext uri="{FF2B5EF4-FFF2-40B4-BE49-F238E27FC236}">
                <a16:creationId xmlns:a16="http://schemas.microsoft.com/office/drawing/2014/main" id="{DF7FD180-97D3-B8AD-C737-5FE114ABCAFB}"/>
              </a:ext>
            </a:extLst>
          </p:cNvPr>
          <p:cNvPicPr>
            <a:picLocks noChangeAspect="1"/>
          </p:cNvPicPr>
          <p:nvPr/>
        </p:nvPicPr>
        <p:blipFill>
          <a:blip r:embed="rId2"/>
          <a:stretch>
            <a:fillRect/>
          </a:stretch>
        </p:blipFill>
        <p:spPr>
          <a:xfrm>
            <a:off x="317834" y="1198095"/>
            <a:ext cx="3759028" cy="4965751"/>
          </a:xfrm>
          <a:prstGeom prst="rect">
            <a:avLst/>
          </a:prstGeom>
        </p:spPr>
      </p:pic>
      <p:pic>
        <p:nvPicPr>
          <p:cNvPr id="7" name="Imagen 6">
            <a:extLst>
              <a:ext uri="{FF2B5EF4-FFF2-40B4-BE49-F238E27FC236}">
                <a16:creationId xmlns:a16="http://schemas.microsoft.com/office/drawing/2014/main" id="{ADA12F1F-4740-201B-EA9F-D77183459AB9}"/>
              </a:ext>
            </a:extLst>
          </p:cNvPr>
          <p:cNvPicPr>
            <a:picLocks noChangeAspect="1"/>
          </p:cNvPicPr>
          <p:nvPr/>
        </p:nvPicPr>
        <p:blipFill>
          <a:blip r:embed="rId3"/>
          <a:stretch>
            <a:fillRect/>
          </a:stretch>
        </p:blipFill>
        <p:spPr>
          <a:xfrm>
            <a:off x="5344188" y="1294347"/>
            <a:ext cx="2806729" cy="4965751"/>
          </a:xfrm>
          <a:prstGeom prst="rect">
            <a:avLst/>
          </a:prstGeom>
        </p:spPr>
      </p:pic>
    </p:spTree>
    <p:extLst>
      <p:ext uri="{BB962C8B-B14F-4D97-AF65-F5344CB8AC3E}">
        <p14:creationId xmlns:p14="http://schemas.microsoft.com/office/powerpoint/2010/main" val="298730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A140F-71C9-A1B6-E644-96F89D27B0D7}"/>
              </a:ext>
            </a:extLst>
          </p:cNvPr>
          <p:cNvSpPr>
            <a:spLocks noGrp="1"/>
          </p:cNvSpPr>
          <p:nvPr>
            <p:ph type="title"/>
          </p:nvPr>
        </p:nvSpPr>
        <p:spPr/>
        <p:txBody>
          <a:bodyPr/>
          <a:lstStyle/>
          <a:p>
            <a:endParaRPr lang="es-PE"/>
          </a:p>
        </p:txBody>
      </p:sp>
      <p:pic>
        <p:nvPicPr>
          <p:cNvPr id="5" name="Marcador de contenido 4">
            <a:extLst>
              <a:ext uri="{FF2B5EF4-FFF2-40B4-BE49-F238E27FC236}">
                <a16:creationId xmlns:a16="http://schemas.microsoft.com/office/drawing/2014/main" id="{469277B7-0AF7-79D3-BBC8-327DF75B5FA2}"/>
              </a:ext>
            </a:extLst>
          </p:cNvPr>
          <p:cNvPicPr>
            <a:picLocks noGrp="1" noChangeAspect="1"/>
          </p:cNvPicPr>
          <p:nvPr>
            <p:ph idx="1"/>
          </p:nvPr>
        </p:nvPicPr>
        <p:blipFill rotWithShape="1">
          <a:blip r:embed="rId2"/>
          <a:srcRect l="28735" t="2654" r="29469"/>
          <a:stretch/>
        </p:blipFill>
        <p:spPr>
          <a:xfrm>
            <a:off x="3176338" y="1941095"/>
            <a:ext cx="2743200" cy="4235868"/>
          </a:xfrm>
          <a:prstGeom prst="rect">
            <a:avLst/>
          </a:prstGeom>
        </p:spPr>
      </p:pic>
      <p:sp>
        <p:nvSpPr>
          <p:cNvPr id="4" name="Marcador de pie de página 3">
            <a:extLst>
              <a:ext uri="{FF2B5EF4-FFF2-40B4-BE49-F238E27FC236}">
                <a16:creationId xmlns:a16="http://schemas.microsoft.com/office/drawing/2014/main" id="{A2B89137-B09C-CE73-9194-558BBC7EFE58}"/>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379099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1FD0E4E-4988-4E27-8052-CD3C198FF964}"/>
              </a:ext>
            </a:extLst>
          </p:cNvPr>
          <p:cNvSpPr>
            <a:spLocks noGrp="1"/>
          </p:cNvSpPr>
          <p:nvPr>
            <p:ph type="ftr" sz="quarter" idx="11"/>
          </p:nvPr>
        </p:nvSpPr>
        <p:spPr/>
        <p:txBody>
          <a:bodyPr/>
          <a:lstStyle/>
          <a:p>
            <a:r>
              <a:rPr lang="es-PE"/>
              <a:t>F.Salinas</a:t>
            </a:r>
            <a:endParaRPr lang="es-PE" dirty="0"/>
          </a:p>
        </p:txBody>
      </p:sp>
      <p:sp>
        <p:nvSpPr>
          <p:cNvPr id="8" name="Rectangle 5">
            <a:extLst>
              <a:ext uri="{FF2B5EF4-FFF2-40B4-BE49-F238E27FC236}">
                <a16:creationId xmlns:a16="http://schemas.microsoft.com/office/drawing/2014/main" id="{2F51A42E-08EE-465D-8740-8549B2139D1E}"/>
              </a:ext>
            </a:extLst>
          </p:cNvPr>
          <p:cNvSpPr>
            <a:spLocks noChangeArrowheads="1"/>
          </p:cNvSpPr>
          <p:nvPr/>
        </p:nvSpPr>
        <p:spPr bwMode="auto">
          <a:xfrm>
            <a:off x="304800" y="80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45720" numCol="1" anchor="ctr" anchorCtr="0" compatLnSpc="1">
            <a:prstTxWarp prst="textNoShape">
              <a:avLst/>
            </a:prstTxWarp>
            <a:spAutoFit/>
          </a:bodyPr>
          <a:lstStyle/>
          <a:p>
            <a:endParaRPr lang="es-PE"/>
          </a:p>
        </p:txBody>
      </p:sp>
      <p:pic>
        <p:nvPicPr>
          <p:cNvPr id="2052" name="Imagen 1">
            <a:extLst>
              <a:ext uri="{FF2B5EF4-FFF2-40B4-BE49-F238E27FC236}">
                <a16:creationId xmlns:a16="http://schemas.microsoft.com/office/drawing/2014/main" id="{08A69827-6518-4311-B424-9E0E75F17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619" y="1476375"/>
            <a:ext cx="1577975" cy="4953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873C9F5D-94F4-4ABA-96B5-E691C57D38A5}"/>
              </a:ext>
            </a:extLst>
          </p:cNvPr>
          <p:cNvSpPr>
            <a:spLocks noChangeArrowheads="1"/>
          </p:cNvSpPr>
          <p:nvPr/>
        </p:nvSpPr>
        <p:spPr bwMode="auto">
          <a:xfrm>
            <a:off x="304800" y="1266825"/>
            <a:ext cx="8142514" cy="460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PE" b="1" i="0" u="none" strike="noStrike" cap="none" normalizeH="0" baseline="0" dirty="0">
                <a:ln>
                  <a:noFill/>
                </a:ln>
                <a:solidFill>
                  <a:srgbClr val="365F91"/>
                </a:solidFill>
                <a:effectLst/>
                <a:latin typeface="Arial" panose="020B0604020202020204" pitchFamily="34" charset="0"/>
                <a:ea typeface="MS Gothic" panose="020B0609070205080204" pitchFamily="49" charset="-128"/>
                <a:cs typeface="Arial" panose="020B0604020202020204" pitchFamily="34" charset="0"/>
              </a:rPr>
              <a:t>Carlos Marx y </a:t>
            </a:r>
            <a:r>
              <a:rPr kumimoji="0" lang="es-PE" altLang="es-PE" b="1" i="0" u="none" strike="noStrike" cap="none" normalizeH="0" baseline="0" dirty="0">
                <a:ln>
                  <a:noFill/>
                </a:ln>
                <a:solidFill>
                  <a:srgbClr val="365F91"/>
                </a:solidFill>
                <a:effectLst/>
                <a:latin typeface="Arial" panose="020B0604020202020204" pitchFamily="34" charset="0"/>
                <a:ea typeface="MS Gothic" panose="020B0609070205080204" pitchFamily="49" charset="-128"/>
                <a:cs typeface="Arial" panose="020B0604020202020204" pitchFamily="34" charset="0"/>
              </a:rPr>
              <a:t>Autores Peruanos</a:t>
            </a:r>
          </a:p>
          <a:p>
            <a:pPr marL="0" marR="0" lvl="0" indent="0" algn="l" defTabSz="914400" rtl="0" eaLnBrk="0" fontAlgn="base" latinLnBrk="0" hangingPunct="0">
              <a:buClrTx/>
              <a:buSzTx/>
              <a:buFontTx/>
              <a:buNone/>
              <a:tabLst/>
            </a:pPr>
            <a:endParaRPr kumimoji="0" lang="en-US" altLang="es-PE" sz="1200" b="1" i="0" u="none" strike="noStrike" cap="none" normalizeH="0" baseline="0" dirty="0">
              <a:ln>
                <a:noFill/>
              </a:ln>
              <a:solidFill>
                <a:srgbClr val="365F91"/>
              </a:solidFill>
              <a:effectLst/>
              <a:latin typeface="Arial" panose="020B0604020202020204" pitchFamily="34" charset="0"/>
              <a:ea typeface="MS Gothic" panose="020B0609070205080204" pitchFamily="49" charset="-128"/>
              <a:cs typeface="Arial" panose="020B0604020202020204" pitchFamily="34" charset="0"/>
            </a:endParaRPr>
          </a:p>
          <a:p>
            <a:pPr marL="0" marR="0" lvl="0" indent="0" algn="just" defTabSz="914400" rtl="0" eaLnBrk="0" fontAlgn="base" latinLnBrk="0" hangingPunct="0">
              <a:buClrTx/>
              <a:buSzTx/>
              <a:buFontTx/>
              <a:buNone/>
              <a:tabLst/>
            </a:pPr>
            <a:r>
              <a:rPr kumimoji="0" lang="es-PE" altLang="es-PE" sz="1200" b="1" i="0" u="none" strike="noStrike" cap="none" normalizeH="0" baseline="0" dirty="0">
                <a:ln>
                  <a:noFill/>
                </a:ln>
                <a:solidFill>
                  <a:srgbClr val="4F81BD"/>
                </a:solidFill>
                <a:effectLst/>
                <a:latin typeface="Arial" panose="020B0604020202020204" pitchFamily="34" charset="0"/>
                <a:ea typeface="MS Gothic" panose="020B0609070205080204" pitchFamily="49" charset="-128"/>
                <a:cs typeface="Arial" panose="020B0604020202020204" pitchFamily="34" charset="0"/>
              </a:rPr>
              <a:t>Carlos Marx</a:t>
            </a:r>
            <a:endParaRPr kumimoji="0" lang="en-US" altLang="es-PE" sz="1200" b="1" i="0" u="none" strike="noStrike" cap="none" normalizeH="0" baseline="0" dirty="0">
              <a:ln>
                <a:noFill/>
              </a:ln>
              <a:solidFill>
                <a:srgbClr val="4F81BD"/>
              </a:solidFill>
              <a:effectLst/>
              <a:latin typeface="Arial" panose="020B0604020202020204" pitchFamily="34" charset="0"/>
              <a:ea typeface="MS Gothic" panose="020B0609070205080204" pitchFamily="49" charset="-128"/>
              <a:cs typeface="Arial" panose="020B0604020202020204" pitchFamily="34" charset="0"/>
            </a:endParaRPr>
          </a:p>
          <a:p>
            <a:pPr marL="0" marR="0" lvl="0" indent="0" algn="just" defTabSz="914400" rtl="0" eaLnBrk="0" fontAlgn="base" latinLnBrk="0" hangingPunct="0">
              <a:buClrTx/>
              <a:buSzTx/>
              <a:buFontTx/>
              <a:buNone/>
              <a:tabLst/>
            </a:pPr>
            <a:r>
              <a:rPr kumimoji="0" lang="es-PE" altLang="es-PE" sz="12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El marxismo es una teoría política, económica y social que analiza las estructuras de poder, la lucha de clases y la explotación del trabajo, con el objetivo de alcanzar una sociedad sin clases. Se basa en el materialismo histórico, que sostiene que la historia se desarrolla a través de conflictos entre clases sociales con intereses opuestos.</a:t>
            </a:r>
          </a:p>
          <a:p>
            <a:pPr marL="0" marR="0" lvl="0" indent="0" algn="just" defTabSz="914400" rtl="0" eaLnBrk="0" fontAlgn="base" latinLnBrk="0" hangingPunct="0">
              <a:buClrTx/>
              <a:buSzTx/>
              <a:buFontTx/>
              <a:buNone/>
              <a:tabLst/>
            </a:pPr>
            <a:endParaRPr lang="es-PE" altLang="es-PE" sz="1200" b="1" dirty="0">
              <a:latin typeface="Arial" panose="020B0604020202020204" pitchFamily="34" charset="0"/>
              <a:ea typeface="MS Mincho" panose="02020609040205080304" pitchFamily="49" charset="-128"/>
              <a:cs typeface="Arial" panose="020B0604020202020204" pitchFamily="34" charset="0"/>
            </a:endParaRPr>
          </a:p>
          <a:p>
            <a:r>
              <a:rPr lang="es-PE" sz="1200" b="1" dirty="0">
                <a:solidFill>
                  <a:srgbClr val="4F81BD"/>
                </a:solidFill>
                <a:effectLst/>
                <a:latin typeface="Arial" panose="020B0604020202020204" pitchFamily="34" charset="0"/>
                <a:ea typeface="MS Gothic" panose="020B0609070205080204" pitchFamily="49" charset="-128"/>
                <a:cs typeface="Arial" panose="020B0604020202020204" pitchFamily="34" charset="0"/>
              </a:rPr>
              <a:t>César Vallejo</a:t>
            </a:r>
          </a:p>
          <a:p>
            <a:pPr algn="just"/>
            <a:r>
              <a:rPr lang="es-PE" sz="1200" b="1" dirty="0">
                <a:effectLst/>
                <a:latin typeface="Arial" panose="020B0604020202020204" pitchFamily="34" charset="0"/>
                <a:ea typeface="MS Mincho" panose="02020609040205080304" pitchFamily="49" charset="-128"/>
                <a:cs typeface="Arial" panose="020B0604020202020204" pitchFamily="34" charset="0"/>
              </a:rPr>
              <a:t>Fue un poeta y escritor peruano (1892–1938), considerado una figura clave de la literatura mundial. Su obra, marcada por el sufrimiento humano, la injusticia y la esperanza, combina lo íntimo con lo político. Su libro más destacado es *Trilce* (1922), una obra vanguardista de gran complejidad.</a:t>
            </a:r>
          </a:p>
          <a:p>
            <a:pPr marL="0" marR="0" lvl="0" indent="0" algn="just" defTabSz="914400" rtl="0" eaLnBrk="0" fontAlgn="base" latinLnBrk="0" hangingPunct="0">
              <a:buClrTx/>
              <a:buSzTx/>
              <a:buFontTx/>
              <a:buNone/>
              <a:tabLst/>
            </a:pPr>
            <a:endParaRPr kumimoji="0" lang="es-PE" altLang="es-PE" sz="12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r>
              <a:rPr lang="es-PE" sz="1200" b="1" dirty="0">
                <a:solidFill>
                  <a:srgbClr val="4F81BD"/>
                </a:solidFill>
                <a:effectLst/>
                <a:latin typeface="Arial" panose="020B0604020202020204" pitchFamily="34" charset="0"/>
                <a:ea typeface="MS Gothic" panose="020B0609070205080204" pitchFamily="49" charset="-128"/>
                <a:cs typeface="Arial" panose="020B0604020202020204" pitchFamily="34" charset="0"/>
              </a:rPr>
              <a:t>José Carlos Mariátegui</a:t>
            </a:r>
          </a:p>
          <a:p>
            <a:pPr algn="just"/>
            <a:r>
              <a:rPr lang="es-PE" sz="1200" b="1" dirty="0">
                <a:effectLst/>
                <a:latin typeface="Arial" panose="020B0604020202020204" pitchFamily="34" charset="0"/>
                <a:ea typeface="MS Mincho" panose="02020609040205080304" pitchFamily="49" charset="-128"/>
                <a:cs typeface="Arial" panose="020B0604020202020204" pitchFamily="34" charset="0"/>
              </a:rPr>
              <a:t>Nació en Moquegua en 1894. Autodidacta y periodista, fue uno de los pensadores marxistas más influyentes del Perú. Fundó la revista *Amauta* y escribió *Siete ensayos de interpretación de la realidad peruana* (1928), una obra clave del pensamiento político y social latinoamericano.</a:t>
            </a:r>
          </a:p>
          <a:p>
            <a:pPr marL="0" marR="0" lvl="0" indent="0" algn="just" defTabSz="914400" rtl="0" eaLnBrk="0" fontAlgn="base" latinLnBrk="0" hangingPunct="0">
              <a:buClrTx/>
              <a:buSzTx/>
              <a:buFontTx/>
              <a:buNone/>
              <a:tabLst/>
            </a:pPr>
            <a:endParaRPr kumimoji="0" lang="es-PE" altLang="es-PE" sz="12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r>
              <a:rPr lang="es-PE" sz="1200" b="1" dirty="0">
                <a:solidFill>
                  <a:srgbClr val="4F81BD"/>
                </a:solidFill>
                <a:effectLst/>
                <a:latin typeface="Arial" panose="020B0604020202020204" pitchFamily="34" charset="0"/>
                <a:ea typeface="MS Gothic" panose="020B0609070205080204" pitchFamily="49" charset="-128"/>
                <a:cs typeface="Arial" panose="020B0604020202020204" pitchFamily="34" charset="0"/>
              </a:rPr>
              <a:t>Ciro Alegría</a:t>
            </a:r>
          </a:p>
          <a:p>
            <a:pPr algn="just"/>
            <a:r>
              <a:rPr lang="es-PE" sz="1200" b="1" dirty="0">
                <a:effectLst/>
                <a:latin typeface="Arial" panose="020B0604020202020204" pitchFamily="34" charset="0"/>
                <a:ea typeface="MS Mincho" panose="02020609040205080304" pitchFamily="49" charset="-128"/>
                <a:cs typeface="Arial" panose="020B0604020202020204" pitchFamily="34" charset="0"/>
              </a:rPr>
              <a:t>Escritor y periodista nacido en Huamachuco en 1909. Se destacó por su obra indigenista y compromiso social. Su novela más famosa es *El mundo es ancho y ajeno* (1941), escrita durante su exilio en EE.UU. y Chile.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712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1FD0E4E-4988-4E27-8052-CD3C198FF964}"/>
              </a:ext>
            </a:extLst>
          </p:cNvPr>
          <p:cNvSpPr>
            <a:spLocks noGrp="1"/>
          </p:cNvSpPr>
          <p:nvPr>
            <p:ph type="ftr" sz="quarter" idx="11"/>
          </p:nvPr>
        </p:nvSpPr>
        <p:spPr/>
        <p:txBody>
          <a:bodyPr/>
          <a:lstStyle/>
          <a:p>
            <a:r>
              <a:rPr lang="es-PE"/>
              <a:t>F.Salinas</a:t>
            </a:r>
            <a:endParaRPr lang="es-PE" dirty="0"/>
          </a:p>
        </p:txBody>
      </p:sp>
      <p:sp>
        <p:nvSpPr>
          <p:cNvPr id="8" name="Rectangle 5">
            <a:extLst>
              <a:ext uri="{FF2B5EF4-FFF2-40B4-BE49-F238E27FC236}">
                <a16:creationId xmlns:a16="http://schemas.microsoft.com/office/drawing/2014/main" id="{2F51A42E-08EE-465D-8740-8549B2139D1E}"/>
              </a:ext>
            </a:extLst>
          </p:cNvPr>
          <p:cNvSpPr>
            <a:spLocks noChangeArrowheads="1"/>
          </p:cNvSpPr>
          <p:nvPr/>
        </p:nvSpPr>
        <p:spPr bwMode="auto">
          <a:xfrm>
            <a:off x="304800" y="80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45720" numCol="1" anchor="ctr" anchorCtr="0" compatLnSpc="1">
            <a:prstTxWarp prst="textNoShape">
              <a:avLst/>
            </a:prstTxWarp>
            <a:spAutoFit/>
          </a:bodyPr>
          <a:lstStyle/>
          <a:p>
            <a:endParaRPr lang="es-PE"/>
          </a:p>
        </p:txBody>
      </p:sp>
      <p:sp>
        <p:nvSpPr>
          <p:cNvPr id="9" name="Rectangle 6">
            <a:extLst>
              <a:ext uri="{FF2B5EF4-FFF2-40B4-BE49-F238E27FC236}">
                <a16:creationId xmlns:a16="http://schemas.microsoft.com/office/drawing/2014/main" id="{873C9F5D-94F4-4ABA-96B5-E691C57D38A5}"/>
              </a:ext>
            </a:extLst>
          </p:cNvPr>
          <p:cNvSpPr>
            <a:spLocks noChangeArrowheads="1"/>
          </p:cNvSpPr>
          <p:nvPr/>
        </p:nvSpPr>
        <p:spPr bwMode="auto">
          <a:xfrm>
            <a:off x="304800" y="1086624"/>
            <a:ext cx="8615916" cy="682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45720" numCol="1" anchor="ctr" anchorCtr="0" compatLnSpc="1">
            <a:prstTxWarp prst="textNoShape">
              <a:avLst/>
            </a:prstTxWarp>
            <a:spAutoFit/>
          </a:bodyPr>
          <a:lstStyle/>
          <a:p>
            <a:pPr algn="just">
              <a:lnSpc>
                <a:spcPct val="115000"/>
              </a:lnSpc>
              <a:spcBef>
                <a:spcPts val="1000"/>
              </a:spcBef>
            </a:pPr>
            <a:r>
              <a:rPr lang="es-PE" sz="1200" b="1" dirty="0">
                <a:solidFill>
                  <a:srgbClr val="4F81BD"/>
                </a:solidFill>
                <a:effectLst/>
                <a:latin typeface="Arial" panose="020B0604020202020204" pitchFamily="34" charset="0"/>
                <a:ea typeface="MS Gothic" panose="020B0609070205080204" pitchFamily="49" charset="-128"/>
                <a:cs typeface="Arial" panose="020B0604020202020204" pitchFamily="34" charset="0"/>
              </a:rPr>
              <a:t>José María Arguedas</a:t>
            </a:r>
          </a:p>
          <a:p>
            <a:pPr algn="just">
              <a:lnSpc>
                <a:spcPct val="150000"/>
              </a:lnSpc>
              <a:spcAft>
                <a:spcPts val="1000"/>
              </a:spcAft>
            </a:pPr>
            <a:r>
              <a:rPr lang="es-PE" sz="1200" b="1" dirty="0">
                <a:effectLst/>
                <a:latin typeface="Arial" panose="020B0604020202020204" pitchFamily="34" charset="0"/>
                <a:ea typeface="MS Mincho" panose="02020609040205080304" pitchFamily="49" charset="-128"/>
                <a:cs typeface="Arial" panose="020B0604020202020204" pitchFamily="34" charset="0"/>
              </a:rPr>
              <a:t>Nació en Andahuaylas en 1911. Escritor, etnólogo y antropólogo, dedicó su obra a reivindicar la cultura indígena. Fue autor de *Los ríos profundos* y *Todas las sangres*. Se suicidó en 1969 en Lima.</a:t>
            </a:r>
          </a:p>
          <a:p>
            <a:pPr algn="just">
              <a:lnSpc>
                <a:spcPct val="115000"/>
              </a:lnSpc>
              <a:spcBef>
                <a:spcPts val="1000"/>
              </a:spcBef>
            </a:pPr>
            <a:r>
              <a:rPr lang="es-PE" sz="1200" b="1" dirty="0">
                <a:solidFill>
                  <a:srgbClr val="4F81BD"/>
                </a:solidFill>
                <a:effectLst/>
                <a:latin typeface="Arial" panose="020B0604020202020204" pitchFamily="34" charset="0"/>
                <a:ea typeface="MS Gothic" panose="020B0609070205080204" pitchFamily="49" charset="-128"/>
                <a:cs typeface="Arial" panose="020B0604020202020204" pitchFamily="34" charset="0"/>
              </a:rPr>
              <a:t>Mario Vargas Llosa</a:t>
            </a:r>
          </a:p>
          <a:p>
            <a:pPr algn="just">
              <a:lnSpc>
                <a:spcPct val="150000"/>
              </a:lnSpc>
              <a:spcAft>
                <a:spcPts val="1000"/>
              </a:spcAft>
            </a:pPr>
            <a:r>
              <a:rPr lang="es-PE" sz="1200" b="1" dirty="0">
                <a:effectLst/>
                <a:latin typeface="Arial" panose="020B0604020202020204" pitchFamily="34" charset="0"/>
                <a:ea typeface="MS Mincho" panose="02020609040205080304" pitchFamily="49" charset="-128"/>
                <a:cs typeface="Arial" panose="020B0604020202020204" pitchFamily="34" charset="0"/>
              </a:rPr>
              <a:t>Nacido en Arequipa en 1936, es uno de los escritores más importantes en lengua española. Premio Nobel de Literatura 2010. Autor de *La ciudad y los perros*, *Conversación en La Catedral* y otras obras. Su trayectoria política y literaria lo han convertido en una figura controversial y admirada.</a:t>
            </a:r>
          </a:p>
          <a:p>
            <a:pPr algn="just">
              <a:lnSpc>
                <a:spcPct val="150000"/>
              </a:lnSpc>
            </a:pPr>
            <a:r>
              <a:rPr lang="es-PE" sz="1200" dirty="0">
                <a:effectLst/>
                <a:latin typeface="Arial" panose="020B0604020202020204" pitchFamily="34" charset="0"/>
                <a:ea typeface="Times New Roman" panose="02020603050405020304" pitchFamily="18" charset="0"/>
                <a:cs typeface="Arial" panose="020B0604020202020204" pitchFamily="34" charset="0"/>
              </a:rPr>
              <a:t>El marxismo, fundado por Karl Marx, sostiene que la historia avanza por la lucha de clases y predice el fin del capitalismo mediante una revolución proletaria. Aunque influyó en procesos revolucionarios del siglo XX, sus aplicaciones prácticas derivaron en regímenes autoritarios y fracasos económicos.</a:t>
            </a:r>
          </a:p>
          <a:p>
            <a:pPr algn="just">
              <a:lnSpc>
                <a:spcPct val="150000"/>
              </a:lnSpc>
            </a:pPr>
            <a:r>
              <a:rPr lang="es-PE" sz="1200" dirty="0">
                <a:effectLst/>
                <a:latin typeface="Arial" panose="020B0604020202020204" pitchFamily="34" charset="0"/>
                <a:ea typeface="Times New Roman" panose="02020603050405020304" pitchFamily="18" charset="0"/>
                <a:cs typeface="Arial" panose="020B0604020202020204" pitchFamily="34" charset="0"/>
              </a:rPr>
              <a:t>Hoy en día, el marxismo pierde vigencia por cinco razones principales:</a:t>
            </a:r>
          </a:p>
          <a:p>
            <a:pPr marL="342900" lvl="0" indent="-342900" algn="just">
              <a:lnSpc>
                <a:spcPct val="150000"/>
              </a:lnSpc>
              <a:spcBef>
                <a:spcPts val="500"/>
              </a:spcBef>
              <a:tabLst>
                <a:tab pos="457200" algn="l"/>
              </a:tabLst>
            </a:pPr>
            <a:r>
              <a:rPr lang="es-PE" sz="1200" b="1" dirty="0">
                <a:effectLst/>
                <a:latin typeface="Arial" panose="020B0604020202020204" pitchFamily="34" charset="0"/>
                <a:ea typeface="Times New Roman" panose="02020603050405020304" pitchFamily="18" charset="0"/>
                <a:cs typeface="Arial" panose="020B0604020202020204" pitchFamily="34" charset="0"/>
              </a:rPr>
              <a:t>Fallas históricas</a:t>
            </a:r>
            <a:r>
              <a:rPr lang="es-PE" sz="1200" dirty="0">
                <a:effectLst/>
                <a:latin typeface="Arial" panose="020B0604020202020204" pitchFamily="34" charset="0"/>
                <a:ea typeface="Times New Roman" panose="02020603050405020304" pitchFamily="18" charset="0"/>
                <a:cs typeface="Arial" panose="020B0604020202020204" pitchFamily="34" charset="0"/>
              </a:rPr>
              <a:t> de los regímenes marxistas.</a:t>
            </a:r>
          </a:p>
          <a:p>
            <a:pPr marL="342900" lvl="0" indent="-342900" algn="just">
              <a:lnSpc>
                <a:spcPct val="150000"/>
              </a:lnSpc>
              <a:spcBef>
                <a:spcPts val="500"/>
              </a:spcBef>
              <a:tabLst>
                <a:tab pos="457200" algn="l"/>
              </a:tabLst>
            </a:pPr>
            <a:r>
              <a:rPr lang="es-PE" sz="1200" b="1" dirty="0">
                <a:effectLst/>
                <a:latin typeface="Arial" panose="020B0604020202020204" pitchFamily="34" charset="0"/>
                <a:ea typeface="Times New Roman" panose="02020603050405020304" pitchFamily="18" charset="0"/>
                <a:cs typeface="Arial" panose="020B0604020202020204" pitchFamily="34" charset="0"/>
              </a:rPr>
              <a:t>Cambios en la estructura de clases</a:t>
            </a:r>
            <a:r>
              <a:rPr lang="es-PE" sz="1200" dirty="0">
                <a:effectLst/>
                <a:latin typeface="Arial" panose="020B0604020202020204" pitchFamily="34" charset="0"/>
                <a:ea typeface="Times New Roman" panose="02020603050405020304" pitchFamily="18" charset="0"/>
                <a:cs typeface="Arial" panose="020B0604020202020204" pitchFamily="34" charset="0"/>
              </a:rPr>
              <a:t>, más diversa y compleja.</a:t>
            </a:r>
          </a:p>
          <a:p>
            <a:pPr marL="342900" lvl="0" indent="-342900" algn="just">
              <a:lnSpc>
                <a:spcPct val="150000"/>
              </a:lnSpc>
              <a:spcBef>
                <a:spcPts val="500"/>
              </a:spcBef>
              <a:tabLst>
                <a:tab pos="457200" algn="l"/>
              </a:tabLst>
            </a:pPr>
            <a:r>
              <a:rPr lang="es-PE" sz="1200" b="1" dirty="0">
                <a:effectLst/>
                <a:latin typeface="Arial" panose="020B0604020202020204" pitchFamily="34" charset="0"/>
                <a:ea typeface="Times New Roman" panose="02020603050405020304" pitchFamily="18" charset="0"/>
                <a:cs typeface="Arial" panose="020B0604020202020204" pitchFamily="34" charset="0"/>
              </a:rPr>
              <a:t>Economía digital y globalización</a:t>
            </a:r>
            <a:r>
              <a:rPr lang="es-PE" sz="1200" dirty="0">
                <a:effectLst/>
                <a:latin typeface="Arial" panose="020B0604020202020204" pitchFamily="34" charset="0"/>
                <a:ea typeface="Times New Roman" panose="02020603050405020304" pitchFamily="18" charset="0"/>
                <a:cs typeface="Arial" panose="020B0604020202020204" pitchFamily="34" charset="0"/>
              </a:rPr>
              <a:t>, no previstas por Marx.</a:t>
            </a:r>
          </a:p>
          <a:p>
            <a:pPr marL="342900" lvl="0" indent="-342900" algn="just">
              <a:lnSpc>
                <a:spcPct val="150000"/>
              </a:lnSpc>
              <a:spcBef>
                <a:spcPts val="500"/>
              </a:spcBef>
              <a:tabLst>
                <a:tab pos="457200" algn="l"/>
              </a:tabLst>
            </a:pPr>
            <a:r>
              <a:rPr lang="es-PE" sz="1200" b="1" dirty="0">
                <a:effectLst/>
                <a:latin typeface="Arial" panose="020B0604020202020204" pitchFamily="34" charset="0"/>
                <a:ea typeface="Times New Roman" panose="02020603050405020304" pitchFamily="18" charset="0"/>
                <a:cs typeface="Arial" panose="020B0604020202020204" pitchFamily="34" charset="0"/>
              </a:rPr>
              <a:t>Pluralismo social</a:t>
            </a:r>
            <a:r>
              <a:rPr lang="es-PE" sz="1200" dirty="0">
                <a:effectLst/>
                <a:latin typeface="Arial" panose="020B0604020202020204" pitchFamily="34" charset="0"/>
                <a:ea typeface="Times New Roman" panose="02020603050405020304" pitchFamily="18" charset="0"/>
                <a:cs typeface="Arial" panose="020B0604020202020204" pitchFamily="34" charset="0"/>
              </a:rPr>
              <a:t>, con luchas que exceden lo económico.</a:t>
            </a:r>
          </a:p>
          <a:p>
            <a:pPr marL="342900" lvl="0" indent="-342900" algn="just">
              <a:lnSpc>
                <a:spcPct val="150000"/>
              </a:lnSpc>
              <a:spcBef>
                <a:spcPts val="500"/>
              </a:spcBef>
              <a:tabLst>
                <a:tab pos="457200" algn="l"/>
              </a:tabLst>
            </a:pPr>
            <a:r>
              <a:rPr lang="es-PE" sz="1200" b="1" dirty="0">
                <a:effectLst/>
                <a:latin typeface="Arial" panose="020B0604020202020204" pitchFamily="34" charset="0"/>
                <a:ea typeface="Times New Roman" panose="02020603050405020304" pitchFamily="18" charset="0"/>
                <a:cs typeface="Arial" panose="020B0604020202020204" pitchFamily="34" charset="0"/>
              </a:rPr>
              <a:t>Rechazo a ideologías totalizantes</a:t>
            </a:r>
            <a:r>
              <a:rPr lang="es-PE" sz="1200" dirty="0">
                <a:effectLst/>
                <a:latin typeface="Arial" panose="020B0604020202020204" pitchFamily="34" charset="0"/>
                <a:ea typeface="Times New Roman" panose="02020603050405020304" pitchFamily="18" charset="0"/>
                <a:cs typeface="Arial" panose="020B0604020202020204" pitchFamily="34" charset="0"/>
              </a:rPr>
              <a:t>, ante la valorización actual de la democracia y los derechos humanos.</a:t>
            </a:r>
          </a:p>
          <a:p>
            <a:pPr marL="342900" indent="-342900" algn="just">
              <a:lnSpc>
                <a:spcPct val="150000"/>
              </a:lnSpc>
              <a:spcBef>
                <a:spcPts val="500"/>
              </a:spcBef>
              <a:tabLst>
                <a:tab pos="457200" algn="l"/>
              </a:tabLst>
            </a:pPr>
            <a:r>
              <a:rPr lang="es-PE" sz="1200" dirty="0">
                <a:effectLst/>
                <a:latin typeface="Arial" panose="020B0604020202020204" pitchFamily="34" charset="0"/>
                <a:ea typeface="Times New Roman" panose="02020603050405020304" pitchFamily="18" charset="0"/>
                <a:cs typeface="Arial" panose="020B0604020202020204" pitchFamily="34" charset="0"/>
              </a:rPr>
              <a:t>A pesar de ello, su </a:t>
            </a:r>
            <a:r>
              <a:rPr lang="es-PE" sz="1200" b="1" dirty="0">
                <a:effectLst/>
                <a:latin typeface="Arial" panose="020B0604020202020204" pitchFamily="34" charset="0"/>
                <a:ea typeface="Times New Roman" panose="02020603050405020304" pitchFamily="18" charset="0"/>
                <a:cs typeface="Arial" panose="020B0604020202020204" pitchFamily="34" charset="0"/>
              </a:rPr>
              <a:t>capacidad crítica frente a la desigualdad</a:t>
            </a:r>
            <a:r>
              <a:rPr lang="es-PE" sz="1200" dirty="0">
                <a:effectLst/>
                <a:latin typeface="Arial" panose="020B0604020202020204" pitchFamily="34" charset="0"/>
                <a:ea typeface="Times New Roman" panose="02020603050405020304" pitchFamily="18" charset="0"/>
                <a:cs typeface="Arial" panose="020B0604020202020204" pitchFamily="34" charset="0"/>
              </a:rPr>
              <a:t> sigue siendo útil para entender aspectos del capitalismo  contemporáneo</a:t>
            </a:r>
          </a:p>
          <a:p>
            <a:pPr marL="342900" lvl="0" indent="-342900" algn="just">
              <a:lnSpc>
                <a:spcPct val="150000"/>
              </a:lnSpc>
              <a:spcBef>
                <a:spcPts val="500"/>
              </a:spcBef>
              <a:tabLst>
                <a:tab pos="457200" algn="l"/>
              </a:tabLst>
            </a:pPr>
            <a:endParaRPr lang="es-PE"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endParaRPr lang="es-PE" sz="1200" b="1" dirty="0">
              <a:effectLst/>
              <a:latin typeface="Arial" panose="020B0604020202020204" pitchFamily="34" charset="0"/>
              <a:ea typeface="MS Mincho" panose="02020609040205080304" pitchFamily="49"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370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1FD0E4E-4988-4E27-8052-CD3C198FF964}"/>
              </a:ext>
            </a:extLst>
          </p:cNvPr>
          <p:cNvSpPr>
            <a:spLocks noGrp="1"/>
          </p:cNvSpPr>
          <p:nvPr>
            <p:ph type="ftr" sz="quarter" idx="11"/>
          </p:nvPr>
        </p:nvSpPr>
        <p:spPr/>
        <p:txBody>
          <a:bodyPr/>
          <a:lstStyle/>
          <a:p>
            <a:r>
              <a:rPr lang="es-PE"/>
              <a:t>F.Salinas</a:t>
            </a:r>
            <a:endParaRPr lang="es-PE" dirty="0"/>
          </a:p>
        </p:txBody>
      </p:sp>
      <p:sp>
        <p:nvSpPr>
          <p:cNvPr id="8" name="Rectangle 5">
            <a:extLst>
              <a:ext uri="{FF2B5EF4-FFF2-40B4-BE49-F238E27FC236}">
                <a16:creationId xmlns:a16="http://schemas.microsoft.com/office/drawing/2014/main" id="{2F51A42E-08EE-465D-8740-8549B2139D1E}"/>
              </a:ext>
            </a:extLst>
          </p:cNvPr>
          <p:cNvSpPr>
            <a:spLocks noChangeArrowheads="1"/>
          </p:cNvSpPr>
          <p:nvPr/>
        </p:nvSpPr>
        <p:spPr bwMode="auto">
          <a:xfrm>
            <a:off x="304800" y="80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4704" rIns="91440" bIns="45720" numCol="1" anchor="ctr" anchorCtr="0" compatLnSpc="1">
            <a:prstTxWarp prst="textNoShape">
              <a:avLst/>
            </a:prstTxWarp>
            <a:spAutoFit/>
          </a:bodyPr>
          <a:lstStyle/>
          <a:p>
            <a:endParaRPr lang="es-PE"/>
          </a:p>
        </p:txBody>
      </p:sp>
      <p:sp>
        <p:nvSpPr>
          <p:cNvPr id="9" name="Rectangle 6">
            <a:extLst>
              <a:ext uri="{FF2B5EF4-FFF2-40B4-BE49-F238E27FC236}">
                <a16:creationId xmlns:a16="http://schemas.microsoft.com/office/drawing/2014/main" id="{873C9F5D-94F4-4ABA-96B5-E691C57D38A5}"/>
              </a:ext>
            </a:extLst>
          </p:cNvPr>
          <p:cNvSpPr>
            <a:spLocks noChangeArrowheads="1"/>
          </p:cNvSpPr>
          <p:nvPr/>
        </p:nvSpPr>
        <p:spPr bwMode="auto">
          <a:xfrm>
            <a:off x="304800" y="2005488"/>
            <a:ext cx="8615916" cy="202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45720" numCol="1" anchor="ctr" anchorCtr="0" compatLnSpc="1">
            <a:prstTxWarp prst="textNoShape">
              <a:avLst/>
            </a:prstTxWarp>
            <a:spAutoFit/>
          </a:bodyPr>
          <a:lstStyle/>
          <a:p>
            <a:pPr algn="just"/>
            <a:r>
              <a:rPr lang="es-PE" sz="1200" b="1" dirty="0">
                <a:latin typeface="Arial" panose="020B0604020202020204" pitchFamily="34" charset="0"/>
                <a:cs typeface="Arial" panose="020B0604020202020204" pitchFamily="34" charset="0"/>
              </a:rPr>
              <a:t>Conclusión:</a:t>
            </a:r>
          </a:p>
          <a:p>
            <a:pPr algn="just"/>
            <a:r>
              <a:rPr lang="es-PE" sz="1200" dirty="0">
                <a:latin typeface="Arial" panose="020B0604020202020204" pitchFamily="34" charset="0"/>
                <a:cs typeface="Arial" panose="020B0604020202020204" pitchFamily="34" charset="0"/>
              </a:rPr>
              <a:t>Los principales escritores peruanos del siglo XX, aunque con enfoques distintos, </a:t>
            </a:r>
            <a:r>
              <a:rPr lang="es-PE" sz="1200" b="1" dirty="0">
                <a:latin typeface="Arial" panose="020B0604020202020204" pitchFamily="34" charset="0"/>
                <a:cs typeface="Arial" panose="020B0604020202020204" pitchFamily="34" charset="0"/>
              </a:rPr>
              <a:t>dialogaron con el marxismo</a:t>
            </a:r>
            <a:r>
              <a:rPr lang="es-PE" sz="1200" dirty="0">
                <a:latin typeface="Arial" panose="020B0604020202020204" pitchFamily="34" charset="0"/>
                <a:cs typeface="Arial" panose="020B0604020202020204" pitchFamily="34" charset="0"/>
              </a:rPr>
              <a:t> desde la literatura, el periodismo o la acción política. Para muchos, </a:t>
            </a:r>
            <a:r>
              <a:rPr lang="es-PE" sz="1200" b="1" dirty="0">
                <a:latin typeface="Arial" panose="020B0604020202020204" pitchFamily="34" charset="0"/>
                <a:cs typeface="Arial" panose="020B0604020202020204" pitchFamily="34" charset="0"/>
              </a:rPr>
              <a:t>el marxismo representó una herramienta crítica y transformadora</a:t>
            </a:r>
            <a:r>
              <a:rPr lang="es-PE" sz="1200" dirty="0">
                <a:latin typeface="Arial" panose="020B0604020202020204" pitchFamily="34" charset="0"/>
                <a:cs typeface="Arial" panose="020B0604020202020204" pitchFamily="34" charset="0"/>
              </a:rPr>
              <a:t>, útil para analizar la realidad peruana, sobre todo en torno a la desigualdad, la opresión indígena y la injusticia social. No todos fueron marxistas militantes, pero varios asumieron una </a:t>
            </a:r>
            <a:r>
              <a:rPr lang="es-PE" sz="1200" b="1" dirty="0">
                <a:latin typeface="Arial" panose="020B0604020202020204" pitchFamily="34" charset="0"/>
                <a:cs typeface="Arial" panose="020B0604020202020204" pitchFamily="34" charset="0"/>
              </a:rPr>
              <a:t>postura comprometida con las luchas sociales</a:t>
            </a:r>
            <a:r>
              <a:rPr lang="es-PE" sz="1200" dirty="0">
                <a:latin typeface="Arial" panose="020B0604020202020204" pitchFamily="34" charset="0"/>
                <a:cs typeface="Arial" panose="020B0604020202020204" pitchFamily="34" charset="0"/>
              </a:rPr>
              <a:t>, compatible con algunos de sus principios.</a:t>
            </a:r>
          </a:p>
          <a:p>
            <a:pPr algn="just"/>
            <a:r>
              <a:rPr lang="es-PE" sz="1200" dirty="0">
                <a:latin typeface="Arial" panose="020B0604020202020204" pitchFamily="34" charset="0"/>
                <a:cs typeface="Arial" panose="020B0604020202020204" pitchFamily="34" charset="0"/>
              </a:rPr>
              <a:t> </a:t>
            </a:r>
          </a:p>
          <a:p>
            <a:pPr algn="just"/>
            <a:r>
              <a:rPr lang="es-PE" sz="1200" dirty="0">
                <a:latin typeface="Arial" panose="020B0604020202020204" pitchFamily="34" charset="0"/>
                <a:cs typeface="Arial" panose="020B0604020202020204" pitchFamily="34" charset="0"/>
              </a:rPr>
              <a:t>El marxismo ha perdido vigencia como sistema cerrado de pensamiento y modelo revolucionario, debido a sus fracasos históricos y limitaciones teóricas. Sin embargo, su valor crítico sobre las desigualdades estructurales del capitalismo puede seguir siendo aprovechado en un contexto plural, democrático y globalizado.</a:t>
            </a:r>
          </a:p>
        </p:txBody>
      </p:sp>
    </p:spTree>
    <p:extLst>
      <p:ext uri="{BB962C8B-B14F-4D97-AF65-F5344CB8AC3E}">
        <p14:creationId xmlns:p14="http://schemas.microsoft.com/office/powerpoint/2010/main" val="4172773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5469</TotalTime>
  <Words>1291</Words>
  <Application>Microsoft Office PowerPoint</Application>
  <PresentationFormat>Presentación en pantalla (4:3)</PresentationFormat>
  <Paragraphs>67</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Semana 16 Historia, Literatura, Producción Intelectual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Comentario</vt:lpstr>
      <vt:lpstr>PRÁCTICA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686</cp:revision>
  <cp:lastPrinted>2023-05-31T14:14:00Z</cp:lastPrinted>
  <dcterms:created xsi:type="dcterms:W3CDTF">2020-04-09T16:16:03Z</dcterms:created>
  <dcterms:modified xsi:type="dcterms:W3CDTF">2025-06-26T23:21:14Z</dcterms:modified>
</cp:coreProperties>
</file>