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66" r:id="rId2"/>
    <p:sldMasterId id="2147483978" r:id="rId3"/>
  </p:sldMasterIdLst>
  <p:notesMasterIdLst>
    <p:notesMasterId r:id="rId36"/>
  </p:notesMasterIdLst>
  <p:handoutMasterIdLst>
    <p:handoutMasterId r:id="rId37"/>
  </p:handoutMasterIdLst>
  <p:sldIdLst>
    <p:sldId id="260" r:id="rId4"/>
    <p:sldId id="398" r:id="rId5"/>
    <p:sldId id="272" r:id="rId6"/>
    <p:sldId id="406" r:id="rId7"/>
    <p:sldId id="269" r:id="rId8"/>
    <p:sldId id="270" r:id="rId9"/>
    <p:sldId id="262" r:id="rId10"/>
    <p:sldId id="273" r:id="rId11"/>
    <p:sldId id="275" r:id="rId12"/>
    <p:sldId id="276" r:id="rId13"/>
    <p:sldId id="278" r:id="rId14"/>
    <p:sldId id="277" r:id="rId15"/>
    <p:sldId id="279" r:id="rId16"/>
    <p:sldId id="337" r:id="rId17"/>
    <p:sldId id="338" r:id="rId18"/>
    <p:sldId id="339" r:id="rId19"/>
    <p:sldId id="280" r:id="rId20"/>
    <p:sldId id="282" r:id="rId21"/>
    <p:sldId id="257" r:id="rId22"/>
    <p:sldId id="304" r:id="rId23"/>
    <p:sldId id="284" r:id="rId24"/>
    <p:sldId id="306" r:id="rId25"/>
    <p:sldId id="261" r:id="rId26"/>
    <p:sldId id="407" r:id="rId27"/>
    <p:sldId id="315" r:id="rId28"/>
    <p:sldId id="411" r:id="rId29"/>
    <p:sldId id="412" r:id="rId30"/>
    <p:sldId id="413" r:id="rId31"/>
    <p:sldId id="414" r:id="rId32"/>
    <p:sldId id="415" r:id="rId33"/>
    <p:sldId id="320" r:id="rId34"/>
    <p:sldId id="403" r:id="rId35"/>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64" autoAdjust="0"/>
  </p:normalViewPr>
  <p:slideViewPr>
    <p:cSldViewPr snapToGrid="0">
      <p:cViewPr varScale="1">
        <p:scale>
          <a:sx n="63" d="100"/>
          <a:sy n="63" d="100"/>
        </p:scale>
        <p:origin x="930" y="66"/>
      </p:cViewPr>
      <p:guideLst>
        <p:guide orient="horz" pos="2160"/>
        <p:guide pos="2880"/>
      </p:guideLst>
    </p:cSldViewPr>
  </p:slideViewPr>
  <p:outlineViewPr>
    <p:cViewPr>
      <p:scale>
        <a:sx n="33" d="100"/>
        <a:sy n="33" d="100"/>
      </p:scale>
      <p:origin x="0" y="-76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C03DA44-2AD1-4E55-84CE-D0D6C6691335}"/>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F69A7422-11F4-4BA3-BC9D-7CBD42D78DAA}"/>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FD162BA2-C336-4796-AAEA-89F3B05B7A53}" type="datetimeFigureOut">
              <a:rPr lang="es-PE" smtClean="0"/>
              <a:t>1/06/2025</a:t>
            </a:fld>
            <a:endParaRPr lang="es-PE"/>
          </a:p>
        </p:txBody>
      </p:sp>
      <p:sp>
        <p:nvSpPr>
          <p:cNvPr id="4" name="Marcador de pie de página 3">
            <a:extLst>
              <a:ext uri="{FF2B5EF4-FFF2-40B4-BE49-F238E27FC236}">
                <a16:creationId xmlns:a16="http://schemas.microsoft.com/office/drawing/2014/main" id="{DC018127-DD93-499E-AA6D-DAF8CE1ED565}"/>
              </a:ext>
            </a:extLst>
          </p:cNvPr>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r>
              <a:rPr lang="es-PE"/>
              <a:t>F, Salinas</a:t>
            </a:r>
          </a:p>
        </p:txBody>
      </p:sp>
      <p:sp>
        <p:nvSpPr>
          <p:cNvPr id="5" name="Marcador de número de diapositiva 4">
            <a:extLst>
              <a:ext uri="{FF2B5EF4-FFF2-40B4-BE49-F238E27FC236}">
                <a16:creationId xmlns:a16="http://schemas.microsoft.com/office/drawing/2014/main" id="{3F615768-5639-4DC5-876B-76F565A21FC2}"/>
              </a:ext>
            </a:extLst>
          </p:cNvPr>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675C9AC2-75DD-4768-8AE1-20F98E4ED3DA}" type="slidenum">
              <a:rPr lang="es-PE" smtClean="0"/>
              <a:t>‹Nº›</a:t>
            </a:fld>
            <a:endParaRPr lang="es-PE"/>
          </a:p>
        </p:txBody>
      </p:sp>
    </p:spTree>
    <p:extLst>
      <p:ext uri="{BB962C8B-B14F-4D97-AF65-F5344CB8AC3E}">
        <p14:creationId xmlns:p14="http://schemas.microsoft.com/office/powerpoint/2010/main" val="19619100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F4026A8-9392-4F9C-8E5B-5CA36DEFB102}" type="datetimeFigureOut">
              <a:rPr lang="es-PE" smtClean="0"/>
              <a:t>1/06/2025</a:t>
            </a:fld>
            <a:endParaRPr lang="es-PE"/>
          </a:p>
        </p:txBody>
      </p:sp>
      <p:sp>
        <p:nvSpPr>
          <p:cNvPr id="4" name="Marcador de imagen de diapositiva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r>
              <a:rPr lang="es-PE"/>
              <a:t>F, Salinas</a:t>
            </a:r>
          </a:p>
        </p:txBody>
      </p:sp>
      <p:sp>
        <p:nvSpPr>
          <p:cNvPr id="7" name="Marcador de número de diapositiva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FEAF5B90-4D05-4F80-9C5C-4F4C0837504D}" type="slidenum">
              <a:rPr lang="es-PE" smtClean="0"/>
              <a:t>‹Nº›</a:t>
            </a:fld>
            <a:endParaRPr lang="es-PE"/>
          </a:p>
        </p:txBody>
      </p:sp>
    </p:spTree>
    <p:extLst>
      <p:ext uri="{BB962C8B-B14F-4D97-AF65-F5344CB8AC3E}">
        <p14:creationId xmlns:p14="http://schemas.microsoft.com/office/powerpoint/2010/main" val="25781478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DB0C5-D982-495C-AA21-18D65C50332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A9CBCF-B720-4900-9390-C7B44EC894F4}"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5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F2AB-10BE-4699-BE7B-5367C8789293}"/>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11B59D3-9225-45CD-953D-31FBF4882B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8B60CBC-6CAE-4E68-A016-730149640105}"/>
              </a:ext>
            </a:extLst>
          </p:cNvPr>
          <p:cNvSpPr>
            <a:spLocks noGrp="1"/>
          </p:cNvSpPr>
          <p:nvPr>
            <p:ph type="dt" sz="half" idx="10"/>
          </p:nvPr>
        </p:nvSpPr>
        <p:spPr/>
        <p:txBody>
          <a:bodyPr/>
          <a:lstStyle/>
          <a:p>
            <a:fld id="{0FD0D562-5C37-4082-B194-3699E6CD421A}" type="datetime1">
              <a:rPr lang="es-PE" smtClean="0"/>
              <a:t>1/06/2025</a:t>
            </a:fld>
            <a:endParaRPr lang="es-PE" dirty="0"/>
          </a:p>
        </p:txBody>
      </p:sp>
      <p:sp>
        <p:nvSpPr>
          <p:cNvPr id="5" name="Marcador de pie de página 4">
            <a:extLst>
              <a:ext uri="{FF2B5EF4-FFF2-40B4-BE49-F238E27FC236}">
                <a16:creationId xmlns:a16="http://schemas.microsoft.com/office/drawing/2014/main" id="{08B87B27-7443-4F05-9574-0CFF8DAFDCBA}"/>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8F68D4E1-ACF4-41E9-9633-A23D081DB712}"/>
              </a:ext>
            </a:extLst>
          </p:cNvPr>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B44BE168-75F8-40A3-8B78-F2EB58A2B032}"/>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65579C61-2F60-4472-8C23-10CC07B672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9" name="Rectángulo 8">
            <a:extLst>
              <a:ext uri="{FF2B5EF4-FFF2-40B4-BE49-F238E27FC236}">
                <a16:creationId xmlns:a16="http://schemas.microsoft.com/office/drawing/2014/main" id="{CD639927-A410-4C2C-BA2A-D36738779EEB}"/>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91505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07FDF-AF67-488C-8B84-7E113F1D7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AE638-066D-453B-976D-32A3D22065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FF4F96-5D92-427D-A55F-FD8B7200480D}"/>
              </a:ext>
            </a:extLst>
          </p:cNvPr>
          <p:cNvSpPr>
            <a:spLocks noGrp="1"/>
          </p:cNvSpPr>
          <p:nvPr>
            <p:ph type="dt" sz="half" idx="10"/>
          </p:nvPr>
        </p:nvSpPr>
        <p:spPr/>
        <p:txBody>
          <a:bodyPr/>
          <a:lstStyle/>
          <a:p>
            <a:fld id="{23CD79FC-F7F5-4B52-9EC8-6714A837DEE4}" type="datetime1">
              <a:rPr lang="es-PE" smtClean="0"/>
              <a:t>1/06/2025</a:t>
            </a:fld>
            <a:endParaRPr lang="es-PE" dirty="0"/>
          </a:p>
        </p:txBody>
      </p:sp>
      <p:sp>
        <p:nvSpPr>
          <p:cNvPr id="5" name="Marcador de pie de página 4">
            <a:extLst>
              <a:ext uri="{FF2B5EF4-FFF2-40B4-BE49-F238E27FC236}">
                <a16:creationId xmlns:a16="http://schemas.microsoft.com/office/drawing/2014/main" id="{F9ACC89D-562D-4C05-9B16-CE6D2196B9B3}"/>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8E997248-B830-44D4-B595-086B558B96DC}"/>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4743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DDF2B4-6378-45CD-90D2-B99DD6DE55D5}"/>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753E621-8CFB-4D53-B12E-D6A8F205538D}"/>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DE4267-A58F-4921-AECA-D7A528736E78}"/>
              </a:ext>
            </a:extLst>
          </p:cNvPr>
          <p:cNvSpPr>
            <a:spLocks noGrp="1"/>
          </p:cNvSpPr>
          <p:nvPr>
            <p:ph type="dt" sz="half" idx="10"/>
          </p:nvPr>
        </p:nvSpPr>
        <p:spPr/>
        <p:txBody>
          <a:bodyPr/>
          <a:lstStyle/>
          <a:p>
            <a:fld id="{802E0128-9F26-4B21-8CB6-9C5A4B670901}" type="datetime1">
              <a:rPr lang="es-PE" smtClean="0"/>
              <a:t>1/06/2025</a:t>
            </a:fld>
            <a:endParaRPr lang="es-PE" dirty="0"/>
          </a:p>
        </p:txBody>
      </p:sp>
      <p:sp>
        <p:nvSpPr>
          <p:cNvPr id="5" name="Marcador de pie de página 4">
            <a:extLst>
              <a:ext uri="{FF2B5EF4-FFF2-40B4-BE49-F238E27FC236}">
                <a16:creationId xmlns:a16="http://schemas.microsoft.com/office/drawing/2014/main" id="{E35F5AE2-3284-4776-875B-16E4F1200C64}"/>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ED9A7A96-7848-4F26-A1C2-8658E0A2E3D9}"/>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5998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F2AB-10BE-4699-BE7B-5367C8789293}"/>
              </a:ext>
            </a:extLst>
          </p:cNvPr>
          <p:cNvSpPr>
            <a:spLocks noGrp="1"/>
          </p:cNvSpPr>
          <p:nvPr>
            <p:ph type="ctrTitle"/>
          </p:nvPr>
        </p:nvSpPr>
        <p:spPr>
          <a:xfrm>
            <a:off x="1143000" y="1122363"/>
            <a:ext cx="6858000" cy="2387600"/>
          </a:xfrm>
        </p:spPr>
        <p:txBody>
          <a:bodyPr anchor="b"/>
          <a:lstStyle>
            <a:lvl1pPr algn="ctr">
              <a:defRPr sz="3375"/>
            </a:lvl1pPr>
          </a:lstStyle>
          <a:p>
            <a:r>
              <a:rPr lang="es-ES"/>
              <a:t>Haga clic para modificar el estilo de título del patrón</a:t>
            </a:r>
          </a:p>
        </p:txBody>
      </p:sp>
      <p:sp>
        <p:nvSpPr>
          <p:cNvPr id="3" name="Subtítulo 2">
            <a:extLst>
              <a:ext uri="{FF2B5EF4-FFF2-40B4-BE49-F238E27FC236}">
                <a16:creationId xmlns:a16="http://schemas.microsoft.com/office/drawing/2014/main" id="{911B59D3-9225-45CD-953D-31FBF4882B57}"/>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8B60CBC-6CAE-4E68-A016-730149640105}"/>
              </a:ext>
            </a:extLst>
          </p:cNvPr>
          <p:cNvSpPr>
            <a:spLocks noGrp="1"/>
          </p:cNvSpPr>
          <p:nvPr>
            <p:ph type="dt" sz="half" idx="10"/>
          </p:nvPr>
        </p:nvSpPr>
        <p:spPr/>
        <p:txBody>
          <a:bodyPr/>
          <a:lstStyle/>
          <a:p>
            <a:fld id="{0FD0D562-5C37-4082-B194-3699E6CD421A}" type="datetime1">
              <a:rPr lang="es-PE" smtClean="0"/>
              <a:t>1/06/2025</a:t>
            </a:fld>
            <a:endParaRPr lang="es-PE" dirty="0"/>
          </a:p>
        </p:txBody>
      </p:sp>
      <p:sp>
        <p:nvSpPr>
          <p:cNvPr id="5" name="Marcador de pie de página 4">
            <a:extLst>
              <a:ext uri="{FF2B5EF4-FFF2-40B4-BE49-F238E27FC236}">
                <a16:creationId xmlns:a16="http://schemas.microsoft.com/office/drawing/2014/main" id="{08B87B27-7443-4F05-9574-0CFF8DAFDCBA}"/>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8F68D4E1-ACF4-41E9-9633-A23D081DB712}"/>
              </a:ext>
            </a:extLst>
          </p:cNvPr>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B44BE168-75F8-40A3-8B78-F2EB58A2B032}"/>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p>
        </p:txBody>
      </p:sp>
      <p:pic>
        <p:nvPicPr>
          <p:cNvPr id="8" name="Imagen 7">
            <a:extLst>
              <a:ext uri="{FF2B5EF4-FFF2-40B4-BE49-F238E27FC236}">
                <a16:creationId xmlns:a16="http://schemas.microsoft.com/office/drawing/2014/main" id="{65579C61-2F60-4472-8C23-10CC07B672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9" name="Rectángulo 8">
            <a:extLst>
              <a:ext uri="{FF2B5EF4-FFF2-40B4-BE49-F238E27FC236}">
                <a16:creationId xmlns:a16="http://schemas.microsoft.com/office/drawing/2014/main" id="{CD639927-A410-4C2C-BA2A-D36738779EEB}"/>
              </a:ext>
            </a:extLst>
          </p:cNvPr>
          <p:cNvSpPr/>
          <p:nvPr userDrawn="1"/>
        </p:nvSpPr>
        <p:spPr>
          <a:xfrm>
            <a:off x="0" y="6629402"/>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p>
        </p:txBody>
      </p:sp>
    </p:spTree>
    <p:extLst>
      <p:ext uri="{BB962C8B-B14F-4D97-AF65-F5344CB8AC3E}">
        <p14:creationId xmlns:p14="http://schemas.microsoft.com/office/powerpoint/2010/main" val="3221236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F93EC-8349-4061-8615-C295ADC2D1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865097-EA66-43FF-BF75-19606877E04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FAE344-69E1-42B4-9BFE-404949B7331F}"/>
              </a:ext>
            </a:extLst>
          </p:cNvPr>
          <p:cNvSpPr>
            <a:spLocks noGrp="1"/>
          </p:cNvSpPr>
          <p:nvPr>
            <p:ph type="dt" sz="half" idx="10"/>
          </p:nvPr>
        </p:nvSpPr>
        <p:spPr/>
        <p:txBody>
          <a:bodyPr/>
          <a:lstStyle/>
          <a:p>
            <a:fld id="{1966137F-156B-441E-9327-D578A2B3D9EB}" type="datetime1">
              <a:rPr lang="es-PE" smtClean="0"/>
              <a:t>1/06/2025</a:t>
            </a:fld>
            <a:endParaRPr lang="es-PE" dirty="0"/>
          </a:p>
        </p:txBody>
      </p:sp>
      <p:sp>
        <p:nvSpPr>
          <p:cNvPr id="5" name="Marcador de pie de página 4">
            <a:extLst>
              <a:ext uri="{FF2B5EF4-FFF2-40B4-BE49-F238E27FC236}">
                <a16:creationId xmlns:a16="http://schemas.microsoft.com/office/drawing/2014/main" id="{EB921B95-E6FE-4909-9C01-7213080915D4}"/>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2FA9EEBD-CC88-4599-BA3D-FEC512160E9A}"/>
              </a:ext>
            </a:extLst>
          </p:cNvPr>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C046ED0A-6D75-41B3-8834-138842BDD56A}"/>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p>
        </p:txBody>
      </p:sp>
      <p:pic>
        <p:nvPicPr>
          <p:cNvPr id="8" name="Imagen 7">
            <a:extLst>
              <a:ext uri="{FF2B5EF4-FFF2-40B4-BE49-F238E27FC236}">
                <a16:creationId xmlns:a16="http://schemas.microsoft.com/office/drawing/2014/main" id="{C7265BC2-9E59-4AD4-A327-9FA38FC168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8" y="88108"/>
            <a:ext cx="321469" cy="771525"/>
          </a:xfrm>
          <a:prstGeom prst="rect">
            <a:avLst/>
          </a:prstGeom>
        </p:spPr>
      </p:pic>
      <p:sp>
        <p:nvSpPr>
          <p:cNvPr id="9" name="CuadroTexto 8">
            <a:extLst>
              <a:ext uri="{FF2B5EF4-FFF2-40B4-BE49-F238E27FC236}">
                <a16:creationId xmlns:a16="http://schemas.microsoft.com/office/drawing/2014/main" id="{7C3FC3C4-FCDC-492D-8052-3D57B0CA812C}"/>
              </a:ext>
            </a:extLst>
          </p:cNvPr>
          <p:cNvSpPr txBox="1"/>
          <p:nvPr userDrawn="1"/>
        </p:nvSpPr>
        <p:spPr>
          <a:xfrm>
            <a:off x="776060" y="222810"/>
            <a:ext cx="1915320" cy="225126"/>
          </a:xfrm>
          <a:prstGeom prst="rect">
            <a:avLst/>
          </a:prstGeom>
          <a:noFill/>
        </p:spPr>
        <p:txBody>
          <a:bodyPr wrap="square" rtlCol="0">
            <a:spAutoFit/>
          </a:bodyPr>
          <a:lstStyle/>
          <a:p>
            <a:r>
              <a:rPr lang="es-PE" sz="863" spc="75"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854EC82F-603E-4E6C-97AE-DEFB8954EA4F}"/>
              </a:ext>
            </a:extLst>
          </p:cNvPr>
          <p:cNvSpPr txBox="1"/>
          <p:nvPr userDrawn="1"/>
        </p:nvSpPr>
        <p:spPr>
          <a:xfrm>
            <a:off x="778441" y="362902"/>
            <a:ext cx="1915320" cy="259751"/>
          </a:xfrm>
          <a:prstGeom prst="rect">
            <a:avLst/>
          </a:prstGeom>
          <a:noFill/>
        </p:spPr>
        <p:txBody>
          <a:bodyPr wrap="square" rtlCol="0">
            <a:spAutoFit/>
          </a:bodyPr>
          <a:lstStyle/>
          <a:p>
            <a:r>
              <a:rPr lang="es-PE" sz="1088" b="1" spc="8"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DA5B0110-D398-4DD4-8EB5-A100BFC0B889}"/>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065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6D36D-66B0-4A3C-94B7-6A1D15CFA755}"/>
              </a:ext>
            </a:extLst>
          </p:cNvPr>
          <p:cNvSpPr>
            <a:spLocks noGrp="1"/>
          </p:cNvSpPr>
          <p:nvPr>
            <p:ph type="title"/>
          </p:nvPr>
        </p:nvSpPr>
        <p:spPr>
          <a:xfrm>
            <a:off x="623888" y="1709741"/>
            <a:ext cx="7886700" cy="2852737"/>
          </a:xfrm>
        </p:spPr>
        <p:txBody>
          <a:bodyPr anchor="b"/>
          <a:lstStyle>
            <a:lvl1pPr>
              <a:defRPr sz="3375"/>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795E18-8E62-404F-AA19-FCFD1BE839CE}"/>
              </a:ext>
            </a:extLst>
          </p:cNvPr>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F9F533-C275-4A78-860A-E70AC4B5683B}"/>
              </a:ext>
            </a:extLst>
          </p:cNvPr>
          <p:cNvSpPr>
            <a:spLocks noGrp="1"/>
          </p:cNvSpPr>
          <p:nvPr>
            <p:ph type="dt" sz="half" idx="10"/>
          </p:nvPr>
        </p:nvSpPr>
        <p:spPr/>
        <p:txBody>
          <a:bodyPr/>
          <a:lstStyle/>
          <a:p>
            <a:fld id="{070B73FE-A5ED-4C49-9CED-5A328932D077}" type="datetime1">
              <a:rPr lang="es-PE" smtClean="0"/>
              <a:t>1/06/2025</a:t>
            </a:fld>
            <a:endParaRPr lang="es-PE" dirty="0"/>
          </a:p>
        </p:txBody>
      </p:sp>
      <p:sp>
        <p:nvSpPr>
          <p:cNvPr id="5" name="Marcador de pie de página 4">
            <a:extLst>
              <a:ext uri="{FF2B5EF4-FFF2-40B4-BE49-F238E27FC236}">
                <a16:creationId xmlns:a16="http://schemas.microsoft.com/office/drawing/2014/main" id="{32496580-AC59-4EBF-8686-714FF0C05AAF}"/>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3977BB85-536F-4C4A-9791-4FBCFC1EA98B}"/>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960967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F3777-F0FF-45A9-8F3E-787BE3408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27AAFF7-E53E-4570-9E9D-95B968EBF6A2}"/>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17514BE-546E-4B39-BC4E-6AC88FBE080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5ED0C37-7DAB-4C36-B84D-2455185D2530}"/>
              </a:ext>
            </a:extLst>
          </p:cNvPr>
          <p:cNvSpPr>
            <a:spLocks noGrp="1"/>
          </p:cNvSpPr>
          <p:nvPr>
            <p:ph type="dt" sz="half" idx="10"/>
          </p:nvPr>
        </p:nvSpPr>
        <p:spPr/>
        <p:txBody>
          <a:bodyPr/>
          <a:lstStyle/>
          <a:p>
            <a:fld id="{73CFBF3C-2F63-4384-906A-062A66788F95}" type="datetime1">
              <a:rPr lang="es-PE" smtClean="0"/>
              <a:t>1/06/2025</a:t>
            </a:fld>
            <a:endParaRPr lang="es-PE" dirty="0"/>
          </a:p>
        </p:txBody>
      </p:sp>
      <p:sp>
        <p:nvSpPr>
          <p:cNvPr id="6" name="Marcador de pie de página 5">
            <a:extLst>
              <a:ext uri="{FF2B5EF4-FFF2-40B4-BE49-F238E27FC236}">
                <a16:creationId xmlns:a16="http://schemas.microsoft.com/office/drawing/2014/main" id="{77A84C55-F1C5-4B49-A96D-7A37459A34F5}"/>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82A8ABFE-DAB0-43F1-97D7-DAADB323D9D3}"/>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23441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7220B-AB38-4985-9665-007387A6C32D}"/>
              </a:ext>
            </a:extLst>
          </p:cNvPr>
          <p:cNvSpPr>
            <a:spLocks noGrp="1"/>
          </p:cNvSpPr>
          <p:nvPr>
            <p:ph type="title"/>
          </p:nvPr>
        </p:nvSpPr>
        <p:spPr>
          <a:xfrm>
            <a:off x="629841" y="365128"/>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B9CAD7-DD1F-482E-A7C0-CE745DA3F1FD}"/>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92CEE7-CBAC-4343-94B0-02B906C24F51}"/>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7E0620-43C3-4F2F-A339-353C59A79B98}"/>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44F1BC-07DA-48F7-838E-D6325F8B19CE}"/>
              </a:ext>
            </a:extLst>
          </p:cNvPr>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C44AEAC-8D5D-41E5-8C4C-8D404552677C}"/>
              </a:ext>
            </a:extLst>
          </p:cNvPr>
          <p:cNvSpPr>
            <a:spLocks noGrp="1"/>
          </p:cNvSpPr>
          <p:nvPr>
            <p:ph type="dt" sz="half" idx="10"/>
          </p:nvPr>
        </p:nvSpPr>
        <p:spPr/>
        <p:txBody>
          <a:bodyPr/>
          <a:lstStyle/>
          <a:p>
            <a:fld id="{E02F0647-4491-4207-858F-1F07E6A94BD2}" type="datetime1">
              <a:rPr lang="es-PE" smtClean="0"/>
              <a:t>1/06/2025</a:t>
            </a:fld>
            <a:endParaRPr lang="es-PE" dirty="0"/>
          </a:p>
        </p:txBody>
      </p:sp>
      <p:sp>
        <p:nvSpPr>
          <p:cNvPr id="8" name="Marcador de pie de página 7">
            <a:extLst>
              <a:ext uri="{FF2B5EF4-FFF2-40B4-BE49-F238E27FC236}">
                <a16:creationId xmlns:a16="http://schemas.microsoft.com/office/drawing/2014/main" id="{DE5F9F98-DD2A-4B52-A1A3-A0DDDC7EFAFA}"/>
              </a:ext>
            </a:extLst>
          </p:cNvPr>
          <p:cNvSpPr>
            <a:spLocks noGrp="1"/>
          </p:cNvSpPr>
          <p:nvPr>
            <p:ph type="ftr" sz="quarter" idx="11"/>
          </p:nvPr>
        </p:nvSpPr>
        <p:spPr/>
        <p:txBody>
          <a:bodyPr/>
          <a:lstStyle/>
          <a:p>
            <a:r>
              <a:rPr lang="es-PE"/>
              <a:t>F.Salinas</a:t>
            </a:r>
            <a:endParaRPr lang="es-PE" dirty="0"/>
          </a:p>
        </p:txBody>
      </p:sp>
      <p:sp>
        <p:nvSpPr>
          <p:cNvPr id="9" name="Marcador de número de diapositiva 8">
            <a:extLst>
              <a:ext uri="{FF2B5EF4-FFF2-40B4-BE49-F238E27FC236}">
                <a16:creationId xmlns:a16="http://schemas.microsoft.com/office/drawing/2014/main" id="{EF2CBA58-67F5-4513-B0BE-4807D9303990}"/>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91163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2321-512C-4D0E-B4D8-C59942BF0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1FD166A-9AFB-4A05-92C9-7C5C806E67B3}"/>
              </a:ext>
            </a:extLst>
          </p:cNvPr>
          <p:cNvSpPr>
            <a:spLocks noGrp="1"/>
          </p:cNvSpPr>
          <p:nvPr>
            <p:ph type="dt" sz="half" idx="10"/>
          </p:nvPr>
        </p:nvSpPr>
        <p:spPr/>
        <p:txBody>
          <a:bodyPr/>
          <a:lstStyle/>
          <a:p>
            <a:fld id="{B97D1E88-0EF1-4AE4-8C61-DDD676E8748E}" type="datetime1">
              <a:rPr lang="es-PE" smtClean="0"/>
              <a:t>1/06/2025</a:t>
            </a:fld>
            <a:endParaRPr lang="es-PE" dirty="0"/>
          </a:p>
        </p:txBody>
      </p:sp>
      <p:sp>
        <p:nvSpPr>
          <p:cNvPr id="4" name="Marcador de pie de página 3">
            <a:extLst>
              <a:ext uri="{FF2B5EF4-FFF2-40B4-BE49-F238E27FC236}">
                <a16:creationId xmlns:a16="http://schemas.microsoft.com/office/drawing/2014/main" id="{502A9F27-7E4C-4BB3-B1F7-8F70EA6DE0B0}"/>
              </a:ext>
            </a:extLst>
          </p:cNvPr>
          <p:cNvSpPr>
            <a:spLocks noGrp="1"/>
          </p:cNvSpPr>
          <p:nvPr>
            <p:ph type="ftr" sz="quarter" idx="11"/>
          </p:nvPr>
        </p:nvSpPr>
        <p:spPr/>
        <p:txBody>
          <a:bodyPr/>
          <a:lstStyle/>
          <a:p>
            <a:r>
              <a:rPr lang="es-PE"/>
              <a:t>F.Salinas</a:t>
            </a:r>
            <a:endParaRPr lang="es-PE" dirty="0"/>
          </a:p>
        </p:txBody>
      </p:sp>
      <p:sp>
        <p:nvSpPr>
          <p:cNvPr id="5" name="Marcador de número de diapositiva 4">
            <a:extLst>
              <a:ext uri="{FF2B5EF4-FFF2-40B4-BE49-F238E27FC236}">
                <a16:creationId xmlns:a16="http://schemas.microsoft.com/office/drawing/2014/main" id="{6F870165-C7EE-46B7-ACB0-44222FD2C5D8}"/>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221775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548CA9-D6D0-4EB9-99E8-C9852235D97F}"/>
              </a:ext>
            </a:extLst>
          </p:cNvPr>
          <p:cNvSpPr>
            <a:spLocks noGrp="1"/>
          </p:cNvSpPr>
          <p:nvPr>
            <p:ph type="dt" sz="half" idx="10"/>
          </p:nvPr>
        </p:nvSpPr>
        <p:spPr/>
        <p:txBody>
          <a:bodyPr/>
          <a:lstStyle/>
          <a:p>
            <a:fld id="{3EB08713-E7E9-40AC-B3E8-F94A4A859CA7}" type="datetime1">
              <a:rPr lang="es-PE" smtClean="0"/>
              <a:t>1/06/2025</a:t>
            </a:fld>
            <a:endParaRPr lang="es-PE" dirty="0"/>
          </a:p>
        </p:txBody>
      </p:sp>
      <p:sp>
        <p:nvSpPr>
          <p:cNvPr id="3" name="Marcador de pie de página 2">
            <a:extLst>
              <a:ext uri="{FF2B5EF4-FFF2-40B4-BE49-F238E27FC236}">
                <a16:creationId xmlns:a16="http://schemas.microsoft.com/office/drawing/2014/main" id="{22026A92-5A1A-4BA9-9A10-340698144B3A}"/>
              </a:ext>
            </a:extLst>
          </p:cNvPr>
          <p:cNvSpPr>
            <a:spLocks noGrp="1"/>
          </p:cNvSpPr>
          <p:nvPr>
            <p:ph type="ftr" sz="quarter" idx="11"/>
          </p:nvPr>
        </p:nvSpPr>
        <p:spPr/>
        <p:txBody>
          <a:bodyPr/>
          <a:lstStyle/>
          <a:p>
            <a:r>
              <a:rPr lang="es-PE"/>
              <a:t>F.Salinas</a:t>
            </a:r>
            <a:endParaRPr lang="es-PE" dirty="0"/>
          </a:p>
        </p:txBody>
      </p:sp>
      <p:sp>
        <p:nvSpPr>
          <p:cNvPr id="4" name="Marcador de número de diapositiva 3">
            <a:extLst>
              <a:ext uri="{FF2B5EF4-FFF2-40B4-BE49-F238E27FC236}">
                <a16:creationId xmlns:a16="http://schemas.microsoft.com/office/drawing/2014/main" id="{1AB93CCE-F992-40BD-B28C-DFFF71C65259}"/>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7611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E6580-20ED-43D7-914C-C89BD5C9C91A}"/>
              </a:ext>
            </a:extLst>
          </p:cNvPr>
          <p:cNvSpPr>
            <a:spLocks noGrp="1"/>
          </p:cNvSpPr>
          <p:nvPr>
            <p:ph type="title"/>
          </p:nvPr>
        </p:nvSpPr>
        <p:spPr>
          <a:xfrm>
            <a:off x="629841" y="457200"/>
            <a:ext cx="2949178" cy="1600200"/>
          </a:xfrm>
        </p:spPr>
        <p:txBody>
          <a:bodyPr anchor="b"/>
          <a:lstStyle>
            <a:lvl1pPr>
              <a:defRPr sz="18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D3D2C7-B3E3-48D3-8CB1-13FF8C620F45}"/>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6101B4B-7784-462A-9A57-0057C6FD29E0}"/>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5C43AE-72E9-4C38-AE32-B3A62B4EC6CD}"/>
              </a:ext>
            </a:extLst>
          </p:cNvPr>
          <p:cNvSpPr>
            <a:spLocks noGrp="1"/>
          </p:cNvSpPr>
          <p:nvPr>
            <p:ph type="dt" sz="half" idx="10"/>
          </p:nvPr>
        </p:nvSpPr>
        <p:spPr/>
        <p:txBody>
          <a:bodyPr/>
          <a:lstStyle/>
          <a:p>
            <a:fld id="{FAABF246-0197-4917-9ED2-136869CF53E7}" type="datetime1">
              <a:rPr lang="es-PE" smtClean="0"/>
              <a:t>1/06/2025</a:t>
            </a:fld>
            <a:endParaRPr lang="es-PE" dirty="0"/>
          </a:p>
        </p:txBody>
      </p:sp>
      <p:sp>
        <p:nvSpPr>
          <p:cNvPr id="6" name="Marcador de pie de página 5">
            <a:extLst>
              <a:ext uri="{FF2B5EF4-FFF2-40B4-BE49-F238E27FC236}">
                <a16:creationId xmlns:a16="http://schemas.microsoft.com/office/drawing/2014/main" id="{14842B4F-6934-4D72-A702-2A3E53036551}"/>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FB86CF03-ACBC-4C87-9F71-7805CCC616B4}"/>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65049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F93EC-8349-4061-8615-C295ADC2D1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865097-EA66-43FF-BF75-19606877E04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FAE344-69E1-42B4-9BFE-404949B7331F}"/>
              </a:ext>
            </a:extLst>
          </p:cNvPr>
          <p:cNvSpPr>
            <a:spLocks noGrp="1"/>
          </p:cNvSpPr>
          <p:nvPr>
            <p:ph type="dt" sz="half" idx="10"/>
          </p:nvPr>
        </p:nvSpPr>
        <p:spPr/>
        <p:txBody>
          <a:bodyPr/>
          <a:lstStyle/>
          <a:p>
            <a:fld id="{1966137F-156B-441E-9327-D578A2B3D9EB}" type="datetime1">
              <a:rPr lang="es-PE" smtClean="0"/>
              <a:t>1/06/2025</a:t>
            </a:fld>
            <a:endParaRPr lang="es-PE" dirty="0"/>
          </a:p>
        </p:txBody>
      </p:sp>
      <p:sp>
        <p:nvSpPr>
          <p:cNvPr id="5" name="Marcador de pie de página 4">
            <a:extLst>
              <a:ext uri="{FF2B5EF4-FFF2-40B4-BE49-F238E27FC236}">
                <a16:creationId xmlns:a16="http://schemas.microsoft.com/office/drawing/2014/main" id="{EB921B95-E6FE-4909-9C01-7213080915D4}"/>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2FA9EEBD-CC88-4599-BA3D-FEC512160E9A}"/>
              </a:ext>
            </a:extLst>
          </p:cNvPr>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C046ED0A-6D75-41B3-8834-138842BDD56A}"/>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C7265BC2-9E59-4AD4-A327-9FA38FC168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7C3FC3C4-FCDC-492D-8052-3D57B0CA812C}"/>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854EC82F-603E-4E6C-97AE-DEFB8954EA4F}"/>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DA5B0110-D398-4DD4-8EB5-A100BFC0B889}"/>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1840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8744C-68A3-414E-9C76-D959F1FED04D}"/>
              </a:ext>
            </a:extLst>
          </p:cNvPr>
          <p:cNvSpPr>
            <a:spLocks noGrp="1"/>
          </p:cNvSpPr>
          <p:nvPr>
            <p:ph type="title"/>
          </p:nvPr>
        </p:nvSpPr>
        <p:spPr>
          <a:xfrm>
            <a:off x="629841" y="457200"/>
            <a:ext cx="2949178" cy="1600200"/>
          </a:xfrm>
        </p:spPr>
        <p:txBody>
          <a:bodyPr anchor="b"/>
          <a:lstStyle>
            <a:lvl1pPr>
              <a:defRPr sz="18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B65C5E-5A2A-4215-B8BF-D950A7D93812}"/>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ES" dirty="0"/>
          </a:p>
        </p:txBody>
      </p:sp>
      <p:sp>
        <p:nvSpPr>
          <p:cNvPr id="4" name="Marcador de texto 3">
            <a:extLst>
              <a:ext uri="{FF2B5EF4-FFF2-40B4-BE49-F238E27FC236}">
                <a16:creationId xmlns:a16="http://schemas.microsoft.com/office/drawing/2014/main" id="{E609970F-5A27-47A6-9F6D-CB567EFEF6C0}"/>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C3B906-4C25-4344-AFCF-F16B71E567CF}"/>
              </a:ext>
            </a:extLst>
          </p:cNvPr>
          <p:cNvSpPr>
            <a:spLocks noGrp="1"/>
          </p:cNvSpPr>
          <p:nvPr>
            <p:ph type="dt" sz="half" idx="10"/>
          </p:nvPr>
        </p:nvSpPr>
        <p:spPr/>
        <p:txBody>
          <a:bodyPr/>
          <a:lstStyle/>
          <a:p>
            <a:fld id="{8E9CBA69-B16A-4502-84A0-E565E23299B3}" type="datetime1">
              <a:rPr lang="es-PE" smtClean="0"/>
              <a:t>1/06/2025</a:t>
            </a:fld>
            <a:endParaRPr lang="es-PE" dirty="0"/>
          </a:p>
        </p:txBody>
      </p:sp>
      <p:sp>
        <p:nvSpPr>
          <p:cNvPr id="6" name="Marcador de pie de página 5">
            <a:extLst>
              <a:ext uri="{FF2B5EF4-FFF2-40B4-BE49-F238E27FC236}">
                <a16:creationId xmlns:a16="http://schemas.microsoft.com/office/drawing/2014/main" id="{E4A69188-C33B-406A-8813-20883C564917}"/>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1CCC65C9-F8F2-489C-A5B9-C233290B193F}"/>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804366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07FDF-AF67-488C-8B84-7E113F1D7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AE638-066D-453B-976D-32A3D22065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FF4F96-5D92-427D-A55F-FD8B7200480D}"/>
              </a:ext>
            </a:extLst>
          </p:cNvPr>
          <p:cNvSpPr>
            <a:spLocks noGrp="1"/>
          </p:cNvSpPr>
          <p:nvPr>
            <p:ph type="dt" sz="half" idx="10"/>
          </p:nvPr>
        </p:nvSpPr>
        <p:spPr/>
        <p:txBody>
          <a:bodyPr/>
          <a:lstStyle/>
          <a:p>
            <a:fld id="{23CD79FC-F7F5-4B52-9EC8-6714A837DEE4}" type="datetime1">
              <a:rPr lang="es-PE" smtClean="0"/>
              <a:t>1/06/2025</a:t>
            </a:fld>
            <a:endParaRPr lang="es-PE" dirty="0"/>
          </a:p>
        </p:txBody>
      </p:sp>
      <p:sp>
        <p:nvSpPr>
          <p:cNvPr id="5" name="Marcador de pie de página 4">
            <a:extLst>
              <a:ext uri="{FF2B5EF4-FFF2-40B4-BE49-F238E27FC236}">
                <a16:creationId xmlns:a16="http://schemas.microsoft.com/office/drawing/2014/main" id="{F9ACC89D-562D-4C05-9B16-CE6D2196B9B3}"/>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8E997248-B830-44D4-B595-086B558B96DC}"/>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93342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DDF2B4-6378-45CD-90D2-B99DD6DE55D5}"/>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753E621-8CFB-4D53-B12E-D6A8F205538D}"/>
              </a:ext>
            </a:extLst>
          </p:cNvPr>
          <p:cNvSpPr>
            <a:spLocks noGrp="1"/>
          </p:cNvSpPr>
          <p:nvPr>
            <p:ph type="body" orient="vert" idx="1"/>
          </p:nvPr>
        </p:nvSpPr>
        <p:spPr>
          <a:xfrm>
            <a:off x="628651"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DE4267-A58F-4921-AECA-D7A528736E78}"/>
              </a:ext>
            </a:extLst>
          </p:cNvPr>
          <p:cNvSpPr>
            <a:spLocks noGrp="1"/>
          </p:cNvSpPr>
          <p:nvPr>
            <p:ph type="dt" sz="half" idx="10"/>
          </p:nvPr>
        </p:nvSpPr>
        <p:spPr/>
        <p:txBody>
          <a:bodyPr/>
          <a:lstStyle/>
          <a:p>
            <a:fld id="{802E0128-9F26-4B21-8CB6-9C5A4B670901}" type="datetime1">
              <a:rPr lang="es-PE" smtClean="0"/>
              <a:t>1/06/2025</a:t>
            </a:fld>
            <a:endParaRPr lang="es-PE" dirty="0"/>
          </a:p>
        </p:txBody>
      </p:sp>
      <p:sp>
        <p:nvSpPr>
          <p:cNvPr id="5" name="Marcador de pie de página 4">
            <a:extLst>
              <a:ext uri="{FF2B5EF4-FFF2-40B4-BE49-F238E27FC236}">
                <a16:creationId xmlns:a16="http://schemas.microsoft.com/office/drawing/2014/main" id="{E35F5AE2-3284-4776-875B-16E4F1200C64}"/>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ED9A7A96-7848-4F26-A1C2-8658E0A2E3D9}"/>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21727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352928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6887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505949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700900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33418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44703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50560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6D36D-66B0-4A3C-94B7-6A1D15CFA755}"/>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795E18-8E62-404F-AA19-FCFD1BE839C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F9F533-C275-4A78-860A-E70AC4B5683B}"/>
              </a:ext>
            </a:extLst>
          </p:cNvPr>
          <p:cNvSpPr>
            <a:spLocks noGrp="1"/>
          </p:cNvSpPr>
          <p:nvPr>
            <p:ph type="dt" sz="half" idx="10"/>
          </p:nvPr>
        </p:nvSpPr>
        <p:spPr/>
        <p:txBody>
          <a:bodyPr/>
          <a:lstStyle/>
          <a:p>
            <a:fld id="{070B73FE-A5ED-4C49-9CED-5A328932D077}" type="datetime1">
              <a:rPr lang="es-PE" smtClean="0"/>
              <a:t>1/06/2025</a:t>
            </a:fld>
            <a:endParaRPr lang="es-PE" dirty="0"/>
          </a:p>
        </p:txBody>
      </p:sp>
      <p:sp>
        <p:nvSpPr>
          <p:cNvPr id="5" name="Marcador de pie de página 4">
            <a:extLst>
              <a:ext uri="{FF2B5EF4-FFF2-40B4-BE49-F238E27FC236}">
                <a16:creationId xmlns:a16="http://schemas.microsoft.com/office/drawing/2014/main" id="{32496580-AC59-4EBF-8686-714FF0C05AAF}"/>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3977BB85-536F-4C4A-9791-4FBCFC1EA98B}"/>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867329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476256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20666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894999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4229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F3777-F0FF-45A9-8F3E-787BE3408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27AAFF7-E53E-4570-9E9D-95B968EBF6A2}"/>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17514BE-546E-4B39-BC4E-6AC88FBE080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5ED0C37-7DAB-4C36-B84D-2455185D2530}"/>
              </a:ext>
            </a:extLst>
          </p:cNvPr>
          <p:cNvSpPr>
            <a:spLocks noGrp="1"/>
          </p:cNvSpPr>
          <p:nvPr>
            <p:ph type="dt" sz="half" idx="10"/>
          </p:nvPr>
        </p:nvSpPr>
        <p:spPr/>
        <p:txBody>
          <a:bodyPr/>
          <a:lstStyle/>
          <a:p>
            <a:fld id="{73CFBF3C-2F63-4384-906A-062A66788F95}" type="datetime1">
              <a:rPr lang="es-PE" smtClean="0"/>
              <a:t>1/06/2025</a:t>
            </a:fld>
            <a:endParaRPr lang="es-PE" dirty="0"/>
          </a:p>
        </p:txBody>
      </p:sp>
      <p:sp>
        <p:nvSpPr>
          <p:cNvPr id="6" name="Marcador de pie de página 5">
            <a:extLst>
              <a:ext uri="{FF2B5EF4-FFF2-40B4-BE49-F238E27FC236}">
                <a16:creationId xmlns:a16="http://schemas.microsoft.com/office/drawing/2014/main" id="{77A84C55-F1C5-4B49-A96D-7A37459A34F5}"/>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82A8ABFE-DAB0-43F1-97D7-DAADB323D9D3}"/>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9481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7220B-AB38-4985-9665-007387A6C32D}"/>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B9CAD7-DD1F-482E-A7C0-CE745DA3F1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92CEE7-CBAC-4343-94B0-02B906C24F51}"/>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7E0620-43C3-4F2F-A339-353C59A79B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44F1BC-07DA-48F7-838E-D6325F8B19CE}"/>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C44AEAC-8D5D-41E5-8C4C-8D404552677C}"/>
              </a:ext>
            </a:extLst>
          </p:cNvPr>
          <p:cNvSpPr>
            <a:spLocks noGrp="1"/>
          </p:cNvSpPr>
          <p:nvPr>
            <p:ph type="dt" sz="half" idx="10"/>
          </p:nvPr>
        </p:nvSpPr>
        <p:spPr/>
        <p:txBody>
          <a:bodyPr/>
          <a:lstStyle/>
          <a:p>
            <a:fld id="{E02F0647-4491-4207-858F-1F07E6A94BD2}" type="datetime1">
              <a:rPr lang="es-PE" smtClean="0"/>
              <a:t>1/06/2025</a:t>
            </a:fld>
            <a:endParaRPr lang="es-PE" dirty="0"/>
          </a:p>
        </p:txBody>
      </p:sp>
      <p:sp>
        <p:nvSpPr>
          <p:cNvPr id="8" name="Marcador de pie de página 7">
            <a:extLst>
              <a:ext uri="{FF2B5EF4-FFF2-40B4-BE49-F238E27FC236}">
                <a16:creationId xmlns:a16="http://schemas.microsoft.com/office/drawing/2014/main" id="{DE5F9F98-DD2A-4B52-A1A3-A0DDDC7EFAFA}"/>
              </a:ext>
            </a:extLst>
          </p:cNvPr>
          <p:cNvSpPr>
            <a:spLocks noGrp="1"/>
          </p:cNvSpPr>
          <p:nvPr>
            <p:ph type="ftr" sz="quarter" idx="11"/>
          </p:nvPr>
        </p:nvSpPr>
        <p:spPr/>
        <p:txBody>
          <a:bodyPr/>
          <a:lstStyle/>
          <a:p>
            <a:r>
              <a:rPr lang="es-PE"/>
              <a:t>F.Salinas</a:t>
            </a:r>
            <a:endParaRPr lang="es-PE" dirty="0"/>
          </a:p>
        </p:txBody>
      </p:sp>
      <p:sp>
        <p:nvSpPr>
          <p:cNvPr id="9" name="Marcador de número de diapositiva 8">
            <a:extLst>
              <a:ext uri="{FF2B5EF4-FFF2-40B4-BE49-F238E27FC236}">
                <a16:creationId xmlns:a16="http://schemas.microsoft.com/office/drawing/2014/main" id="{EF2CBA58-67F5-4513-B0BE-4807D9303990}"/>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40921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2321-512C-4D0E-B4D8-C59942BF0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1FD166A-9AFB-4A05-92C9-7C5C806E67B3}"/>
              </a:ext>
            </a:extLst>
          </p:cNvPr>
          <p:cNvSpPr>
            <a:spLocks noGrp="1"/>
          </p:cNvSpPr>
          <p:nvPr>
            <p:ph type="dt" sz="half" idx="10"/>
          </p:nvPr>
        </p:nvSpPr>
        <p:spPr/>
        <p:txBody>
          <a:bodyPr/>
          <a:lstStyle/>
          <a:p>
            <a:fld id="{B97D1E88-0EF1-4AE4-8C61-DDD676E8748E}" type="datetime1">
              <a:rPr lang="es-PE" smtClean="0"/>
              <a:t>1/06/2025</a:t>
            </a:fld>
            <a:endParaRPr lang="es-PE" dirty="0"/>
          </a:p>
        </p:txBody>
      </p:sp>
      <p:sp>
        <p:nvSpPr>
          <p:cNvPr id="4" name="Marcador de pie de página 3">
            <a:extLst>
              <a:ext uri="{FF2B5EF4-FFF2-40B4-BE49-F238E27FC236}">
                <a16:creationId xmlns:a16="http://schemas.microsoft.com/office/drawing/2014/main" id="{502A9F27-7E4C-4BB3-B1F7-8F70EA6DE0B0}"/>
              </a:ext>
            </a:extLst>
          </p:cNvPr>
          <p:cNvSpPr>
            <a:spLocks noGrp="1"/>
          </p:cNvSpPr>
          <p:nvPr>
            <p:ph type="ftr" sz="quarter" idx="11"/>
          </p:nvPr>
        </p:nvSpPr>
        <p:spPr/>
        <p:txBody>
          <a:bodyPr/>
          <a:lstStyle/>
          <a:p>
            <a:r>
              <a:rPr lang="es-PE"/>
              <a:t>F.Salinas</a:t>
            </a:r>
            <a:endParaRPr lang="es-PE" dirty="0"/>
          </a:p>
        </p:txBody>
      </p:sp>
      <p:sp>
        <p:nvSpPr>
          <p:cNvPr id="5" name="Marcador de número de diapositiva 4">
            <a:extLst>
              <a:ext uri="{FF2B5EF4-FFF2-40B4-BE49-F238E27FC236}">
                <a16:creationId xmlns:a16="http://schemas.microsoft.com/office/drawing/2014/main" id="{6F870165-C7EE-46B7-ACB0-44222FD2C5D8}"/>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8220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548CA9-D6D0-4EB9-99E8-C9852235D97F}"/>
              </a:ext>
            </a:extLst>
          </p:cNvPr>
          <p:cNvSpPr>
            <a:spLocks noGrp="1"/>
          </p:cNvSpPr>
          <p:nvPr>
            <p:ph type="dt" sz="half" idx="10"/>
          </p:nvPr>
        </p:nvSpPr>
        <p:spPr/>
        <p:txBody>
          <a:bodyPr/>
          <a:lstStyle/>
          <a:p>
            <a:fld id="{3EB08713-E7E9-40AC-B3E8-F94A4A859CA7}" type="datetime1">
              <a:rPr lang="es-PE" smtClean="0"/>
              <a:t>1/06/2025</a:t>
            </a:fld>
            <a:endParaRPr lang="es-PE" dirty="0"/>
          </a:p>
        </p:txBody>
      </p:sp>
      <p:sp>
        <p:nvSpPr>
          <p:cNvPr id="3" name="Marcador de pie de página 2">
            <a:extLst>
              <a:ext uri="{FF2B5EF4-FFF2-40B4-BE49-F238E27FC236}">
                <a16:creationId xmlns:a16="http://schemas.microsoft.com/office/drawing/2014/main" id="{22026A92-5A1A-4BA9-9A10-340698144B3A}"/>
              </a:ext>
            </a:extLst>
          </p:cNvPr>
          <p:cNvSpPr>
            <a:spLocks noGrp="1"/>
          </p:cNvSpPr>
          <p:nvPr>
            <p:ph type="ftr" sz="quarter" idx="11"/>
          </p:nvPr>
        </p:nvSpPr>
        <p:spPr/>
        <p:txBody>
          <a:bodyPr/>
          <a:lstStyle/>
          <a:p>
            <a:r>
              <a:rPr lang="es-PE"/>
              <a:t>F.Salinas</a:t>
            </a:r>
            <a:endParaRPr lang="es-PE" dirty="0"/>
          </a:p>
        </p:txBody>
      </p:sp>
      <p:sp>
        <p:nvSpPr>
          <p:cNvPr id="4" name="Marcador de número de diapositiva 3">
            <a:extLst>
              <a:ext uri="{FF2B5EF4-FFF2-40B4-BE49-F238E27FC236}">
                <a16:creationId xmlns:a16="http://schemas.microsoft.com/office/drawing/2014/main" id="{1AB93CCE-F992-40BD-B28C-DFFF71C65259}"/>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7401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E6580-20ED-43D7-914C-C89BD5C9C91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D3D2C7-B3E3-48D3-8CB1-13FF8C620F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6101B4B-7784-462A-9A57-0057C6FD29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5C43AE-72E9-4C38-AE32-B3A62B4EC6CD}"/>
              </a:ext>
            </a:extLst>
          </p:cNvPr>
          <p:cNvSpPr>
            <a:spLocks noGrp="1"/>
          </p:cNvSpPr>
          <p:nvPr>
            <p:ph type="dt" sz="half" idx="10"/>
          </p:nvPr>
        </p:nvSpPr>
        <p:spPr/>
        <p:txBody>
          <a:bodyPr/>
          <a:lstStyle/>
          <a:p>
            <a:fld id="{FAABF246-0197-4917-9ED2-136869CF53E7}" type="datetime1">
              <a:rPr lang="es-PE" smtClean="0"/>
              <a:t>1/06/2025</a:t>
            </a:fld>
            <a:endParaRPr lang="es-PE" dirty="0"/>
          </a:p>
        </p:txBody>
      </p:sp>
      <p:sp>
        <p:nvSpPr>
          <p:cNvPr id="6" name="Marcador de pie de página 5">
            <a:extLst>
              <a:ext uri="{FF2B5EF4-FFF2-40B4-BE49-F238E27FC236}">
                <a16:creationId xmlns:a16="http://schemas.microsoft.com/office/drawing/2014/main" id="{14842B4F-6934-4D72-A702-2A3E53036551}"/>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FB86CF03-ACBC-4C87-9F71-7805CCC616B4}"/>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0733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8744C-68A3-414E-9C76-D959F1FED04D}"/>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B65C5E-5A2A-4215-B8BF-D950A7D9381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a:extLst>
              <a:ext uri="{FF2B5EF4-FFF2-40B4-BE49-F238E27FC236}">
                <a16:creationId xmlns:a16="http://schemas.microsoft.com/office/drawing/2014/main" id="{E609970F-5A27-47A6-9F6D-CB567EFEF6C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C3B906-4C25-4344-AFCF-F16B71E567CF}"/>
              </a:ext>
            </a:extLst>
          </p:cNvPr>
          <p:cNvSpPr>
            <a:spLocks noGrp="1"/>
          </p:cNvSpPr>
          <p:nvPr>
            <p:ph type="dt" sz="half" idx="10"/>
          </p:nvPr>
        </p:nvSpPr>
        <p:spPr/>
        <p:txBody>
          <a:bodyPr/>
          <a:lstStyle/>
          <a:p>
            <a:fld id="{8E9CBA69-B16A-4502-84A0-E565E23299B3}" type="datetime1">
              <a:rPr lang="es-PE" smtClean="0"/>
              <a:t>1/06/2025</a:t>
            </a:fld>
            <a:endParaRPr lang="es-PE" dirty="0"/>
          </a:p>
        </p:txBody>
      </p:sp>
      <p:sp>
        <p:nvSpPr>
          <p:cNvPr id="6" name="Marcador de pie de página 5">
            <a:extLst>
              <a:ext uri="{FF2B5EF4-FFF2-40B4-BE49-F238E27FC236}">
                <a16:creationId xmlns:a16="http://schemas.microsoft.com/office/drawing/2014/main" id="{E4A69188-C33B-406A-8813-20883C564917}"/>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1CCC65C9-F8F2-489C-A5B9-C233290B193F}"/>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0554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47AC3F-7D01-4F98-955D-3D640377AC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CE33396-5D7B-4A01-B5A2-1BD74E12A3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8B1243-1724-4026-B265-3743AB9AC6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C25CDE-F982-4C21-9FCB-C43845AC3551}" type="datetime1">
              <a:rPr lang="es-PE" smtClean="0"/>
              <a:t>1/06/2025</a:t>
            </a:fld>
            <a:endParaRPr lang="es-PE" dirty="0"/>
          </a:p>
        </p:txBody>
      </p:sp>
      <p:sp>
        <p:nvSpPr>
          <p:cNvPr id="5" name="Marcador de pie de página 4">
            <a:extLst>
              <a:ext uri="{FF2B5EF4-FFF2-40B4-BE49-F238E27FC236}">
                <a16:creationId xmlns:a16="http://schemas.microsoft.com/office/drawing/2014/main" id="{938742EA-FA9D-4212-B76C-B09CB9BE92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PE"/>
              <a:t>F.Salinas</a:t>
            </a:r>
            <a:endParaRPr lang="es-PE" dirty="0"/>
          </a:p>
        </p:txBody>
      </p:sp>
      <p:sp>
        <p:nvSpPr>
          <p:cNvPr id="6" name="Marcador de número de diapositiva 5">
            <a:extLst>
              <a:ext uri="{FF2B5EF4-FFF2-40B4-BE49-F238E27FC236}">
                <a16:creationId xmlns:a16="http://schemas.microsoft.com/office/drawing/2014/main" id="{82D7BFBA-599B-4D36-A1AA-8D003A03BE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13636426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47AC3F-7D01-4F98-955D-3D640377AC6F}"/>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CE33396-5D7B-4A01-B5A2-1BD74E12A3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8B1243-1724-4026-B265-3743AB9AC6DB}"/>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4C25CDE-F982-4C21-9FCB-C43845AC3551}" type="datetime1">
              <a:rPr lang="es-PE" smtClean="0"/>
              <a:t>1/06/2025</a:t>
            </a:fld>
            <a:endParaRPr lang="es-PE" dirty="0"/>
          </a:p>
        </p:txBody>
      </p:sp>
      <p:sp>
        <p:nvSpPr>
          <p:cNvPr id="5" name="Marcador de pie de página 4">
            <a:extLst>
              <a:ext uri="{FF2B5EF4-FFF2-40B4-BE49-F238E27FC236}">
                <a16:creationId xmlns:a16="http://schemas.microsoft.com/office/drawing/2014/main" id="{938742EA-FA9D-4212-B76C-B09CB9BE92C9}"/>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s-PE"/>
              <a:t>F.Salinas</a:t>
            </a:r>
            <a:endParaRPr lang="es-PE" dirty="0"/>
          </a:p>
        </p:txBody>
      </p:sp>
      <p:sp>
        <p:nvSpPr>
          <p:cNvPr id="6" name="Marcador de número de diapositiva 5">
            <a:extLst>
              <a:ext uri="{FF2B5EF4-FFF2-40B4-BE49-F238E27FC236}">
                <a16:creationId xmlns:a16="http://schemas.microsoft.com/office/drawing/2014/main" id="{82D7BFBA-599B-4D36-A1AA-8D003A03BEA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19498886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sldNum="0"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1/06/2025</a:t>
            </a:fld>
            <a:endParaRPr lang="es-P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95380306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es.wikipedia.org/wiki/Per%C3%BA" TargetMode="External"/><Relationship Id="rId7" Type="http://schemas.openxmlformats.org/officeDocument/2006/relationships/hyperlink" Target="https://es.wikipedia.org/wiki/Chasqui" TargetMode="External"/><Relationship Id="rId2" Type="http://schemas.openxmlformats.org/officeDocument/2006/relationships/hyperlink" Target="https://es.wikipedia.org/wiki/Ayni" TargetMode="External"/><Relationship Id="rId1" Type="http://schemas.openxmlformats.org/officeDocument/2006/relationships/slideLayout" Target="../slideLayouts/slideLayout24.xml"/><Relationship Id="rId6" Type="http://schemas.openxmlformats.org/officeDocument/2006/relationships/hyperlink" Target="https://es.wikipedia.org/wiki/Sistemas_de_trabajo_en_el_Imperio_incaico#cite_note-7" TargetMode="External"/><Relationship Id="rId5" Type="http://schemas.openxmlformats.org/officeDocument/2006/relationships/hyperlink" Target="https://es.wikipedia.org/wiki/Mita" TargetMode="External"/><Relationship Id="rId4" Type="http://schemas.openxmlformats.org/officeDocument/2006/relationships/hyperlink" Target="https://es.wikipedia.org/wiki/Quechua"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8tEGLw4foxY"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gX6bhGIKaZ0"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slide" Target="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rZud2QC8VXM" TargetMode="External"/><Relationship Id="rId2" Type="http://schemas.openxmlformats.org/officeDocument/2006/relationships/hyperlink" Target="https://www.youtube.com/watch?v=dVHRrErEEI8" TargetMode="External"/><Relationship Id="rId1" Type="http://schemas.openxmlformats.org/officeDocument/2006/relationships/slideLayout" Target="../slideLayouts/slideLayout2.xml"/><Relationship Id="rId4" Type="http://schemas.openxmlformats.org/officeDocument/2006/relationships/hyperlink" Target="https://www.gob.pe/institucion/indeci/contacto-y-numeros-de-emergencia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160421" y="3276923"/>
            <a:ext cx="8823158" cy="627387"/>
          </a:xfrm>
        </p:spPr>
        <p:txBody>
          <a:bodyPr>
            <a:normAutofit/>
          </a:bodyPr>
          <a:lstStyle/>
          <a:p>
            <a:r>
              <a:rPr lang="es-PE" sz="3200" dirty="0"/>
              <a:t>Semana </a:t>
            </a:r>
            <a:r>
              <a:rPr lang="es-PE" sz="3200" dirty="0" err="1"/>
              <a:t>N°</a:t>
            </a:r>
            <a:r>
              <a:rPr lang="es-PE" sz="3200" dirty="0"/>
              <a:t> 03 Estado Nación – Constitución Política </a:t>
            </a:r>
            <a:endParaRPr lang="es-PE" sz="32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128266"/>
            <a:ext cx="6858000" cy="1106284"/>
          </a:xfrm>
        </p:spPr>
        <p:txBody>
          <a:bodyPr>
            <a:normAutofit/>
          </a:bodyPr>
          <a:lstStyle/>
          <a:p>
            <a:pPr>
              <a:lnSpc>
                <a:spcPct val="100000"/>
              </a:lnSpc>
              <a:spcBef>
                <a:spcPts val="0"/>
              </a:spcBef>
            </a:pPr>
            <a:r>
              <a:rPr lang="es-PE" sz="2200" dirty="0"/>
              <a:t>Asignatura : Geopolítica y Realidad Nacional </a:t>
            </a:r>
          </a:p>
          <a:p>
            <a:pPr>
              <a:lnSpc>
                <a:spcPct val="100000"/>
              </a:lnSpc>
              <a:spcBef>
                <a:spcPts val="0"/>
              </a:spcBef>
            </a:pPr>
            <a:r>
              <a:rPr lang="es-PE" sz="2200" b="1" dirty="0"/>
              <a:t>Dr. Fredy salinas Meléndez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dirty="0"/>
              <a:t>Facultad de Ciencias Naturales y Matemática </a:t>
            </a:r>
          </a:p>
        </p:txBody>
      </p:sp>
      <p:sp>
        <p:nvSpPr>
          <p:cNvPr id="8" name="Subtítulo 4">
            <a:extLst>
              <a:ext uri="{FF2B5EF4-FFF2-40B4-BE49-F238E27FC236}">
                <a16:creationId xmlns:a16="http://schemas.microsoft.com/office/drawing/2014/main" id="{79D83C09-58B4-49C5-B218-A242866CCD27}"/>
              </a:ext>
            </a:extLst>
          </p:cNvPr>
          <p:cNvSpPr txBox="1">
            <a:spLocks/>
          </p:cNvSpPr>
          <p:nvPr/>
        </p:nvSpPr>
        <p:spPr>
          <a:xfrm>
            <a:off x="0" y="6118815"/>
            <a:ext cx="9144000" cy="475310"/>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PE" sz="1800" dirty="0"/>
              <a:t>Semestre </a:t>
            </a:r>
            <a:r>
              <a:rPr lang="es-PE" sz="1800"/>
              <a:t>Académico 2025-1</a:t>
            </a:r>
            <a:endParaRPr lang="es-PE" sz="1800" dirty="0"/>
          </a:p>
        </p:txBody>
      </p:sp>
    </p:spTree>
    <p:extLst>
      <p:ext uri="{BB962C8B-B14F-4D97-AF65-F5344CB8AC3E}">
        <p14:creationId xmlns:p14="http://schemas.microsoft.com/office/powerpoint/2010/main" val="4255538619"/>
      </p:ext>
    </p:extLst>
  </p:cSld>
  <p:clrMapOvr>
    <a:masterClrMapping/>
  </p:clrMapOvr>
  <mc:AlternateContent xmlns:mc="http://schemas.openxmlformats.org/markup-compatibility/2006" xmlns:p14="http://schemas.microsoft.com/office/powerpoint/2010/main">
    <mc:Choice Requires="p14">
      <p:transition spd="slow" p14:dur="2000" advTm="25723"/>
    </mc:Choice>
    <mc:Fallback xmlns="">
      <p:transition spd="slow" advTm="257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356C7-8731-468B-93AF-B9759FB47C6A}"/>
              </a:ext>
            </a:extLst>
          </p:cNvPr>
          <p:cNvSpPr>
            <a:spLocks noGrp="1"/>
          </p:cNvSpPr>
          <p:nvPr>
            <p:ph type="title"/>
          </p:nvPr>
        </p:nvSpPr>
        <p:spPr>
          <a:xfrm>
            <a:off x="628650" y="974726"/>
            <a:ext cx="7886700" cy="541253"/>
          </a:xfrm>
        </p:spPr>
        <p:txBody>
          <a:bodyPr>
            <a:normAutofit/>
          </a:bodyPr>
          <a:lstStyle/>
          <a:p>
            <a:r>
              <a:rPr lang="es-ES" sz="2400" dirty="0"/>
              <a:t>Las 12 Regiones propuesta por la constitución del 79</a:t>
            </a:r>
          </a:p>
        </p:txBody>
      </p:sp>
      <p:pic>
        <p:nvPicPr>
          <p:cNvPr id="6146" name="Picture 2">
            <a:extLst>
              <a:ext uri="{FF2B5EF4-FFF2-40B4-BE49-F238E27FC236}">
                <a16:creationId xmlns:a16="http://schemas.microsoft.com/office/drawing/2014/main" id="{7C8830D6-573B-44CE-85E7-002A57FBCF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2863" y="1515979"/>
            <a:ext cx="4884821" cy="527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3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5086A-CB7B-4785-993C-F295300D68CE}"/>
              </a:ext>
            </a:extLst>
          </p:cNvPr>
          <p:cNvSpPr>
            <a:spLocks noGrp="1"/>
          </p:cNvSpPr>
          <p:nvPr>
            <p:ph type="title"/>
          </p:nvPr>
        </p:nvSpPr>
        <p:spPr>
          <a:xfrm>
            <a:off x="628650" y="974727"/>
            <a:ext cx="7886700" cy="457032"/>
          </a:xfrm>
        </p:spPr>
        <p:txBody>
          <a:bodyPr>
            <a:normAutofit/>
          </a:bodyPr>
          <a:lstStyle/>
          <a:p>
            <a:r>
              <a:rPr lang="es-ES" sz="2400" dirty="0"/>
              <a:t>Ley Orgánica de Gobiernos Regionales LEY </a:t>
            </a:r>
            <a:r>
              <a:rPr lang="es-ES" sz="2400" dirty="0" err="1"/>
              <a:t>Nº</a:t>
            </a:r>
            <a:r>
              <a:rPr lang="es-ES" sz="2400" dirty="0"/>
              <a:t> 27867 - 2003 </a:t>
            </a:r>
          </a:p>
        </p:txBody>
      </p:sp>
      <p:sp>
        <p:nvSpPr>
          <p:cNvPr id="3" name="Marcador de contenido 2">
            <a:extLst>
              <a:ext uri="{FF2B5EF4-FFF2-40B4-BE49-F238E27FC236}">
                <a16:creationId xmlns:a16="http://schemas.microsoft.com/office/drawing/2014/main" id="{D72B88BC-78C8-4F64-8BDF-9347D9E38537}"/>
              </a:ext>
            </a:extLst>
          </p:cNvPr>
          <p:cNvSpPr>
            <a:spLocks noGrp="1"/>
          </p:cNvSpPr>
          <p:nvPr>
            <p:ph idx="1"/>
          </p:nvPr>
        </p:nvSpPr>
        <p:spPr>
          <a:xfrm>
            <a:off x="628650" y="1431759"/>
            <a:ext cx="7886700" cy="5354804"/>
          </a:xfrm>
        </p:spPr>
        <p:txBody>
          <a:bodyPr>
            <a:normAutofit/>
          </a:bodyPr>
          <a:lstStyle/>
          <a:p>
            <a:r>
              <a:rPr lang="es-ES" sz="1800" dirty="0"/>
              <a:t>DISPOSICIONES GENERALES Artículo 1.- </a:t>
            </a:r>
          </a:p>
          <a:p>
            <a:r>
              <a:rPr lang="es-ES" sz="1800" dirty="0"/>
              <a:t>Objeto y contenido de la Ley La presente Ley Orgánica establece y norma la estructura, organización, competencias y funciones de los gobiernos regionales.</a:t>
            </a:r>
          </a:p>
          <a:p>
            <a:r>
              <a:rPr lang="es-ES" sz="1800" dirty="0"/>
              <a:t> Define la organización democrática, descentralizada y desconcentrada del Gobierno Regional conforme a la Constitución y a la Ley de Bases de la Descentralización. </a:t>
            </a:r>
          </a:p>
          <a:p>
            <a:r>
              <a:rPr lang="es-ES" sz="1800" dirty="0"/>
              <a:t>Artículo 2.- Legitimidad y naturaleza jurídica Los Gobiernos Regionales emanan de la voluntad popular. Son personas jurídicas de derecho público, con autonomía política, económica y administrativa en asuntos de su competencia, constituyendo, para su administración económica y financiera, un Pliego Presupuestal.</a:t>
            </a:r>
          </a:p>
          <a:p>
            <a:r>
              <a:rPr lang="es-ES" sz="1800" dirty="0"/>
              <a:t> Artículo 4.- Finalidad Los gobiernos regionales tienen por finalidad esencial fomentar el desarrollo regional integral sostenible, promoviendo la inversión pública y privada y el empleo y garantizar el ejercicio pleno de los derechos y la igualdad de oportunidades de sus habitantes, de acuerdo con los planes y programas nacionales, regionales y locales de desarrollo. </a:t>
            </a:r>
          </a:p>
        </p:txBody>
      </p:sp>
    </p:spTree>
    <p:extLst>
      <p:ext uri="{BB962C8B-B14F-4D97-AF65-F5344CB8AC3E}">
        <p14:creationId xmlns:p14="http://schemas.microsoft.com/office/powerpoint/2010/main" val="310482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C30B9-6B35-4896-A2C3-ECF6249CC24A}"/>
              </a:ext>
            </a:extLst>
          </p:cNvPr>
          <p:cNvSpPr>
            <a:spLocks noGrp="1"/>
          </p:cNvSpPr>
          <p:nvPr>
            <p:ph type="title"/>
          </p:nvPr>
        </p:nvSpPr>
        <p:spPr>
          <a:xfrm>
            <a:off x="628650" y="974726"/>
            <a:ext cx="7886700" cy="541253"/>
          </a:xfrm>
        </p:spPr>
        <p:txBody>
          <a:bodyPr>
            <a:normAutofit fontScale="90000"/>
          </a:bodyPr>
          <a:lstStyle/>
          <a:p>
            <a:endParaRPr lang="es-ES" dirty="0"/>
          </a:p>
        </p:txBody>
      </p:sp>
      <p:sp>
        <p:nvSpPr>
          <p:cNvPr id="4" name="Rectangle 2">
            <a:extLst>
              <a:ext uri="{FF2B5EF4-FFF2-40B4-BE49-F238E27FC236}">
                <a16:creationId xmlns:a16="http://schemas.microsoft.com/office/drawing/2014/main" id="{A6F67AEC-8DC2-4B4E-9517-B0E6CB703D57}"/>
              </a:ext>
            </a:extLst>
          </p:cNvPr>
          <p:cNvSpPr>
            <a:spLocks noChangeArrowheads="1"/>
          </p:cNvSpPr>
          <p:nvPr/>
        </p:nvSpPr>
        <p:spPr bwMode="auto">
          <a:xfrm>
            <a:off x="0" y="113184"/>
            <a:ext cx="184731" cy="2308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9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endParaRPr>
          </a:p>
        </p:txBody>
      </p:sp>
      <p:pic>
        <p:nvPicPr>
          <p:cNvPr id="7173" name="Picture 5" descr="Regiones y ciudades principales del Perú | Peru mapa, Linea del ...">
            <a:extLst>
              <a:ext uri="{FF2B5EF4-FFF2-40B4-BE49-F238E27FC236}">
                <a16:creationId xmlns:a16="http://schemas.microsoft.com/office/drawing/2014/main" id="{F9B803F2-1B6B-4164-8BFE-077E1D47A3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1412" y="1828799"/>
            <a:ext cx="3838325" cy="477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2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1A8B1-7F64-4D7E-968A-424B21338B80}"/>
              </a:ext>
            </a:extLst>
          </p:cNvPr>
          <p:cNvSpPr>
            <a:spLocks noGrp="1"/>
          </p:cNvSpPr>
          <p:nvPr>
            <p:ph type="title"/>
          </p:nvPr>
        </p:nvSpPr>
        <p:spPr>
          <a:xfrm>
            <a:off x="628650" y="974727"/>
            <a:ext cx="7886700" cy="324684"/>
          </a:xfrm>
        </p:spPr>
        <p:txBody>
          <a:bodyPr>
            <a:normAutofit fontScale="90000"/>
          </a:bodyPr>
          <a:lstStyle/>
          <a:p>
            <a:r>
              <a:rPr lang="es-ES" sz="2400" b="1" dirty="0">
                <a:solidFill>
                  <a:srgbClr val="FF0000"/>
                </a:solidFill>
              </a:rPr>
              <a:t>Criterios que debieron tomarse para la regionalización peruana</a:t>
            </a:r>
          </a:p>
        </p:txBody>
      </p:sp>
      <p:sp>
        <p:nvSpPr>
          <p:cNvPr id="3" name="Marcador de contenido 2">
            <a:extLst>
              <a:ext uri="{FF2B5EF4-FFF2-40B4-BE49-F238E27FC236}">
                <a16:creationId xmlns:a16="http://schemas.microsoft.com/office/drawing/2014/main" id="{3E14D61A-7EC5-4FBC-898C-710FF81BA431}"/>
              </a:ext>
            </a:extLst>
          </p:cNvPr>
          <p:cNvSpPr>
            <a:spLocks noGrp="1"/>
          </p:cNvSpPr>
          <p:nvPr>
            <p:ph idx="1"/>
          </p:nvPr>
        </p:nvSpPr>
        <p:spPr>
          <a:xfrm>
            <a:off x="628650" y="1407695"/>
            <a:ext cx="7886700" cy="5378868"/>
          </a:xfrm>
        </p:spPr>
        <p:txBody>
          <a:bodyPr>
            <a:normAutofit/>
          </a:bodyPr>
          <a:lstStyle/>
          <a:p>
            <a:r>
              <a:rPr lang="es-ES" sz="1800" dirty="0"/>
              <a:t>Que prime el criterio histórico, científico y tecnológico</a:t>
            </a:r>
          </a:p>
          <a:p>
            <a:r>
              <a:rPr lang="es-ES" sz="1800" dirty="0"/>
              <a:t>Bienestar para todos</a:t>
            </a:r>
          </a:p>
          <a:p>
            <a:r>
              <a:rPr lang="es-ES" sz="1800" dirty="0"/>
              <a:t>Que no prime los intereses personales</a:t>
            </a:r>
          </a:p>
          <a:p>
            <a:r>
              <a:rPr lang="es-ES" sz="1800" dirty="0"/>
              <a:t>Desterrar el centralismo</a:t>
            </a:r>
          </a:p>
          <a:p>
            <a:pPr marL="0" indent="0" algn="just">
              <a:buNone/>
            </a:pPr>
            <a:r>
              <a:rPr lang="es-ES" sz="1600" dirty="0"/>
              <a:t> </a:t>
            </a:r>
            <a:r>
              <a:rPr lang="es-ES" sz="1600" b="0" i="0" dirty="0">
                <a:solidFill>
                  <a:srgbClr val="222222"/>
                </a:solidFill>
                <a:effectLst/>
                <a:latin typeface="arial" panose="020B0604020202020204" pitchFamily="34" charset="0"/>
              </a:rPr>
              <a:t>¿</a:t>
            </a:r>
            <a:r>
              <a:rPr lang="es-ES" sz="1600" b="1" i="0" dirty="0">
                <a:solidFill>
                  <a:srgbClr val="222222"/>
                </a:solidFill>
                <a:effectLst/>
                <a:latin typeface="arial" panose="020B0604020202020204" pitchFamily="34" charset="0"/>
              </a:rPr>
              <a:t>Qué</a:t>
            </a:r>
            <a:r>
              <a:rPr lang="es-ES" sz="1600" b="0" i="0" dirty="0">
                <a:solidFill>
                  <a:srgbClr val="222222"/>
                </a:solidFill>
                <a:effectLst/>
                <a:latin typeface="arial" panose="020B0604020202020204" pitchFamily="34" charset="0"/>
              </a:rPr>
              <a:t> entendemos por </a:t>
            </a:r>
            <a:r>
              <a:rPr lang="es-ES" sz="1600" b="1" i="0" dirty="0">
                <a:solidFill>
                  <a:srgbClr val="222222"/>
                </a:solidFill>
                <a:effectLst/>
                <a:latin typeface="arial" panose="020B0604020202020204" pitchFamily="34" charset="0"/>
              </a:rPr>
              <a:t>descentralización</a:t>
            </a:r>
            <a:r>
              <a:rPr lang="es-ES" sz="1600" b="0" i="0" dirty="0">
                <a:solidFill>
                  <a:srgbClr val="222222"/>
                </a:solidFill>
                <a:effectLst/>
                <a:latin typeface="arial" panose="020B0604020202020204" pitchFamily="34" charset="0"/>
              </a:rPr>
              <a:t>? La </a:t>
            </a:r>
            <a:r>
              <a:rPr lang="es-ES" sz="1600" b="1" i="0" dirty="0">
                <a:solidFill>
                  <a:srgbClr val="222222"/>
                </a:solidFill>
                <a:effectLst/>
                <a:latin typeface="arial" panose="020B0604020202020204" pitchFamily="34" charset="0"/>
              </a:rPr>
              <a:t>descentralización</a:t>
            </a:r>
            <a:r>
              <a:rPr lang="es-ES" sz="1600" b="0" i="0" dirty="0">
                <a:solidFill>
                  <a:srgbClr val="222222"/>
                </a:solidFill>
                <a:effectLst/>
                <a:latin typeface="arial" panose="020B0604020202020204" pitchFamily="34" charset="0"/>
              </a:rPr>
              <a:t> es un proceso político-técnico </a:t>
            </a:r>
            <a:r>
              <a:rPr lang="es-ES" sz="1600" b="1" i="0" dirty="0">
                <a:solidFill>
                  <a:srgbClr val="222222"/>
                </a:solidFill>
                <a:effectLst/>
                <a:latin typeface="arial" panose="020B0604020202020204" pitchFamily="34" charset="0"/>
              </a:rPr>
              <a:t>que</a:t>
            </a:r>
            <a:r>
              <a:rPr lang="es-ES" sz="1600" b="0" i="0" dirty="0">
                <a:solidFill>
                  <a:srgbClr val="222222"/>
                </a:solidFill>
                <a:effectLst/>
                <a:latin typeface="arial" panose="020B0604020202020204" pitchFamily="34" charset="0"/>
              </a:rPr>
              <a:t> forma parte de la reforma del Estado peruano y está orientado a alcanzar un buen gobierno, es decir, un gobierno efectivo, eficiente y al servicio de la ciudadanía.</a:t>
            </a:r>
            <a:endParaRPr lang="es-ES" sz="1600" dirty="0"/>
          </a:p>
          <a:p>
            <a:r>
              <a:rPr lang="es-ES" sz="1800" dirty="0"/>
              <a:t>Que la regionalización sea tomando en cuenta que una Región debe tener costa sierra y selva, es decir vertical</a:t>
            </a:r>
          </a:p>
          <a:p>
            <a:r>
              <a:rPr lang="es-ES" sz="1600" b="0" i="0" dirty="0">
                <a:solidFill>
                  <a:srgbClr val="202122"/>
                </a:solidFill>
                <a:effectLst/>
                <a:latin typeface="Arial" panose="020B0604020202020204" pitchFamily="34" charset="0"/>
              </a:rPr>
              <a:t>Entendemos por </a:t>
            </a:r>
            <a:r>
              <a:rPr lang="es-ES" sz="1600" b="0" i="1" dirty="0">
                <a:solidFill>
                  <a:srgbClr val="202122"/>
                </a:solidFill>
                <a:effectLst/>
                <a:latin typeface="Arial" panose="020B0604020202020204" pitchFamily="34" charset="0"/>
              </a:rPr>
              <a:t>regionalización</a:t>
            </a:r>
            <a:r>
              <a:rPr lang="es-ES" sz="1600" b="0" i="0" dirty="0">
                <a:solidFill>
                  <a:srgbClr val="202122"/>
                </a:solidFill>
                <a:effectLst/>
                <a:latin typeface="Arial" panose="020B0604020202020204" pitchFamily="34" charset="0"/>
              </a:rPr>
              <a:t> el resultado regionalizar; es decir, el resultado de dividir una unidad espacial relevante geográfica y/o político-administrativamente en varias unidades espaciales con el mismo tipo de relevancia, las cuales pueden agruparse en una o varias categorías. Siete comentarios permiten precisar y comprender mejor esta definición.</a:t>
            </a:r>
          </a:p>
          <a:p>
            <a:endParaRPr lang="es-ES" sz="1600" dirty="0"/>
          </a:p>
          <a:p>
            <a:endParaRPr lang="es-ES" sz="1800" dirty="0"/>
          </a:p>
        </p:txBody>
      </p:sp>
    </p:spTree>
    <p:extLst>
      <p:ext uri="{BB962C8B-B14F-4D97-AF65-F5344CB8AC3E}">
        <p14:creationId xmlns:p14="http://schemas.microsoft.com/office/powerpoint/2010/main" val="290533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1FAF4-DED9-40E1-BE94-85F8E5512C09}"/>
              </a:ext>
            </a:extLst>
          </p:cNvPr>
          <p:cNvSpPr>
            <a:spLocks noGrp="1"/>
          </p:cNvSpPr>
          <p:nvPr>
            <p:ph type="title"/>
          </p:nvPr>
        </p:nvSpPr>
        <p:spPr/>
        <p:txBody>
          <a:bodyPr/>
          <a:lstStyle/>
          <a:p>
            <a:r>
              <a:rPr kumimoji="0" lang="es-ES" sz="2200" b="1" i="0" u="none" strike="noStrike" kern="1200" cap="none" spc="0" normalizeH="0" baseline="0" noProof="0" dirty="0">
                <a:ln>
                  <a:noFill/>
                </a:ln>
                <a:solidFill>
                  <a:srgbClr val="2C2F34"/>
                </a:solidFill>
                <a:effectLst/>
                <a:uLnTx/>
                <a:uFillTx/>
                <a:latin typeface="Karla"/>
                <a:ea typeface="+mj-ea"/>
                <a:cs typeface="+mj-cs"/>
              </a:rPr>
              <a:t>El sistema vial  o Cápac </a:t>
            </a:r>
            <a:r>
              <a:rPr kumimoji="0" lang="es-ES" sz="2200" b="1" i="0" u="none" strike="noStrike" kern="1200" cap="none" spc="0" normalizeH="0" baseline="0" noProof="0" dirty="0" err="1">
                <a:ln>
                  <a:noFill/>
                </a:ln>
                <a:solidFill>
                  <a:srgbClr val="2C2F34"/>
                </a:solidFill>
                <a:effectLst/>
                <a:uLnTx/>
                <a:uFillTx/>
                <a:latin typeface="Karla"/>
                <a:ea typeface="+mj-ea"/>
                <a:cs typeface="+mj-cs"/>
              </a:rPr>
              <a:t>Ñam</a:t>
            </a:r>
            <a:r>
              <a:rPr kumimoji="0" lang="es-ES" sz="2200" b="1" i="0" u="none" strike="noStrike" kern="1200" cap="none" spc="0" normalizeH="0" baseline="0" noProof="0" dirty="0">
                <a:ln>
                  <a:noFill/>
                </a:ln>
                <a:solidFill>
                  <a:srgbClr val="2C2F34"/>
                </a:solidFill>
                <a:effectLst/>
                <a:uLnTx/>
                <a:uFillTx/>
                <a:latin typeface="Karla"/>
                <a:ea typeface="+mj-ea"/>
                <a:cs typeface="+mj-cs"/>
              </a:rPr>
              <a:t> red de caminos  del Tahuantinsuyo</a:t>
            </a:r>
            <a:endParaRPr lang="es-ES" dirty="0"/>
          </a:p>
        </p:txBody>
      </p:sp>
      <p:sp>
        <p:nvSpPr>
          <p:cNvPr id="3" name="Marcador de contenido 2">
            <a:extLst>
              <a:ext uri="{FF2B5EF4-FFF2-40B4-BE49-F238E27FC236}">
                <a16:creationId xmlns:a16="http://schemas.microsoft.com/office/drawing/2014/main" id="{75FE7CBC-A3E2-4AD5-B9DC-0AC23692976C}"/>
              </a:ext>
            </a:extLst>
          </p:cNvPr>
          <p:cNvSpPr>
            <a:spLocks noGrp="1"/>
          </p:cNvSpPr>
          <p:nvPr>
            <p:ph idx="1"/>
          </p:nvPr>
        </p:nvSpPr>
        <p:spPr/>
        <p:txBody>
          <a:bodyPr>
            <a:normAutofit fontScale="925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100" b="0" i="0" u="none" strike="noStrike" kern="1200" cap="none" spc="0" normalizeH="0" baseline="0" noProof="0" dirty="0">
                <a:ln>
                  <a:noFill/>
                </a:ln>
                <a:solidFill>
                  <a:srgbClr val="2C2F34"/>
                </a:solidFill>
                <a:effectLst/>
                <a:uLnTx/>
                <a:uFillTx/>
                <a:latin typeface="Karla"/>
                <a:ea typeface="+mn-ea"/>
                <a:cs typeface="+mn-cs"/>
              </a:rPr>
              <a:t>Los caminos permitieron el traslado de recursos producidos en diferentes regiones gracias a la mita, que iban a los depósitos para su posterior distribución. Asimismo, permitieron el desplazamiento de los grupos que se movilizaban para realizar la mita.</a:t>
            </a:r>
            <a:b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2100" b="0" i="0" u="none" strike="noStrike" kern="1200" cap="none" spc="0" normalizeH="0" baseline="0" noProof="0" dirty="0">
                <a:ln>
                  <a:noFill/>
                </a:ln>
                <a:solidFill>
                  <a:srgbClr val="2C2F34"/>
                </a:solidFill>
                <a:effectLst/>
                <a:uLnTx/>
                <a:uFillTx/>
                <a:latin typeface="Karla"/>
                <a:ea typeface="+mn-ea"/>
                <a:cs typeface="+mn-cs"/>
              </a:rPr>
              <a:t>El Tahuantinsuyo fue muy extenso ya que abarcaba desde Ecuador a Chile por eso debían tener un buen sistema vial o de caminos llamados “</a:t>
            </a:r>
            <a:r>
              <a:rPr kumimoji="0" lang="es-ES" sz="2100" b="0" i="0" u="none" strike="noStrike" kern="1200" cap="none" spc="0" normalizeH="0" baseline="0" noProof="0" dirty="0" err="1">
                <a:ln>
                  <a:noFill/>
                </a:ln>
                <a:solidFill>
                  <a:srgbClr val="2C2F34"/>
                </a:solidFill>
                <a:effectLst/>
                <a:uLnTx/>
                <a:uFillTx/>
                <a:latin typeface="Karla"/>
                <a:ea typeface="+mn-ea"/>
                <a:cs typeface="+mn-cs"/>
              </a:rPr>
              <a:t>Qhapaq</a:t>
            </a:r>
            <a:r>
              <a:rPr kumimoji="0" lang="es-ES" sz="2100" b="0" i="0" u="none" strike="noStrike" kern="1200" cap="none" spc="0" normalizeH="0" baseline="0" noProof="0" dirty="0">
                <a:ln>
                  <a:noFill/>
                </a:ln>
                <a:solidFill>
                  <a:srgbClr val="2C2F34"/>
                </a:solidFill>
                <a:effectLst/>
                <a:uLnTx/>
                <a:uFillTx/>
                <a:latin typeface="Karla"/>
                <a:ea typeface="+mn-ea"/>
                <a:cs typeface="+mn-cs"/>
              </a:rPr>
              <a:t> </a:t>
            </a:r>
            <a:r>
              <a:rPr kumimoji="0" lang="es-ES" sz="2100" b="0" i="0" u="none" strike="noStrike" kern="1200" cap="none" spc="0" normalizeH="0" baseline="0" noProof="0" dirty="0" err="1">
                <a:ln>
                  <a:noFill/>
                </a:ln>
                <a:solidFill>
                  <a:srgbClr val="2C2F34"/>
                </a:solidFill>
                <a:effectLst/>
                <a:uLnTx/>
                <a:uFillTx/>
                <a:latin typeface="Karla"/>
                <a:ea typeface="+mn-ea"/>
                <a:cs typeface="+mn-cs"/>
              </a:rPr>
              <a:t>Ñam</a:t>
            </a:r>
            <a:r>
              <a:rPr kumimoji="0" lang="es-ES" sz="2100" b="0" i="0" u="none" strike="noStrike" kern="1200" cap="none" spc="0" normalizeH="0" baseline="0" noProof="0" dirty="0">
                <a:ln>
                  <a:noFill/>
                </a:ln>
                <a:solidFill>
                  <a:srgbClr val="2C2F34"/>
                </a:solidFill>
                <a:effectLst/>
                <a:uLnTx/>
                <a:uFillTx/>
                <a:latin typeface="Karla"/>
                <a:ea typeface="+mn-ea"/>
                <a:cs typeface="+mn-cs"/>
              </a:rPr>
              <a:t>” que fue de gran importancia para el transporte, las comunicaciones y la administración.</a:t>
            </a:r>
            <a:b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2100" b="0" i="0" u="none" strike="noStrike" kern="1200" cap="none" spc="0" normalizeH="0" baseline="0" noProof="0" dirty="0">
                <a:ln>
                  <a:noFill/>
                </a:ln>
                <a:solidFill>
                  <a:srgbClr val="2C2F34"/>
                </a:solidFill>
                <a:effectLst/>
                <a:uLnTx/>
                <a:uFillTx/>
                <a:latin typeface="Karla"/>
                <a:ea typeface="+mn-ea"/>
                <a:cs typeface="+mn-cs"/>
              </a:rPr>
              <a:t>El objetivo de la red vial obedecía a los fines exclusivos del gobierno central es decir comunicar las decisiones del Inca a las demás ciudades.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b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2100" b="0" i="0" u="none" strike="noStrike" kern="1200" cap="none" spc="0" normalizeH="0" baseline="0" noProof="0" dirty="0">
                <a:ln>
                  <a:noFill/>
                </a:ln>
                <a:solidFill>
                  <a:srgbClr val="2C2F34"/>
                </a:solidFill>
                <a:effectLst/>
                <a:uLnTx/>
                <a:uFillTx/>
                <a:latin typeface="Karla"/>
                <a:ea typeface="+mn-ea"/>
                <a:cs typeface="+mn-cs"/>
              </a:rPr>
              <a:t>Los caminos en el Tahuantinsuyo obtienen gran relevancia ya que fueron elogiados por los españoles al encontrarlos superiores a los de Europa en el siglo XVI.</a:t>
            </a:r>
            <a:endPar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s-ES" dirty="0"/>
          </a:p>
        </p:txBody>
      </p:sp>
    </p:spTree>
    <p:extLst>
      <p:ext uri="{BB962C8B-B14F-4D97-AF65-F5344CB8AC3E}">
        <p14:creationId xmlns:p14="http://schemas.microsoft.com/office/powerpoint/2010/main" val="293104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F6DB9A-FE30-495D-BB08-30D36FD6B063}"/>
              </a:ext>
            </a:extLst>
          </p:cNvPr>
          <p:cNvSpPr>
            <a:spLocks noGrp="1"/>
          </p:cNvSpPr>
          <p:nvPr>
            <p:ph type="title"/>
          </p:nvPr>
        </p:nvSpPr>
        <p:spPr>
          <a:xfrm>
            <a:off x="628650" y="974727"/>
            <a:ext cx="7886700" cy="446450"/>
          </a:xfrm>
        </p:spPr>
        <p:txBody>
          <a:bodyPr>
            <a:normAutofit/>
          </a:bodyPr>
          <a:lstStyle/>
          <a:p>
            <a:r>
              <a:rPr lang="es-ES" sz="2000" dirty="0"/>
              <a:t>Sistemas de trabajo</a:t>
            </a:r>
          </a:p>
        </p:txBody>
      </p:sp>
      <p:sp>
        <p:nvSpPr>
          <p:cNvPr id="3" name="Marcador de contenido 2">
            <a:extLst>
              <a:ext uri="{FF2B5EF4-FFF2-40B4-BE49-F238E27FC236}">
                <a16:creationId xmlns:a16="http://schemas.microsoft.com/office/drawing/2014/main" id="{C400C9BB-1C71-4648-8788-2024316C30CF}"/>
              </a:ext>
            </a:extLst>
          </p:cNvPr>
          <p:cNvSpPr>
            <a:spLocks noGrp="1"/>
          </p:cNvSpPr>
          <p:nvPr>
            <p:ph idx="1"/>
          </p:nvPr>
        </p:nvSpPr>
        <p:spPr>
          <a:xfrm>
            <a:off x="429658" y="1652530"/>
            <a:ext cx="8207566" cy="5134033"/>
          </a:xfrm>
        </p:spPr>
        <p:txBody>
          <a:bodyPr>
            <a:normAutofit/>
          </a:bodyPr>
          <a:lstStyle/>
          <a:p>
            <a:pPr algn="just"/>
            <a:r>
              <a:rPr lang="es-ES" sz="1500" b="0" i="0" dirty="0">
                <a:solidFill>
                  <a:srgbClr val="202122"/>
                </a:solidFill>
                <a:effectLst/>
                <a:latin typeface="Arial" panose="020B0604020202020204" pitchFamily="34" charset="0"/>
              </a:rPr>
              <a:t>.</a:t>
            </a:r>
            <a:r>
              <a:rPr lang="es-ES" sz="1400" b="0" i="0" dirty="0">
                <a:solidFill>
                  <a:srgbClr val="202122"/>
                </a:solidFill>
                <a:effectLst/>
                <a:latin typeface="Arial" panose="020B0604020202020204" pitchFamily="34" charset="0"/>
              </a:rPr>
              <a:t>El </a:t>
            </a:r>
            <a:r>
              <a:rPr lang="es-ES" sz="1400" b="0" i="1" u="none" strike="noStrike" dirty="0">
                <a:solidFill>
                  <a:srgbClr val="0B0080"/>
                </a:solidFill>
                <a:effectLst/>
                <a:latin typeface="Arial" panose="020B0604020202020204" pitchFamily="34" charset="0"/>
                <a:hlinkClick r:id="rId2" tooltip="Ayni"/>
              </a:rPr>
              <a:t>ayni</a:t>
            </a:r>
            <a:r>
              <a:rPr lang="es-ES" sz="1400" b="0" i="0" dirty="0">
                <a:solidFill>
                  <a:srgbClr val="202122"/>
                </a:solidFill>
                <a:effectLst/>
                <a:latin typeface="Arial" panose="020B0604020202020204" pitchFamily="34" charset="0"/>
              </a:rPr>
              <a:t>  significa: “No me vendas tu trabajo, sino perítame para devolverte cuando tu lo necesites“ consistía en la ayuda de trabajos que hacía un grupo de personas a miembros de una familia, con la condición que esta correspondiera de igual forma cuando ellos la necesitaran</a:t>
            </a:r>
            <a:r>
              <a:rPr lang="es-ES" sz="1400" dirty="0">
                <a:solidFill>
                  <a:srgbClr val="202122"/>
                </a:solidFill>
                <a:latin typeface="Arial" panose="020B0604020202020204" pitchFamily="34" charset="0"/>
              </a:rPr>
              <a:t>. </a:t>
            </a:r>
            <a:r>
              <a:rPr lang="es-ES" sz="1400" b="0" i="0" dirty="0">
                <a:solidFill>
                  <a:srgbClr val="202122"/>
                </a:solidFill>
                <a:effectLst/>
                <a:latin typeface="Arial" panose="020B0604020202020204" pitchFamily="34" charset="0"/>
              </a:rPr>
              <a:t>Esta tradición continúa en muchas comunidades del </a:t>
            </a:r>
            <a:r>
              <a:rPr lang="es-ES" sz="1400" b="0" i="0" u="none" strike="noStrike" dirty="0">
                <a:solidFill>
                  <a:srgbClr val="0B0080"/>
                </a:solidFill>
                <a:effectLst/>
                <a:latin typeface="Arial" panose="020B0604020202020204" pitchFamily="34" charset="0"/>
                <a:hlinkClick r:id="rId3" tooltip="Perú"/>
              </a:rPr>
              <a:t>Perú</a:t>
            </a:r>
            <a:r>
              <a:rPr lang="es-ES" sz="1400" b="0" i="0" dirty="0">
                <a:solidFill>
                  <a:srgbClr val="202122"/>
                </a:solidFill>
                <a:effectLst/>
                <a:latin typeface="Arial" panose="020B0604020202020204" pitchFamily="34" charset="0"/>
              </a:rPr>
              <a:t>, ayudándose en las labores y construcción de viviendas.  </a:t>
            </a:r>
          </a:p>
          <a:p>
            <a:pPr algn="just"/>
            <a:r>
              <a:rPr lang="es-ES" b="0" i="0" dirty="0">
                <a:solidFill>
                  <a:srgbClr val="202122"/>
                </a:solidFill>
                <a:effectLst/>
                <a:latin typeface="Arial" panose="020B0604020202020204" pitchFamily="34" charset="0"/>
              </a:rPr>
              <a:t> </a:t>
            </a:r>
            <a:r>
              <a:rPr lang="es-ES" sz="1400" b="0" i="0" dirty="0">
                <a:solidFill>
                  <a:srgbClr val="202122"/>
                </a:solidFill>
                <a:effectLst/>
                <a:latin typeface="Arial" panose="020B0604020202020204" pitchFamily="34" charset="0"/>
              </a:rPr>
              <a:t>La </a:t>
            </a:r>
            <a:r>
              <a:rPr lang="es-ES" sz="1400" b="1" i="0" dirty="0" err="1">
                <a:solidFill>
                  <a:srgbClr val="202122"/>
                </a:solidFill>
                <a:effectLst/>
                <a:latin typeface="Arial" panose="020B0604020202020204" pitchFamily="34" charset="0"/>
              </a:rPr>
              <a:t>minka</a:t>
            </a:r>
            <a:r>
              <a:rPr lang="es-ES" sz="1400" b="0" i="0" dirty="0">
                <a:solidFill>
                  <a:srgbClr val="202122"/>
                </a:solidFill>
                <a:effectLst/>
                <a:latin typeface="Arial" panose="020B0604020202020204" pitchFamily="34" charset="0"/>
              </a:rPr>
              <a:t> (</a:t>
            </a:r>
            <a:r>
              <a:rPr lang="es-ES" sz="1400" b="0" i="1" dirty="0" err="1">
                <a:solidFill>
                  <a:srgbClr val="202122"/>
                </a:solidFill>
                <a:effectLst/>
                <a:latin typeface="Arial" panose="020B0604020202020204" pitchFamily="34" charset="0"/>
              </a:rPr>
              <a:t>mink'a</a:t>
            </a:r>
            <a:r>
              <a:rPr lang="es-ES" sz="1400" b="0" i="0" dirty="0">
                <a:solidFill>
                  <a:srgbClr val="202122"/>
                </a:solidFill>
                <a:effectLst/>
                <a:latin typeface="Arial" panose="020B0604020202020204" pitchFamily="34" charset="0"/>
              </a:rPr>
              <a:t> o </a:t>
            </a:r>
            <a:r>
              <a:rPr lang="es-ES" sz="1400" b="0" i="1" dirty="0">
                <a:solidFill>
                  <a:srgbClr val="202122"/>
                </a:solidFill>
                <a:effectLst/>
                <a:latin typeface="Arial" panose="020B0604020202020204" pitchFamily="34" charset="0"/>
              </a:rPr>
              <a:t>minga</a:t>
            </a:r>
            <a:r>
              <a:rPr lang="es-ES" sz="1400" b="0" i="0" dirty="0">
                <a:solidFill>
                  <a:srgbClr val="202122"/>
                </a:solidFill>
                <a:effectLst/>
                <a:latin typeface="Arial" panose="020B0604020202020204" pitchFamily="34" charset="0"/>
              </a:rPr>
              <a:t> en </a:t>
            </a:r>
            <a:r>
              <a:rPr lang="es-ES" sz="1400" b="0" i="0" u="none" strike="noStrike" dirty="0">
                <a:solidFill>
                  <a:srgbClr val="0B0080"/>
                </a:solidFill>
                <a:effectLst/>
                <a:latin typeface="Arial" panose="020B0604020202020204" pitchFamily="34" charset="0"/>
                <a:hlinkClick r:id="rId4" tooltip="Quechua"/>
              </a:rPr>
              <a:t>quechua</a:t>
            </a:r>
            <a:r>
              <a:rPr lang="es-ES" sz="1400" b="0" i="0" dirty="0">
                <a:solidFill>
                  <a:srgbClr val="202122"/>
                </a:solidFill>
                <a:effectLst/>
                <a:latin typeface="Arial" panose="020B0604020202020204" pitchFamily="34" charset="0"/>
              </a:rPr>
              <a:t>, </a:t>
            </a:r>
            <a:r>
              <a:rPr lang="es-ES" sz="1400" b="0" i="1" dirty="0">
                <a:solidFill>
                  <a:srgbClr val="202122"/>
                </a:solidFill>
                <a:effectLst/>
                <a:latin typeface="Arial" panose="020B0604020202020204" pitchFamily="34" charset="0"/>
              </a:rPr>
              <a:t>minca</a:t>
            </a:r>
            <a:r>
              <a:rPr lang="es-ES" sz="1400" b="0" i="0" dirty="0">
                <a:solidFill>
                  <a:srgbClr val="202122"/>
                </a:solidFill>
                <a:effectLst/>
                <a:latin typeface="Arial" panose="020B0604020202020204" pitchFamily="34" charset="0"/>
              </a:rPr>
              <a:t> del </a:t>
            </a:r>
            <a:r>
              <a:rPr lang="es-ES" sz="1400" b="0" i="0" u="none" strike="noStrike" dirty="0">
                <a:solidFill>
                  <a:srgbClr val="0B0080"/>
                </a:solidFill>
                <a:effectLst/>
                <a:latin typeface="Arial" panose="020B0604020202020204" pitchFamily="34" charset="0"/>
                <a:hlinkClick r:id="rId4" tooltip="Quechua"/>
              </a:rPr>
              <a:t>quechua</a:t>
            </a:r>
            <a:r>
              <a:rPr lang="es-ES" sz="1400" b="0" i="0" dirty="0">
                <a:solidFill>
                  <a:srgbClr val="202122"/>
                </a:solidFill>
                <a:effectLst/>
                <a:latin typeface="Arial" panose="020B0604020202020204" pitchFamily="34" charset="0"/>
              </a:rPr>
              <a:t> </a:t>
            </a:r>
            <a:r>
              <a:rPr lang="es-ES" sz="1400" b="0" i="1" dirty="0" err="1">
                <a:solidFill>
                  <a:srgbClr val="202122"/>
                </a:solidFill>
                <a:effectLst/>
                <a:latin typeface="Arial" panose="020B0604020202020204" pitchFamily="34" charset="0"/>
              </a:rPr>
              <a:t>minccacuni</a:t>
            </a:r>
            <a:r>
              <a:rPr lang="es-ES" sz="1400" b="0" i="0" dirty="0">
                <a:solidFill>
                  <a:srgbClr val="202122"/>
                </a:solidFill>
                <a:effectLst/>
                <a:latin typeface="Arial" panose="020B0604020202020204" pitchFamily="34" charset="0"/>
              </a:rPr>
              <a:t> «solicitar </a:t>
            </a:r>
            <a:r>
              <a:rPr lang="es-ES" sz="1400" b="0" i="0" dirty="0" err="1">
                <a:solidFill>
                  <a:srgbClr val="202122"/>
                </a:solidFill>
                <a:effectLst/>
                <a:latin typeface="Arial" panose="020B0604020202020204" pitchFamily="34" charset="0"/>
              </a:rPr>
              <a:t>ayuda,es</a:t>
            </a:r>
            <a:r>
              <a:rPr lang="es-ES" sz="1400" b="0" i="0" dirty="0">
                <a:solidFill>
                  <a:srgbClr val="202122"/>
                </a:solidFill>
                <a:effectLst/>
                <a:latin typeface="Arial" panose="020B0604020202020204" pitchFamily="34" charset="0"/>
              </a:rPr>
              <a:t> una tradición incaica de trabajo comunitario o colectivo voluntario con fines de utilidad social, o de carácter recíproco donde concurrían muchas familias portando sus propias herramientas y alimento. Las familias participaban en la construcción de locales, canales de riego, fortalezas, minas, cultivo de tierras estatales, así como la ayuda en la chacra de las personas incapacitadas, huérfanos y ancianos. Cuando el </a:t>
            </a:r>
            <a:r>
              <a:rPr lang="es-ES" sz="1400" b="0" i="1" dirty="0">
                <a:solidFill>
                  <a:srgbClr val="202122"/>
                </a:solidFill>
                <a:effectLst/>
                <a:latin typeface="Arial" panose="020B0604020202020204" pitchFamily="34" charset="0"/>
              </a:rPr>
              <a:t>ayllu</a:t>
            </a:r>
            <a:r>
              <a:rPr lang="es-ES" sz="1400" b="0" i="0" dirty="0">
                <a:solidFill>
                  <a:srgbClr val="202122"/>
                </a:solidFill>
                <a:effectLst/>
                <a:latin typeface="Arial" panose="020B0604020202020204" pitchFamily="34" charset="0"/>
              </a:rPr>
              <a:t> convocaba al trabajo de la </a:t>
            </a:r>
            <a:r>
              <a:rPr lang="es-ES" sz="1400" b="0" i="1" dirty="0" err="1">
                <a:solidFill>
                  <a:srgbClr val="202122"/>
                </a:solidFill>
                <a:effectLst/>
                <a:latin typeface="Arial" panose="020B0604020202020204" pitchFamily="34" charset="0"/>
              </a:rPr>
              <a:t>minka</a:t>
            </a:r>
            <a:r>
              <a:rPr lang="es-ES" sz="1400" b="0" i="0" dirty="0">
                <a:solidFill>
                  <a:srgbClr val="202122"/>
                </a:solidFill>
                <a:effectLst/>
                <a:latin typeface="Arial" panose="020B0604020202020204" pitchFamily="34" charset="0"/>
              </a:rPr>
              <a:t>, y las personas que no asistían al trabajo eran expulsados del </a:t>
            </a:r>
            <a:r>
              <a:rPr lang="es-ES" sz="1400" b="0" i="1" dirty="0">
                <a:solidFill>
                  <a:srgbClr val="202122"/>
                </a:solidFill>
                <a:effectLst/>
                <a:latin typeface="Arial" panose="020B0604020202020204" pitchFamily="34" charset="0"/>
              </a:rPr>
              <a:t>ayllu</a:t>
            </a:r>
            <a:r>
              <a:rPr lang="es-ES" sz="1400" b="0" i="0" dirty="0">
                <a:solidFill>
                  <a:srgbClr val="202122"/>
                </a:solidFill>
                <a:effectLst/>
                <a:latin typeface="Arial" panose="020B0604020202020204" pitchFamily="34" charset="0"/>
              </a:rPr>
              <a:t>.</a:t>
            </a:r>
          </a:p>
          <a:p>
            <a:pPr algn="just"/>
            <a:r>
              <a:rPr lang="es-ES" sz="1400" b="0" i="0" dirty="0">
                <a:solidFill>
                  <a:srgbClr val="202122"/>
                </a:solidFill>
                <a:effectLst/>
                <a:latin typeface="Arial" panose="020B0604020202020204" pitchFamily="34" charset="0"/>
              </a:rPr>
              <a:t>La </a:t>
            </a:r>
            <a:r>
              <a:rPr lang="es-ES" sz="1400" b="0" i="1" u="none" strike="noStrike" dirty="0">
                <a:solidFill>
                  <a:srgbClr val="0B0080"/>
                </a:solidFill>
                <a:effectLst/>
                <a:latin typeface="Arial" panose="020B0604020202020204" pitchFamily="34" charset="0"/>
                <a:hlinkClick r:id="rId5" tooltip="Mita"/>
              </a:rPr>
              <a:t>mita</a:t>
            </a:r>
            <a:r>
              <a:rPr lang="es-ES" sz="1400" b="0" i="0" dirty="0">
                <a:solidFill>
                  <a:srgbClr val="202122"/>
                </a:solidFill>
                <a:effectLst/>
                <a:latin typeface="Arial" panose="020B0604020202020204" pitchFamily="34" charset="0"/>
              </a:rPr>
              <a:t> era un sistema de trabajo comunitario a favor del Estado Imperial del Tahuantinsuyo, donde se movilizaban multitudes de personas a trabajar por turno en labores de construcción de caminos, puentes, fortalezas, centros administrativos, templos, acueductos, explotación de minas, etc.</a:t>
            </a:r>
            <a:r>
              <a:rPr lang="es-ES" sz="1400" b="0" i="0" u="none" strike="noStrike" baseline="30000" dirty="0">
                <a:solidFill>
                  <a:srgbClr val="0B0080"/>
                </a:solidFill>
                <a:effectLst/>
                <a:latin typeface="Arial" panose="020B0604020202020204" pitchFamily="34" charset="0"/>
                <a:hlinkClick r:id="rId6"/>
              </a:rPr>
              <a:t>7</a:t>
            </a:r>
            <a:r>
              <a:rPr lang="es-ES" sz="1400" b="0" i="0" dirty="0">
                <a:solidFill>
                  <a:srgbClr val="202122"/>
                </a:solidFill>
                <a:effectLst/>
                <a:latin typeface="Arial" panose="020B0604020202020204" pitchFamily="34" charset="0"/>
              </a:rPr>
              <a:t>​ Existía una mita para servicios especiales como las labores de cargueros del Sapa Inca, músicos, </a:t>
            </a:r>
            <a:r>
              <a:rPr lang="es-ES" sz="1400" b="0" i="0" u="none" strike="noStrike" dirty="0">
                <a:solidFill>
                  <a:srgbClr val="0B0080"/>
                </a:solidFill>
                <a:effectLst/>
                <a:latin typeface="Arial" panose="020B0604020202020204" pitchFamily="34" charset="0"/>
                <a:hlinkClick r:id="rId7" tooltip="Chasqui"/>
              </a:rPr>
              <a:t>chasquis</a:t>
            </a:r>
            <a:r>
              <a:rPr lang="es-ES" sz="1400" b="0" i="0" dirty="0">
                <a:solidFill>
                  <a:srgbClr val="202122"/>
                </a:solidFill>
                <a:effectLst/>
                <a:latin typeface="Arial" panose="020B0604020202020204" pitchFamily="34" charset="0"/>
              </a:rPr>
              <a:t> y danzantes, los obligados a cumplir esta labor eran los adultos hombres casados, más no las mujeres, cuya edad estaba entre los 18 y 50 años.</a:t>
            </a:r>
            <a:endParaRPr lang="es-ES" sz="1400" dirty="0"/>
          </a:p>
        </p:txBody>
      </p:sp>
    </p:spTree>
    <p:extLst>
      <p:ext uri="{BB962C8B-B14F-4D97-AF65-F5344CB8AC3E}">
        <p14:creationId xmlns:p14="http://schemas.microsoft.com/office/powerpoint/2010/main" val="269138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1C28E-E640-452A-B837-C80C518046AC}"/>
              </a:ext>
            </a:extLst>
          </p:cNvPr>
          <p:cNvSpPr>
            <a:spLocks noGrp="1"/>
          </p:cNvSpPr>
          <p:nvPr>
            <p:ph type="title"/>
          </p:nvPr>
        </p:nvSpPr>
        <p:spPr>
          <a:xfrm>
            <a:off x="628650" y="974726"/>
            <a:ext cx="7886700" cy="556619"/>
          </a:xfrm>
        </p:spPr>
        <p:txBody>
          <a:bodyPr>
            <a:normAutofit/>
          </a:bodyPr>
          <a:lstStyle/>
          <a:p>
            <a:r>
              <a:rPr lang="es-ES" sz="2000" dirty="0"/>
              <a:t>Ley de los Ama</a:t>
            </a:r>
          </a:p>
        </p:txBody>
      </p:sp>
      <p:sp>
        <p:nvSpPr>
          <p:cNvPr id="3" name="Marcador de contenido 2">
            <a:extLst>
              <a:ext uri="{FF2B5EF4-FFF2-40B4-BE49-F238E27FC236}">
                <a16:creationId xmlns:a16="http://schemas.microsoft.com/office/drawing/2014/main" id="{2A00F67C-F5BA-43B9-A5EB-099EB75E16B9}"/>
              </a:ext>
            </a:extLst>
          </p:cNvPr>
          <p:cNvSpPr>
            <a:spLocks noGrp="1"/>
          </p:cNvSpPr>
          <p:nvPr>
            <p:ph idx="1"/>
          </p:nvPr>
        </p:nvSpPr>
        <p:spPr>
          <a:xfrm>
            <a:off x="628650" y="1641513"/>
            <a:ext cx="7886700" cy="5145050"/>
          </a:xfrm>
        </p:spPr>
        <p:txBody>
          <a:bodyPr>
            <a:normAutofit/>
          </a:bodyPr>
          <a:lstStyle/>
          <a:p>
            <a:r>
              <a:rPr lang="es-ES" sz="1600" b="1" i="0" dirty="0">
                <a:solidFill>
                  <a:srgbClr val="222222"/>
                </a:solidFill>
                <a:effectLst/>
                <a:latin typeface="arial" panose="020B0604020202020204" pitchFamily="34" charset="0"/>
              </a:rPr>
              <a:t>Ama</a:t>
            </a:r>
            <a:r>
              <a:rPr lang="es-ES" sz="1600" b="0" i="0" dirty="0">
                <a:solidFill>
                  <a:srgbClr val="222222"/>
                </a:solidFill>
                <a:effectLst/>
                <a:latin typeface="arial" panose="020B0604020202020204" pitchFamily="34" charset="0"/>
              </a:rPr>
              <a:t> </a:t>
            </a:r>
            <a:r>
              <a:rPr lang="es-ES" sz="1600" b="0" i="0" dirty="0" err="1">
                <a:solidFill>
                  <a:srgbClr val="222222"/>
                </a:solidFill>
                <a:effectLst/>
                <a:latin typeface="arial" panose="020B0604020202020204" pitchFamily="34" charset="0"/>
              </a:rPr>
              <a:t>Sua</a:t>
            </a:r>
            <a:r>
              <a:rPr lang="es-ES" sz="1600" b="0" i="0" dirty="0">
                <a:solidFill>
                  <a:srgbClr val="222222"/>
                </a:solidFill>
                <a:effectLst/>
                <a:latin typeface="arial" panose="020B0604020202020204" pitchFamily="34" charset="0"/>
              </a:rPr>
              <a:t>, </a:t>
            </a:r>
          </a:p>
          <a:p>
            <a:r>
              <a:rPr lang="es-ES" sz="1600" b="1" i="0" dirty="0">
                <a:solidFill>
                  <a:srgbClr val="222222"/>
                </a:solidFill>
                <a:effectLst/>
                <a:latin typeface="arial" panose="020B0604020202020204" pitchFamily="34" charset="0"/>
              </a:rPr>
              <a:t>Ama</a:t>
            </a:r>
            <a:r>
              <a:rPr lang="es-ES" sz="1600" b="0" i="0" dirty="0">
                <a:solidFill>
                  <a:srgbClr val="222222"/>
                </a:solidFill>
                <a:effectLst/>
                <a:latin typeface="arial" panose="020B0604020202020204" pitchFamily="34" charset="0"/>
              </a:rPr>
              <a:t> </a:t>
            </a:r>
            <a:r>
              <a:rPr lang="es-ES" sz="1600" b="0" i="0" dirty="0" err="1">
                <a:solidFill>
                  <a:srgbClr val="222222"/>
                </a:solidFill>
                <a:effectLst/>
                <a:latin typeface="arial" panose="020B0604020202020204" pitchFamily="34" charset="0"/>
              </a:rPr>
              <a:t>Llulla</a:t>
            </a:r>
            <a:r>
              <a:rPr lang="es-ES" sz="1600" b="0" i="0" dirty="0">
                <a:solidFill>
                  <a:srgbClr val="222222"/>
                </a:solidFill>
                <a:effectLst/>
                <a:latin typeface="arial" panose="020B0604020202020204" pitchFamily="34" charset="0"/>
              </a:rPr>
              <a:t>, </a:t>
            </a:r>
          </a:p>
          <a:p>
            <a:r>
              <a:rPr lang="es-ES" sz="1600" b="1" i="0" dirty="0">
                <a:solidFill>
                  <a:srgbClr val="222222"/>
                </a:solidFill>
                <a:effectLst/>
                <a:latin typeface="arial" panose="020B0604020202020204" pitchFamily="34" charset="0"/>
              </a:rPr>
              <a:t>Ama </a:t>
            </a:r>
            <a:r>
              <a:rPr lang="es-ES" sz="1600" b="1" i="0" dirty="0" err="1">
                <a:solidFill>
                  <a:srgbClr val="222222"/>
                </a:solidFill>
                <a:effectLst/>
                <a:latin typeface="arial" panose="020B0604020202020204" pitchFamily="34" charset="0"/>
              </a:rPr>
              <a:t>Quella</a:t>
            </a:r>
            <a:r>
              <a:rPr lang="es-ES" sz="1600" b="0" i="0" dirty="0">
                <a:solidFill>
                  <a:srgbClr val="222222"/>
                </a:solidFill>
                <a:effectLst/>
                <a:latin typeface="arial" panose="020B0604020202020204" pitchFamily="34" charset="0"/>
              </a:rPr>
              <a:t> </a:t>
            </a:r>
          </a:p>
          <a:p>
            <a:r>
              <a:rPr lang="es-ES" sz="1600" dirty="0">
                <a:solidFill>
                  <a:srgbClr val="222222"/>
                </a:solidFill>
                <a:latin typeface="arial" panose="020B0604020202020204" pitchFamily="34" charset="0"/>
              </a:rPr>
              <a:t>E</a:t>
            </a:r>
            <a:r>
              <a:rPr lang="es-ES" sz="1600" b="0" i="0" dirty="0">
                <a:solidFill>
                  <a:srgbClr val="222222"/>
                </a:solidFill>
                <a:effectLst/>
                <a:latin typeface="arial" panose="020B0604020202020204" pitchFamily="34" charset="0"/>
              </a:rPr>
              <a:t>s una expresión inca, en lengua </a:t>
            </a:r>
            <a:r>
              <a:rPr lang="es-ES" sz="1600" b="1" i="0" dirty="0">
                <a:solidFill>
                  <a:srgbClr val="222222"/>
                </a:solidFill>
                <a:effectLst/>
                <a:latin typeface="arial" panose="020B0604020202020204" pitchFamily="34" charset="0"/>
              </a:rPr>
              <a:t>quechua</a:t>
            </a:r>
            <a:r>
              <a:rPr lang="es-ES" sz="1600" b="0" i="0" dirty="0">
                <a:solidFill>
                  <a:srgbClr val="222222"/>
                </a:solidFill>
                <a:effectLst/>
                <a:latin typeface="arial" panose="020B0604020202020204" pitchFamily="34" charset="0"/>
              </a:rPr>
              <a:t>, que recoge sus leyes de vida. Quieren decir respectivamente:</a:t>
            </a:r>
          </a:p>
          <a:p>
            <a:r>
              <a:rPr lang="es-ES" sz="1600" dirty="0">
                <a:solidFill>
                  <a:srgbClr val="222222"/>
                </a:solidFill>
                <a:latin typeface="arial" panose="020B0604020202020204" pitchFamily="34" charset="0"/>
              </a:rPr>
              <a:t>Escuchemos a los cronistas.</a:t>
            </a:r>
            <a:endParaRPr lang="es-ES" sz="1600" b="0" i="0" dirty="0">
              <a:solidFill>
                <a:srgbClr val="222222"/>
              </a:solidFill>
              <a:effectLst/>
              <a:latin typeface="arial" panose="020B0604020202020204" pitchFamily="34" charset="0"/>
            </a:endParaRPr>
          </a:p>
          <a:p>
            <a:endParaRPr lang="es-ES" sz="1600" dirty="0">
              <a:solidFill>
                <a:srgbClr val="222222"/>
              </a:solidFill>
              <a:latin typeface="arial" panose="020B0604020202020204" pitchFamily="34" charset="0"/>
            </a:endParaRPr>
          </a:p>
          <a:p>
            <a:r>
              <a:rPr lang="es-ES" sz="1600" b="0" i="0" dirty="0">
                <a:solidFill>
                  <a:srgbClr val="222222"/>
                </a:solidFill>
                <a:effectLst/>
                <a:latin typeface="arial" panose="020B0604020202020204" pitchFamily="34" charset="0"/>
                <a:hlinkClick r:id="rId2"/>
              </a:rPr>
              <a:t>https://www.youtube.com/watch?v=8tEGLw4foxY</a:t>
            </a:r>
            <a:endParaRPr lang="es-ES" sz="1600" b="0" i="0" dirty="0">
              <a:solidFill>
                <a:srgbClr val="222222"/>
              </a:solidFill>
              <a:effectLst/>
              <a:latin typeface="arial" panose="020B0604020202020204" pitchFamily="34" charset="0"/>
            </a:endParaRPr>
          </a:p>
          <a:p>
            <a:endParaRPr lang="es-ES" sz="1600" b="0" i="0" dirty="0">
              <a:solidFill>
                <a:srgbClr val="222222"/>
              </a:solidFill>
              <a:effectLst/>
              <a:latin typeface="arial" panose="020B0604020202020204" pitchFamily="34" charset="0"/>
            </a:endParaRPr>
          </a:p>
          <a:p>
            <a:r>
              <a:rPr lang="es-ES" sz="1600" b="0" i="0" dirty="0">
                <a:solidFill>
                  <a:srgbClr val="222222"/>
                </a:solidFill>
                <a:effectLst/>
                <a:latin typeface="arial" panose="020B0604020202020204" pitchFamily="34" charset="0"/>
              </a:rPr>
              <a:t> no seas ladrón, </a:t>
            </a:r>
          </a:p>
          <a:p>
            <a:r>
              <a:rPr lang="es-ES" sz="1600" b="0" i="0" dirty="0">
                <a:solidFill>
                  <a:srgbClr val="222222"/>
                </a:solidFill>
                <a:effectLst/>
                <a:latin typeface="arial" panose="020B0604020202020204" pitchFamily="34" charset="0"/>
              </a:rPr>
              <a:t>no seas mentiroso </a:t>
            </a:r>
          </a:p>
          <a:p>
            <a:r>
              <a:rPr lang="es-ES" sz="1600" b="0" i="0" dirty="0">
                <a:solidFill>
                  <a:srgbClr val="222222"/>
                </a:solidFill>
                <a:effectLst/>
                <a:latin typeface="arial" panose="020B0604020202020204" pitchFamily="34" charset="0"/>
              </a:rPr>
              <a:t>y no seas flojo/perezoso.</a:t>
            </a:r>
            <a:endParaRPr lang="es-ES" sz="1600" dirty="0"/>
          </a:p>
        </p:txBody>
      </p:sp>
    </p:spTree>
    <p:extLst>
      <p:ext uri="{BB962C8B-B14F-4D97-AF65-F5344CB8AC3E}">
        <p14:creationId xmlns:p14="http://schemas.microsoft.com/office/powerpoint/2010/main" val="309077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153888"/>
            <a:ext cx="4643470" cy="66787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24500" cmpd="dbl">
                  <a:solidFill>
                    <a:srgbClr val="ED7D31">
                      <a:shade val="85000"/>
                      <a:satMod val="155000"/>
                    </a:srgbClr>
                  </a:solidFill>
                  <a:prstDash val="solid"/>
                  <a:miter lim="800000"/>
                </a:ln>
                <a:gradFill>
                  <a:gsLst>
                    <a:gs pos="10000">
                      <a:srgbClr val="ED7D31">
                        <a:tint val="10000"/>
                        <a:satMod val="155000"/>
                      </a:srgbClr>
                    </a:gs>
                    <a:gs pos="60000">
                      <a:srgbClr val="ED7D31">
                        <a:tint val="30000"/>
                        <a:satMod val="155000"/>
                      </a:srgbClr>
                    </a:gs>
                    <a:gs pos="100000">
                      <a:srgbClr val="ED7D31">
                        <a:tint val="73000"/>
                        <a:satMod val="155000"/>
                      </a:srgbClr>
                    </a:gs>
                  </a:gsLst>
                  <a:lin ang="5400000"/>
                </a:gradFill>
                <a:effectLst>
                  <a:outerShdw blurRad="38100" dist="38100" dir="7020000" algn="tl">
                    <a:srgbClr val="000000">
                      <a:alpha val="35000"/>
                    </a:srgbClr>
                  </a:outerShdw>
                </a:effectLst>
                <a:uLnTx/>
                <a:uFillTx/>
                <a:latin typeface="Calibri" panose="020F0502020204030204"/>
                <a:ea typeface="+mn-ea"/>
                <a:cs typeface="+mn-cs"/>
              </a:rPr>
              <a:t>PEDRO CIEZA DE LEÓN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Fue conquistador pero sobretodo, cronista e historiador del mundo andino. Escribió una crónica del Perú en tres partes: costa sierra y selva. El término sierra es el de más importancia en su relato  pues se refiere a la característica de un relieve accidentado por la presencia de abundantes montañas ( forma de sierra o serrucho al observar horizontalmente).</a:t>
            </a:r>
          </a:p>
        </p:txBody>
      </p:sp>
      <p:pic>
        <p:nvPicPr>
          <p:cNvPr id="3" name="2 Imagen" descr="cieza_de_leon[1].jpg"/>
          <p:cNvPicPr>
            <a:picLocks noChangeAspect="1"/>
          </p:cNvPicPr>
          <p:nvPr/>
        </p:nvPicPr>
        <p:blipFill>
          <a:blip r:embed="rId2"/>
          <a:stretch>
            <a:fillRect/>
          </a:stretch>
        </p:blipFill>
        <p:spPr>
          <a:xfrm>
            <a:off x="5143504" y="857232"/>
            <a:ext cx="3357586" cy="5357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222189"/>
            <a:ext cx="7056784" cy="46166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B050"/>
                </a:solidFill>
                <a:effectLst>
                  <a:glow rad="139700">
                    <a:srgbClr val="A5A5A5">
                      <a:satMod val="175000"/>
                      <a:alpha val="40000"/>
                    </a:srgbClr>
                  </a:glow>
                </a:effectLst>
                <a:uLnTx/>
                <a:uFillTx/>
                <a:latin typeface="Century" panose="02040604050505020304" pitchFamily="18" charset="0"/>
                <a:ea typeface="+mn-ea"/>
                <a:cs typeface="+mn-cs"/>
              </a:rPr>
              <a:t>División del Perú según Pedro Cieza de León</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893803"/>
            <a:ext cx="4423775" cy="5725629"/>
          </a:xfrm>
          <a:prstGeom prst="rect">
            <a:avLst/>
          </a:prstGeom>
          <a:ln w="88900" cap="sq" cmpd="thickThin">
            <a:solidFill>
              <a:srgbClr val="000000"/>
            </a:solidFill>
            <a:prstDash val="solid"/>
            <a:miter lim="800000"/>
          </a:ln>
          <a:effectLst>
            <a:glow rad="139700">
              <a:schemeClr val="accent1">
                <a:satMod val="175000"/>
                <a:alpha val="40000"/>
              </a:schemeClr>
            </a:glow>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2 CuadroTexto"/>
          <p:cNvSpPr txBox="1"/>
          <p:nvPr/>
        </p:nvSpPr>
        <p:spPr>
          <a:xfrm>
            <a:off x="4139952" y="4293096"/>
            <a:ext cx="648072" cy="369332"/>
          </a:xfrm>
          <a:prstGeom prst="rect">
            <a:avLst/>
          </a:prstGeom>
          <a:noFill/>
          <a:ln w="28575">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3 Estrella de 6 puntas"/>
          <p:cNvSpPr/>
          <p:nvPr/>
        </p:nvSpPr>
        <p:spPr>
          <a:xfrm>
            <a:off x="7400267" y="6199084"/>
            <a:ext cx="1699192" cy="54868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ction="ppaction://hlinksldjump"/>
              </a:rPr>
              <a:t>regresar</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0720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714356"/>
            <a:ext cx="514353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24500" cmpd="dbl">
                  <a:solidFill>
                    <a:srgbClr val="ED7D31">
                      <a:shade val="85000"/>
                      <a:satMod val="155000"/>
                    </a:srgbClr>
                  </a:solidFill>
                  <a:prstDash val="solid"/>
                  <a:miter lim="800000"/>
                </a:ln>
                <a:gradFill>
                  <a:gsLst>
                    <a:gs pos="10000">
                      <a:srgbClr val="ED7D31">
                        <a:tint val="10000"/>
                        <a:satMod val="155000"/>
                      </a:srgbClr>
                    </a:gs>
                    <a:gs pos="60000">
                      <a:srgbClr val="ED7D31">
                        <a:tint val="30000"/>
                        <a:satMod val="155000"/>
                      </a:srgbClr>
                    </a:gs>
                    <a:gs pos="100000">
                      <a:srgbClr val="ED7D31">
                        <a:tint val="73000"/>
                        <a:satMod val="155000"/>
                      </a:srgbClr>
                    </a:gs>
                  </a:gsLst>
                  <a:lin ang="5400000"/>
                </a:gradFill>
                <a:effectLst>
                  <a:outerShdw blurRad="38100" dist="38100" dir="7020000" algn="tl">
                    <a:srgbClr val="000000">
                      <a:alpha val="35000"/>
                    </a:srgbClr>
                  </a:outerShdw>
                </a:effectLst>
                <a:uLnTx/>
                <a:uFillTx/>
                <a:latin typeface="Calibri" panose="020F0502020204030204"/>
                <a:ea typeface="+mn-ea"/>
                <a:cs typeface="+mn-cs"/>
              </a:rPr>
              <a:t>JAVIER PULGAR  VIDAL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Fue un geógrafo, filósofo e historiador peruano.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hlinkClick r:id="rId2"/>
              </a:rPr>
              <a:t>https://www.youtube.com/watch?v=gX6bhGIKaZ0</a:t>
            </a:r>
            <a:endParaRPr kumimoji="0" lang="es-ES" sz="20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Aportó importantes estudios en 1940, en la Tercera Asamblea General del Instituto Panamericano de Geografía e Historia, su tesis: </a:t>
            </a:r>
            <a:r>
              <a:rPr kumimoji="0" lang="es-ES" sz="2000" b="1" i="1"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“Las Ocho Regiones Naturales del Perú”</a:t>
            </a:r>
            <a:r>
              <a:rPr kumimoji="0" lang="es-ES" sz="20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 la que se convertiría en el estudio más importante realizado sobre la división geográfica del Perú. Desplazando así la división tradicional que dividía al Perú en Costa, Sierra y Selva, por ser esta muy simple, teniendo en cuenta la diversa y compleja geografía peruana. </a:t>
            </a:r>
          </a:p>
        </p:txBody>
      </p:sp>
      <p:pic>
        <p:nvPicPr>
          <p:cNvPr id="3" name="2 Imagen" descr="6.jpg"/>
          <p:cNvPicPr>
            <a:picLocks noChangeAspect="1"/>
          </p:cNvPicPr>
          <p:nvPr/>
        </p:nvPicPr>
        <p:blipFill>
          <a:blip r:embed="rId3"/>
          <a:stretch>
            <a:fillRect/>
          </a:stretch>
        </p:blipFill>
        <p:spPr>
          <a:xfrm>
            <a:off x="5643570" y="857232"/>
            <a:ext cx="3000396" cy="485778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D00F630-6F0E-D234-D2EB-A5964A38DB5C}"/>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3F87FA93-F1B4-E497-04ED-6837ECE4CBA7}"/>
              </a:ext>
            </a:extLst>
          </p:cNvPr>
          <p:cNvSpPr txBox="1"/>
          <p:nvPr/>
        </p:nvSpPr>
        <p:spPr>
          <a:xfrm>
            <a:off x="0" y="3167390"/>
            <a:ext cx="9144000" cy="523220"/>
          </a:xfrm>
          <a:prstGeom prst="rect">
            <a:avLst/>
          </a:prstGeom>
          <a:noFill/>
        </p:spPr>
        <p:txBody>
          <a:bodyPr wrap="square" rtlCol="0">
            <a:spAutoFit/>
          </a:bodyPr>
          <a:lstStyle/>
          <a:p>
            <a:pPr algn="ctr"/>
            <a:r>
              <a:rPr lang="es-ES" sz="2800" dirty="0"/>
              <a:t>Tercera Semana</a:t>
            </a:r>
            <a:endParaRPr lang="es-PE" sz="2800" dirty="0"/>
          </a:p>
        </p:txBody>
      </p:sp>
    </p:spTree>
    <p:extLst>
      <p:ext uri="{BB962C8B-B14F-4D97-AF65-F5344CB8AC3E}">
        <p14:creationId xmlns:p14="http://schemas.microsoft.com/office/powerpoint/2010/main" val="98979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270"/>
          <a:stretch/>
        </p:blipFill>
        <p:spPr bwMode="auto">
          <a:xfrm>
            <a:off x="101301" y="991759"/>
            <a:ext cx="8860624" cy="5729303"/>
          </a:xfrm>
          <a:prstGeom prst="rect">
            <a:avLst/>
          </a:prstGeom>
          <a:ln>
            <a:noFill/>
          </a:ln>
          <a:effectLst>
            <a:glow rad="139700">
              <a:schemeClr val="accent3">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strella de 6 puntas"/>
          <p:cNvSpPr/>
          <p:nvPr/>
        </p:nvSpPr>
        <p:spPr>
          <a:xfrm>
            <a:off x="7438399" y="6438462"/>
            <a:ext cx="1658321" cy="40466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ction="ppaction://hlinksldjump"/>
              </a:rPr>
              <a:t>regresar</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1 CuadroTexto"/>
          <p:cNvSpPr txBox="1"/>
          <p:nvPr/>
        </p:nvSpPr>
        <p:spPr>
          <a:xfrm>
            <a:off x="926512" y="332656"/>
            <a:ext cx="7376565" cy="46166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B050"/>
                </a:solidFill>
                <a:effectLst>
                  <a:glow rad="139700">
                    <a:srgbClr val="A5A5A5">
                      <a:satMod val="175000"/>
                      <a:alpha val="40000"/>
                    </a:srgbClr>
                  </a:glow>
                </a:effectLst>
                <a:uLnTx/>
                <a:uFillTx/>
                <a:latin typeface="Century" panose="02040604050505020304" pitchFamily="18" charset="0"/>
                <a:ea typeface="+mn-ea"/>
                <a:cs typeface="+mn-cs"/>
              </a:rPr>
              <a:t>División del Perú según Javier Purgar Vidal</a:t>
            </a:r>
          </a:p>
        </p:txBody>
      </p:sp>
      <p:sp>
        <p:nvSpPr>
          <p:cNvPr id="5" name="4 CuadroTexto"/>
          <p:cNvSpPr txBox="1"/>
          <p:nvPr/>
        </p:nvSpPr>
        <p:spPr>
          <a:xfrm>
            <a:off x="352061" y="1279583"/>
            <a:ext cx="3960440" cy="646331"/>
          </a:xfrm>
          <a:prstGeom prst="rect">
            <a:avLst/>
          </a:prstGeom>
          <a:noFill/>
          <a:ln w="57150">
            <a:solidFill>
              <a:schemeClr val="accent2">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91751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60648"/>
            <a:ext cx="3024336"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ANTONIO BRACK</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7030A0"/>
              </a:solidFill>
              <a:effectLst/>
              <a:uLnTx/>
              <a:uFillTx/>
              <a:latin typeface="Century" panose="02040604050505020304" pitchFamily="18" charset="0"/>
              <a:ea typeface="+mn-ea"/>
              <a:cs typeface="+mn-cs"/>
            </a:endParaRPr>
          </a:p>
        </p:txBody>
      </p:sp>
      <p:sp>
        <p:nvSpPr>
          <p:cNvPr id="3" name="2 CuadroTexto"/>
          <p:cNvSpPr txBox="1"/>
          <p:nvPr/>
        </p:nvSpPr>
        <p:spPr>
          <a:xfrm>
            <a:off x="318774" y="908720"/>
            <a:ext cx="8352928" cy="378565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Oxapampa, Pasco, 3 de junio de 1940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 educador, ecologista, escritor e investigador peruano especializado en asuntos relacionados con diversidad biológica y desarrollo del biocomercio. Fue el primer Ministro del Ambiente del Perú.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llegó a identificar 11 diferentes ecorregiones en el Perú, teniendo en consideración diferentes factores ecológicos: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Tipos de Clima</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Regiones Geográficas</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Hidrografía</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Flora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000" b="0"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Fauna</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717032"/>
            <a:ext cx="4321423" cy="30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6074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8.JPG"/>
          <p:cNvPicPr>
            <a:picLocks noChangeAspect="1"/>
          </p:cNvPicPr>
          <p:nvPr/>
        </p:nvPicPr>
        <p:blipFill>
          <a:blip r:embed="rId2"/>
          <a:stretch>
            <a:fillRect/>
          </a:stretch>
        </p:blipFill>
        <p:spPr>
          <a:xfrm>
            <a:off x="357158" y="285728"/>
            <a:ext cx="8429684" cy="6143668"/>
          </a:xfrm>
          <a:prstGeom prst="rect">
            <a:avLst/>
          </a:prstGeom>
          <a:ln>
            <a:noFill/>
          </a:ln>
          <a:effectLst>
            <a:outerShdw blurRad="292100" dist="139700" dir="2700000" algn="tl" rotWithShape="0">
              <a:srgbClr val="333333">
                <a:alpha val="65000"/>
              </a:srgbClr>
            </a:outerShdw>
          </a:effectLst>
        </p:spPr>
      </p:pic>
      <p:sp>
        <p:nvSpPr>
          <p:cNvPr id="3" name="2 Cerrar llave"/>
          <p:cNvSpPr/>
          <p:nvPr/>
        </p:nvSpPr>
        <p:spPr>
          <a:xfrm>
            <a:off x="-1500230" y="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ransition>
    <p:cover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214290"/>
            <a:ext cx="5643602" cy="6494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uLnTx/>
                <a:uFillTx/>
                <a:latin typeface="Calibri" panose="020F0502020204030204"/>
                <a:ea typeface="+mn-ea"/>
                <a:cs typeface="+mn-cs"/>
              </a:rPr>
              <a:t>LESLIE HOLDRIDGE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Botánico y climatólogo estadounidense, realiza un proyecto para la clasificación de las diferentes áreas terrestres según su comportamiento global bioclimático.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Se basa en los siguientes factores: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ES" sz="24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 </a:t>
            </a:r>
            <a:r>
              <a:rPr kumimoji="0" lang="es-ES" sz="24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BIOTEMPERATURA MEDIA ANUAL</a:t>
            </a:r>
            <a:r>
              <a:rPr kumimoji="0" lang="es-ES" sz="24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 el crecimiento vegetativo de las plantas sucede en un rango de temperaturas entre los 0 °C y los 30 °C.</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ES" sz="24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 </a:t>
            </a:r>
            <a:r>
              <a:rPr kumimoji="0" lang="es-ES" sz="24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PRECIPITACIÓN ANUAL </a:t>
            </a:r>
            <a:r>
              <a:rPr kumimoji="0" lang="es-ES" sz="24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en mm (en escala logarítmica)</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ES" sz="24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 </a:t>
            </a:r>
            <a:r>
              <a:rPr kumimoji="0" lang="es-ES" sz="24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EVAPOTRANSPIRACIÓN POTENCIAL</a:t>
            </a:r>
            <a:r>
              <a:rPr kumimoji="0" lang="es-ES" sz="24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 ésta es la relación entre la evapotranspiración y la precipitación media anual- es un índice de humedad que determina las provincias de humedad.</a:t>
            </a:r>
          </a:p>
        </p:txBody>
      </p:sp>
      <p:pic>
        <p:nvPicPr>
          <p:cNvPr id="3" name="2 Imagen" descr="10.jpg"/>
          <p:cNvPicPr>
            <a:picLocks noChangeAspect="1"/>
          </p:cNvPicPr>
          <p:nvPr/>
        </p:nvPicPr>
        <p:blipFill>
          <a:blip r:embed="rId3"/>
          <a:stretch>
            <a:fillRect/>
          </a:stretch>
        </p:blipFill>
        <p:spPr>
          <a:xfrm>
            <a:off x="5929322" y="2258458"/>
            <a:ext cx="2814636" cy="33851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68426" y="260648"/>
            <a:ext cx="7647989"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B050"/>
                </a:solidFill>
                <a:effectLst/>
                <a:uLnTx/>
                <a:uFillTx/>
                <a:latin typeface="Century" panose="02040604050505020304" pitchFamily="18" charset="0"/>
                <a:ea typeface="+mn-ea"/>
                <a:cs typeface="+mn-cs"/>
              </a:rPr>
              <a:t> MAPA DE  LESLIE  HOLDRIDGE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B050"/>
              </a:solidFill>
              <a:effectLst/>
              <a:uLnTx/>
              <a:uFillTx/>
              <a:latin typeface="Century" panose="02040604050505020304" pitchFamily="18" charset="0"/>
              <a:ea typeface="+mn-ea"/>
              <a:cs typeface="+mn-cs"/>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02" y="1012093"/>
            <a:ext cx="8682638" cy="5400600"/>
          </a:xfrm>
          <a:prstGeom prst="rect">
            <a:avLst/>
          </a:prstGeom>
        </p:spPr>
      </p:pic>
      <p:sp>
        <p:nvSpPr>
          <p:cNvPr id="9" name="8 Datos"/>
          <p:cNvSpPr/>
          <p:nvPr/>
        </p:nvSpPr>
        <p:spPr>
          <a:xfrm rot="18815741">
            <a:off x="4801699" y="3275816"/>
            <a:ext cx="769037" cy="597129"/>
          </a:xfrm>
          <a:prstGeom prst="flowChartInputOutp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1 Estrella de 6 puntas">
            <a:hlinkClick r:id="rId4" action="ppaction://hlinksldjump"/>
          </p:cNvPr>
          <p:cNvSpPr/>
          <p:nvPr/>
        </p:nvSpPr>
        <p:spPr>
          <a:xfrm>
            <a:off x="7596336" y="6412693"/>
            <a:ext cx="1547664" cy="32867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rPr>
              <a:t>regresar</a:t>
            </a:r>
          </a:p>
        </p:txBody>
      </p:sp>
    </p:spTree>
    <p:extLst>
      <p:ext uri="{BB962C8B-B14F-4D97-AF65-F5344CB8AC3E}">
        <p14:creationId xmlns:p14="http://schemas.microsoft.com/office/powerpoint/2010/main" val="1844429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4C5F5-8CB7-4F41-94C5-6A1C54B91B63}"/>
              </a:ext>
            </a:extLst>
          </p:cNvPr>
          <p:cNvSpPr>
            <a:spLocks noGrp="1"/>
          </p:cNvSpPr>
          <p:nvPr>
            <p:ph type="title"/>
          </p:nvPr>
        </p:nvSpPr>
        <p:spPr>
          <a:xfrm>
            <a:off x="628650" y="974726"/>
            <a:ext cx="7886700" cy="469063"/>
          </a:xfrm>
        </p:spPr>
        <p:txBody>
          <a:bodyPr>
            <a:normAutofit fontScale="90000"/>
          </a:bodyPr>
          <a:lstStyle/>
          <a:p>
            <a:r>
              <a:rPr lang="es-ES" dirty="0"/>
              <a:t>Tarea </a:t>
            </a:r>
          </a:p>
        </p:txBody>
      </p:sp>
      <p:sp>
        <p:nvSpPr>
          <p:cNvPr id="3" name="Marcador de contenido 2">
            <a:extLst>
              <a:ext uri="{FF2B5EF4-FFF2-40B4-BE49-F238E27FC236}">
                <a16:creationId xmlns:a16="http://schemas.microsoft.com/office/drawing/2014/main" id="{16309A03-3283-4BF0-9133-6122B8E2D0CB}"/>
              </a:ext>
            </a:extLst>
          </p:cNvPr>
          <p:cNvSpPr>
            <a:spLocks noGrp="1"/>
          </p:cNvSpPr>
          <p:nvPr>
            <p:ph idx="1"/>
          </p:nvPr>
        </p:nvSpPr>
        <p:spPr>
          <a:xfrm>
            <a:off x="628650" y="1443790"/>
            <a:ext cx="7886700" cy="5342774"/>
          </a:xfrm>
        </p:spPr>
        <p:txBody>
          <a:bodyPr/>
          <a:lstStyle/>
          <a:p>
            <a:r>
              <a:rPr lang="es-ES" dirty="0"/>
              <a:t>Estas de acuerdo con la actual Regionalización</a:t>
            </a:r>
          </a:p>
          <a:p>
            <a:r>
              <a:rPr lang="es-ES" dirty="0"/>
              <a:t>Susténtalo</a:t>
            </a:r>
          </a:p>
          <a:p>
            <a:r>
              <a:rPr lang="es-ES" dirty="0"/>
              <a:t>Como debe ser la Regionalización según tu criterio</a:t>
            </a:r>
          </a:p>
          <a:p>
            <a:r>
              <a:rPr lang="es-ES" dirty="0"/>
              <a:t>Susténtalo con tu grupo.</a:t>
            </a:r>
          </a:p>
          <a:p>
            <a:r>
              <a:rPr lang="es-ES" dirty="0"/>
              <a:t>10 minutos de exposición</a:t>
            </a:r>
          </a:p>
          <a:p>
            <a:r>
              <a:rPr lang="es-ES" dirty="0"/>
              <a:t> 5 minutos para preguntas</a:t>
            </a:r>
          </a:p>
          <a:p>
            <a:r>
              <a:rPr lang="es-ES" dirty="0"/>
              <a:t>Calificación:</a:t>
            </a:r>
          </a:p>
          <a:p>
            <a:r>
              <a:rPr lang="es-ES" dirty="0"/>
              <a:t>Aprobado</a:t>
            </a:r>
          </a:p>
          <a:p>
            <a:r>
              <a:rPr lang="es-ES" dirty="0"/>
              <a:t>desaprobado</a:t>
            </a:r>
          </a:p>
        </p:txBody>
      </p:sp>
    </p:spTree>
    <p:extLst>
      <p:ext uri="{BB962C8B-B14F-4D97-AF65-F5344CB8AC3E}">
        <p14:creationId xmlns:p14="http://schemas.microsoft.com/office/powerpoint/2010/main" val="799736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61CECC2-53A1-632C-ED8A-221956C3C1D6}"/>
              </a:ext>
            </a:extLst>
          </p:cNvPr>
          <p:cNvSpPr>
            <a:spLocks noGrp="1"/>
          </p:cNvSpPr>
          <p:nvPr>
            <p:ph idx="1"/>
          </p:nvPr>
        </p:nvSpPr>
        <p:spPr>
          <a:xfrm>
            <a:off x="628650" y="1060081"/>
            <a:ext cx="7600950" cy="3735203"/>
          </a:xfrm>
        </p:spPr>
        <p:txBody>
          <a:bodyPr>
            <a:normAutofit lnSpcReduction="10000"/>
          </a:bodyPr>
          <a:lstStyle/>
          <a:p>
            <a:pPr algn="just"/>
            <a:r>
              <a:rPr lang="es-ES" sz="1900" b="0" i="0" dirty="0">
                <a:solidFill>
                  <a:srgbClr val="202122"/>
                </a:solidFill>
                <a:effectLst/>
                <a:highlight>
                  <a:srgbClr val="FFFFFF"/>
                </a:highlight>
              </a:rPr>
              <a:t>La </a:t>
            </a:r>
            <a:r>
              <a:rPr lang="es-ES" sz="1900" b="1" i="0" dirty="0">
                <a:solidFill>
                  <a:srgbClr val="202122"/>
                </a:solidFill>
                <a:effectLst/>
                <a:highlight>
                  <a:srgbClr val="FFFFFF"/>
                </a:highlight>
              </a:rPr>
              <a:t>Constitución Política del Perú de 1993</a:t>
            </a:r>
            <a:r>
              <a:rPr lang="es-ES" sz="1900" b="0" i="0" dirty="0">
                <a:solidFill>
                  <a:srgbClr val="202122"/>
                </a:solidFill>
                <a:effectLst/>
                <a:highlight>
                  <a:srgbClr val="FFFFFF"/>
                </a:highlight>
              </a:rPr>
              <a:t> es la </a:t>
            </a:r>
            <a:r>
              <a:rPr lang="es-ES" sz="1900" b="0" i="0" u="none" strike="noStrike" dirty="0">
                <a:solidFill>
                  <a:srgbClr val="202122"/>
                </a:solidFill>
                <a:effectLst/>
                <a:highlight>
                  <a:srgbClr val="FFFFFF"/>
                </a:highlight>
              </a:rPr>
              <a:t>ley suprema</a:t>
            </a:r>
            <a:r>
              <a:rPr lang="es-ES" sz="1900" b="0" i="0" dirty="0">
                <a:solidFill>
                  <a:srgbClr val="202122"/>
                </a:solidFill>
                <a:effectLst/>
                <a:highlight>
                  <a:srgbClr val="FFFFFF"/>
                </a:highlight>
              </a:rPr>
              <a:t> de la </a:t>
            </a:r>
            <a:r>
              <a:rPr lang="es-ES" sz="1900" b="0" i="0" u="none" strike="noStrike" dirty="0">
                <a:solidFill>
                  <a:srgbClr val="202122"/>
                </a:solidFill>
                <a:effectLst/>
                <a:highlight>
                  <a:srgbClr val="FFFFFF"/>
                </a:highlight>
              </a:rPr>
              <a:t>República del Perú</a:t>
            </a:r>
            <a:r>
              <a:rPr lang="es-ES" sz="1900" b="0" i="0" dirty="0">
                <a:solidFill>
                  <a:srgbClr val="202122"/>
                </a:solidFill>
                <a:effectLst/>
                <a:highlight>
                  <a:srgbClr val="FFFFFF"/>
                </a:highlight>
              </a:rPr>
              <a:t>.​ Antecedida por otros </a:t>
            </a:r>
            <a:r>
              <a:rPr lang="es-ES" sz="1900" b="0" i="0" u="none" strike="noStrike" dirty="0">
                <a:solidFill>
                  <a:srgbClr val="202122"/>
                </a:solidFill>
                <a:effectLst/>
                <a:highlight>
                  <a:srgbClr val="FFFFFF"/>
                </a:highlight>
              </a:rPr>
              <a:t>11 textos constitucionales</a:t>
            </a:r>
            <a:r>
              <a:rPr lang="es-ES" sz="1900" b="0" i="0" dirty="0">
                <a:solidFill>
                  <a:srgbClr val="202122"/>
                </a:solidFill>
                <a:effectLst/>
                <a:highlight>
                  <a:srgbClr val="FFFFFF"/>
                </a:highlight>
              </a:rPr>
              <a:t>, fue redactada a inicios del </a:t>
            </a:r>
            <a:r>
              <a:rPr lang="es-ES" sz="1900" b="0" i="0" u="none" strike="noStrike" dirty="0">
                <a:solidFill>
                  <a:srgbClr val="202122"/>
                </a:solidFill>
                <a:effectLst/>
                <a:highlight>
                  <a:srgbClr val="FFFFFF"/>
                </a:highlight>
              </a:rPr>
              <a:t>gobierno de Alberto Fujimori</a:t>
            </a:r>
            <a:r>
              <a:rPr lang="es-ES" sz="1900" b="0" i="0" dirty="0">
                <a:solidFill>
                  <a:srgbClr val="202122"/>
                </a:solidFill>
                <a:effectLst/>
                <a:highlight>
                  <a:srgbClr val="FFFFFF"/>
                </a:highlight>
              </a:rPr>
              <a:t> por el </a:t>
            </a:r>
            <a:r>
              <a:rPr lang="es-ES" sz="1900" b="0" i="0" u="none" strike="noStrike" dirty="0">
                <a:solidFill>
                  <a:srgbClr val="202122"/>
                </a:solidFill>
                <a:effectLst/>
                <a:highlight>
                  <a:srgbClr val="FFFFFF"/>
                </a:highlight>
              </a:rPr>
              <a:t>Congreso Constituyente Democrático</a:t>
            </a:r>
            <a:r>
              <a:rPr lang="es-ES" sz="1900" b="0" i="0" dirty="0">
                <a:solidFill>
                  <a:srgbClr val="202122"/>
                </a:solidFill>
                <a:effectLst/>
                <a:highlight>
                  <a:srgbClr val="FFFFFF"/>
                </a:highlight>
              </a:rPr>
              <a:t> convocado tras la disolución de las dos cámaras del </a:t>
            </a:r>
            <a:r>
              <a:rPr lang="es-ES" sz="1900" b="0" i="0" u="none" strike="noStrike" dirty="0">
                <a:solidFill>
                  <a:srgbClr val="202122"/>
                </a:solidFill>
                <a:effectLst/>
                <a:highlight>
                  <a:srgbClr val="FFFFFF"/>
                </a:highlight>
              </a:rPr>
              <a:t>Congreso</a:t>
            </a:r>
            <a:r>
              <a:rPr lang="es-ES" sz="1900" b="0" i="0" dirty="0">
                <a:solidFill>
                  <a:srgbClr val="202122"/>
                </a:solidFill>
                <a:effectLst/>
                <a:highlight>
                  <a:srgbClr val="FFFFFF"/>
                </a:highlight>
              </a:rPr>
              <a:t> en el </a:t>
            </a:r>
            <a:r>
              <a:rPr lang="es-ES" sz="1900" b="0" i="0" u="none" strike="noStrike" dirty="0">
                <a:solidFill>
                  <a:srgbClr val="202122"/>
                </a:solidFill>
                <a:effectLst/>
                <a:highlight>
                  <a:srgbClr val="FFFFFF"/>
                </a:highlight>
              </a:rPr>
              <a:t>autogolpe de Estado de 1992</a:t>
            </a:r>
            <a:r>
              <a:rPr lang="es-ES" sz="1900" b="0" i="0" dirty="0">
                <a:solidFill>
                  <a:srgbClr val="202122"/>
                </a:solidFill>
                <a:effectLst/>
                <a:highlight>
                  <a:srgbClr val="FFFFFF"/>
                </a:highlight>
              </a:rPr>
              <a:t>. Fue aprobada mediante el </a:t>
            </a:r>
            <a:r>
              <a:rPr lang="es-ES" sz="1900" b="0" i="0" u="none" strike="noStrike" dirty="0">
                <a:solidFill>
                  <a:srgbClr val="202122"/>
                </a:solidFill>
                <a:effectLst/>
                <a:highlight>
                  <a:srgbClr val="FFFFFF"/>
                </a:highlight>
              </a:rPr>
              <a:t>referéndum de 1993</a:t>
            </a:r>
            <a:r>
              <a:rPr lang="es-ES" sz="1900" b="0" i="0" dirty="0">
                <a:solidFill>
                  <a:srgbClr val="202122"/>
                </a:solidFill>
                <a:effectLst/>
                <a:highlight>
                  <a:srgbClr val="FFFFFF"/>
                </a:highlight>
              </a:rPr>
              <a:t> y aunque los resultados han sido discutidos por algunos sectores,</a:t>
            </a:r>
            <a:r>
              <a:rPr lang="es-ES" sz="1900" b="0" i="0" u="none" strike="noStrike" baseline="30000" dirty="0">
                <a:solidFill>
                  <a:srgbClr val="202122"/>
                </a:solidFill>
                <a:effectLst/>
                <a:highlight>
                  <a:srgbClr val="FFFFFF"/>
                </a:highlight>
              </a:rPr>
              <a:t> </a:t>
            </a:r>
            <a:r>
              <a:rPr lang="es-ES" sz="1900" b="0" i="0" dirty="0">
                <a:solidFill>
                  <a:srgbClr val="202122"/>
                </a:solidFill>
                <a:effectLst/>
                <a:highlight>
                  <a:srgbClr val="FFFFFF"/>
                </a:highlight>
              </a:rPr>
              <a:t>​ este referéndum fue certificado y validado por instituciones y organismos internacionales con la finalidad de evitar que el cambio de gobierno sea deslegitimizada.</a:t>
            </a:r>
            <a:r>
              <a:rPr lang="es-ES" sz="1900" b="0" i="0" u="none" strike="noStrike" baseline="30000" dirty="0">
                <a:solidFill>
                  <a:srgbClr val="202122"/>
                </a:solidFill>
                <a:effectLst/>
                <a:highlight>
                  <a:srgbClr val="FFFFFF"/>
                </a:highlight>
              </a:rPr>
              <a:t> </a:t>
            </a:r>
            <a:r>
              <a:rPr lang="es-ES" sz="1900" b="0" i="0" dirty="0">
                <a:solidFill>
                  <a:srgbClr val="202122"/>
                </a:solidFill>
                <a:effectLst/>
                <a:highlight>
                  <a:srgbClr val="FFFFFF"/>
                </a:highlight>
              </a:rPr>
              <a:t> Actualmente carece de la firma del </a:t>
            </a:r>
            <a:r>
              <a:rPr lang="es-ES" sz="1900" b="0" i="0" u="none" strike="noStrike" dirty="0">
                <a:solidFill>
                  <a:srgbClr val="202122"/>
                </a:solidFill>
                <a:effectLst/>
                <a:highlight>
                  <a:srgbClr val="FFFFFF"/>
                </a:highlight>
              </a:rPr>
              <a:t>Alberto Fujimori</a:t>
            </a:r>
            <a:r>
              <a:rPr lang="es-ES" sz="1900" b="0" i="0" dirty="0">
                <a:solidFill>
                  <a:srgbClr val="202122"/>
                </a:solidFill>
                <a:effectLst/>
                <a:highlight>
                  <a:srgbClr val="FFFFFF"/>
                </a:highlight>
              </a:rPr>
              <a:t> para iniciar la discusión de una verdadera reforma democrática.</a:t>
            </a:r>
          </a:p>
          <a:p>
            <a:pPr algn="just"/>
            <a:r>
              <a:rPr lang="es-ES" sz="1900" b="0" i="0" dirty="0">
                <a:solidFill>
                  <a:srgbClr val="202122"/>
                </a:solidFill>
                <a:effectLst/>
                <a:highlight>
                  <a:srgbClr val="FFFFFF"/>
                </a:highlight>
              </a:rPr>
              <a:t>La Constitución de 1993 es una de las normas fundamentales que más tiempo ha regido en el Perú, siendo superada solo por los textos de </a:t>
            </a:r>
            <a:r>
              <a:rPr lang="es-ES" sz="1900" b="0" i="0" u="none" strike="noStrike" dirty="0">
                <a:solidFill>
                  <a:srgbClr val="202122"/>
                </a:solidFill>
                <a:effectLst/>
                <a:highlight>
                  <a:srgbClr val="FFFFFF"/>
                </a:highlight>
              </a:rPr>
              <a:t>1860</a:t>
            </a:r>
            <a:r>
              <a:rPr lang="es-ES" sz="1900" b="0" i="0" dirty="0">
                <a:solidFill>
                  <a:srgbClr val="202122"/>
                </a:solidFill>
                <a:effectLst/>
                <a:highlight>
                  <a:srgbClr val="FFFFFF"/>
                </a:highlight>
              </a:rPr>
              <a:t> y </a:t>
            </a:r>
            <a:r>
              <a:rPr lang="es-ES" sz="1900" b="0" i="0" u="none" strike="noStrike" dirty="0">
                <a:solidFill>
                  <a:srgbClr val="202122"/>
                </a:solidFill>
                <a:effectLst/>
                <a:highlight>
                  <a:srgbClr val="FFFFFF"/>
                </a:highlight>
              </a:rPr>
              <a:t>1933</a:t>
            </a:r>
            <a:r>
              <a:rPr lang="es-ES" sz="1900" b="0" i="0" dirty="0">
                <a:solidFill>
                  <a:srgbClr val="202122"/>
                </a:solidFill>
                <a:effectLst/>
                <a:highlight>
                  <a:srgbClr val="FFFFFF"/>
                </a:highlight>
              </a:rPr>
              <a:t>. A través de dicha constitución se estableció la </a:t>
            </a:r>
            <a:r>
              <a:rPr lang="es-ES" sz="1900" b="0" i="0" u="none" strike="noStrike" dirty="0">
                <a:solidFill>
                  <a:srgbClr val="202122"/>
                </a:solidFill>
                <a:effectLst/>
                <a:highlight>
                  <a:srgbClr val="FFFFFF"/>
                </a:highlight>
              </a:rPr>
              <a:t>economía social de mercado</a:t>
            </a:r>
            <a:r>
              <a:rPr lang="es-ES" sz="1900" b="0" i="0" dirty="0">
                <a:solidFill>
                  <a:srgbClr val="202122"/>
                </a:solidFill>
                <a:effectLst/>
                <a:highlight>
                  <a:srgbClr val="FFFFFF"/>
                </a:highlight>
              </a:rPr>
              <a:t> en el Perú desde una postura </a:t>
            </a:r>
            <a:r>
              <a:rPr lang="es-ES" sz="1900" b="0" i="0" u="none" strike="noStrike" dirty="0">
                <a:solidFill>
                  <a:srgbClr val="202122"/>
                </a:solidFill>
                <a:effectLst/>
                <a:highlight>
                  <a:srgbClr val="FFFFFF"/>
                </a:highlight>
              </a:rPr>
              <a:t>ordoliberal</a:t>
            </a:r>
            <a:r>
              <a:rPr lang="es-ES" sz="1900" b="0" i="0" dirty="0">
                <a:solidFill>
                  <a:srgbClr val="202122"/>
                </a:solidFill>
                <a:effectLst/>
                <a:highlight>
                  <a:srgbClr val="FFFFFF"/>
                </a:highlight>
              </a:rPr>
              <a:t>.</a:t>
            </a:r>
            <a:r>
              <a:rPr lang="es-ES" sz="1900" b="0" i="0" u="none" strike="noStrike" baseline="30000" dirty="0">
                <a:solidFill>
                  <a:srgbClr val="202122"/>
                </a:solidFill>
                <a:effectLst/>
                <a:highlight>
                  <a:srgbClr val="FFFFFF"/>
                </a:highlight>
              </a:rPr>
              <a:t> </a:t>
            </a:r>
            <a:r>
              <a:rPr lang="es-ES" sz="1900" b="0" i="0" dirty="0">
                <a:solidFill>
                  <a:srgbClr val="202122"/>
                </a:solidFill>
                <a:effectLst/>
                <a:highlight>
                  <a:srgbClr val="FFFFFF"/>
                </a:highlight>
              </a:rPr>
              <a:t>​</a:t>
            </a:r>
          </a:p>
          <a:p>
            <a:endParaRPr lang="es-PE" dirty="0"/>
          </a:p>
        </p:txBody>
      </p:sp>
      <p:sp>
        <p:nvSpPr>
          <p:cNvPr id="4" name="Marcador de pie de página 3">
            <a:extLst>
              <a:ext uri="{FF2B5EF4-FFF2-40B4-BE49-F238E27FC236}">
                <a16:creationId xmlns:a16="http://schemas.microsoft.com/office/drawing/2014/main" id="{DCBEC16C-3161-47F0-0615-005C86B1D363}"/>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14162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DAB9BD-2952-1F8A-3A29-11304EF96339}"/>
              </a:ext>
            </a:extLst>
          </p:cNvPr>
          <p:cNvSpPr>
            <a:spLocks noGrp="1"/>
          </p:cNvSpPr>
          <p:nvPr>
            <p:ph idx="1"/>
          </p:nvPr>
        </p:nvSpPr>
        <p:spPr>
          <a:xfrm>
            <a:off x="501059" y="2005013"/>
            <a:ext cx="7886700" cy="3959852"/>
          </a:xfrm>
        </p:spPr>
        <p:txBody>
          <a:bodyPr>
            <a:normAutofit/>
          </a:bodyPr>
          <a:lstStyle/>
          <a:p>
            <a:pPr algn="just"/>
            <a:r>
              <a:rPr lang="es-ES" sz="1800" b="1" i="0" dirty="0">
                <a:effectLst/>
                <a:highlight>
                  <a:srgbClr val="FFFFFF"/>
                </a:highlight>
              </a:rPr>
              <a:t>Antecedentes</a:t>
            </a:r>
            <a:endParaRPr lang="es-ES" sz="1800" dirty="0">
              <a:solidFill>
                <a:srgbClr val="54595D"/>
              </a:solidFill>
              <a:highlight>
                <a:srgbClr val="FFFFFF"/>
              </a:highlight>
            </a:endParaRPr>
          </a:p>
          <a:p>
            <a:pPr algn="just"/>
            <a:r>
              <a:rPr lang="es-ES" sz="1800" b="0" i="0" dirty="0">
                <a:solidFill>
                  <a:srgbClr val="202122"/>
                </a:solidFill>
                <a:effectLst/>
                <a:highlight>
                  <a:srgbClr val="FFFFFF"/>
                </a:highlight>
              </a:rPr>
              <a:t>El 5 de abril de 1992, el entonces presidente </a:t>
            </a:r>
            <a:r>
              <a:rPr lang="es-ES" sz="1800" b="0" i="0" u="none" strike="noStrike" dirty="0">
                <a:solidFill>
                  <a:srgbClr val="202122"/>
                </a:solidFill>
                <a:effectLst/>
                <a:highlight>
                  <a:srgbClr val="FFFFFF"/>
                </a:highlight>
              </a:rPr>
              <a:t>Alberto Fujimori</a:t>
            </a:r>
            <a:r>
              <a:rPr lang="es-ES" sz="1800" b="0" i="0" dirty="0">
                <a:solidFill>
                  <a:srgbClr val="202122"/>
                </a:solidFill>
                <a:effectLst/>
                <a:highlight>
                  <a:srgbClr val="FFFFFF"/>
                </a:highlight>
              </a:rPr>
              <a:t>, quien había sido elegido en 1990 bajo la entonces vigente </a:t>
            </a:r>
            <a:r>
              <a:rPr lang="es-ES" sz="1800" b="0" i="0" u="none" strike="noStrike" dirty="0">
                <a:solidFill>
                  <a:srgbClr val="202122"/>
                </a:solidFill>
                <a:effectLst/>
                <a:highlight>
                  <a:srgbClr val="FFFFFF"/>
                </a:highlight>
              </a:rPr>
              <a:t>Constitución de 1979</a:t>
            </a:r>
            <a:r>
              <a:rPr lang="es-ES" sz="1800" b="0" i="0" dirty="0">
                <a:solidFill>
                  <a:srgbClr val="202122"/>
                </a:solidFill>
                <a:effectLst/>
                <a:highlight>
                  <a:srgbClr val="FFFFFF"/>
                </a:highlight>
              </a:rPr>
              <a:t>, anunció en un mensaje a la nación el establecimiento de un gobierno de emergencia y reconstrucción nacional, cuyo fin sería la reforma institucional del país con la necesaria reforma constitucional. Entre las medidas adoptadas, Fujimori dispuso disolver el </a:t>
            </a:r>
            <a:r>
              <a:rPr lang="es-ES" sz="1800" b="0" i="0" u="none" strike="noStrike" dirty="0">
                <a:solidFill>
                  <a:srgbClr val="202122"/>
                </a:solidFill>
                <a:effectLst/>
                <a:highlight>
                  <a:srgbClr val="FFFFFF"/>
                </a:highlight>
              </a:rPr>
              <a:t>Congreso</a:t>
            </a:r>
            <a:r>
              <a:rPr lang="es-ES" sz="1800" b="0" i="0" dirty="0">
                <a:solidFill>
                  <a:srgbClr val="202122"/>
                </a:solidFill>
                <a:effectLst/>
                <a:highlight>
                  <a:srgbClr val="FFFFFF"/>
                </a:highlight>
              </a:rPr>
              <a:t> e intervenir el </a:t>
            </a:r>
            <a:r>
              <a:rPr lang="es-ES" sz="1800" b="0" i="0" u="none" strike="noStrike" dirty="0">
                <a:solidFill>
                  <a:srgbClr val="202122"/>
                </a:solidFill>
                <a:effectLst/>
                <a:highlight>
                  <a:srgbClr val="FFFFFF"/>
                </a:highlight>
              </a:rPr>
              <a:t>Poder Judicial</a:t>
            </a:r>
            <a:r>
              <a:rPr lang="es-ES" sz="1800" b="0" i="0" dirty="0">
                <a:solidFill>
                  <a:srgbClr val="202122"/>
                </a:solidFill>
                <a:effectLst/>
                <a:highlight>
                  <a:srgbClr val="FFFFFF"/>
                </a:highlight>
              </a:rPr>
              <a:t>, el </a:t>
            </a:r>
            <a:r>
              <a:rPr lang="es-ES" sz="1800" b="0" i="0" u="none" strike="noStrike" dirty="0">
                <a:solidFill>
                  <a:srgbClr val="202122"/>
                </a:solidFill>
                <a:effectLst/>
                <a:highlight>
                  <a:srgbClr val="FFFFFF"/>
                </a:highlight>
              </a:rPr>
              <a:t>Ministerio Público</a:t>
            </a:r>
            <a:r>
              <a:rPr lang="es-ES" sz="1800" b="0" i="0" dirty="0">
                <a:solidFill>
                  <a:srgbClr val="202122"/>
                </a:solidFill>
                <a:effectLst/>
                <a:highlight>
                  <a:srgbClr val="FFFFFF"/>
                </a:highlight>
              </a:rPr>
              <a:t>, la Contraloría, el Tribunal de Garantías Constitucionales y los gobiernos regionales.</a:t>
            </a:r>
          </a:p>
          <a:p>
            <a:pPr algn="just"/>
            <a:r>
              <a:rPr lang="es-ES" sz="1800" b="0" i="0" dirty="0">
                <a:solidFill>
                  <a:srgbClr val="202122"/>
                </a:solidFill>
                <a:effectLst/>
                <a:highlight>
                  <a:srgbClr val="FFFFFF"/>
                </a:highlight>
              </a:rPr>
              <a:t>Este quiebre del orden constitucional, denominado «</a:t>
            </a:r>
            <a:r>
              <a:rPr lang="es-ES" sz="1800" b="0" i="0" u="none" strike="noStrike" dirty="0">
                <a:solidFill>
                  <a:srgbClr val="202122"/>
                </a:solidFill>
                <a:effectLst/>
                <a:highlight>
                  <a:srgbClr val="FFFFFF"/>
                </a:highlight>
              </a:rPr>
              <a:t>autogolpe»</a:t>
            </a:r>
            <a:r>
              <a:rPr lang="es-ES" sz="1800" b="0" i="0" dirty="0">
                <a:solidFill>
                  <a:srgbClr val="202122"/>
                </a:solidFill>
                <a:effectLst/>
                <a:highlight>
                  <a:srgbClr val="FFFFFF"/>
                </a:highlight>
              </a:rPr>
              <a:t>, contó con la aprobación mayoritaria de la población peruana, debido en buena parte al descrédito en que había caído la clase política y sus representantes en el parlamento, aunque hay que destacar que el desprestigio de la «partidocracia» fue fomentado y estimulado desde muy temprano por el mismo </a:t>
            </a:r>
            <a:r>
              <a:rPr lang="es-ES" sz="1800" b="0" i="0" u="none" strike="noStrike" dirty="0">
                <a:solidFill>
                  <a:srgbClr val="202122"/>
                </a:solidFill>
                <a:effectLst/>
                <a:highlight>
                  <a:srgbClr val="FFFFFF"/>
                </a:highlight>
              </a:rPr>
              <a:t>gobierno de Fujimori</a:t>
            </a:r>
            <a:r>
              <a:rPr lang="es-ES" sz="1800" b="0" i="0" dirty="0">
                <a:solidFill>
                  <a:srgbClr val="202122"/>
                </a:solidFill>
                <a:effectLst/>
                <a:highlight>
                  <a:srgbClr val="FFFFFF"/>
                </a:highlight>
              </a:rPr>
              <a:t>.</a:t>
            </a:r>
          </a:p>
          <a:p>
            <a:endParaRPr lang="es-PE" dirty="0"/>
          </a:p>
        </p:txBody>
      </p:sp>
      <p:sp>
        <p:nvSpPr>
          <p:cNvPr id="4" name="Marcador de pie de página 3">
            <a:extLst>
              <a:ext uri="{FF2B5EF4-FFF2-40B4-BE49-F238E27FC236}">
                <a16:creationId xmlns:a16="http://schemas.microsoft.com/office/drawing/2014/main" id="{4DBFD408-D862-B333-B1EB-ADD605191A7A}"/>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118465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DAB9BD-2952-1F8A-3A29-11304EF96339}"/>
              </a:ext>
            </a:extLst>
          </p:cNvPr>
          <p:cNvSpPr>
            <a:spLocks noGrp="1"/>
          </p:cNvSpPr>
          <p:nvPr>
            <p:ph idx="1"/>
          </p:nvPr>
        </p:nvSpPr>
        <p:spPr>
          <a:xfrm>
            <a:off x="180754" y="1127050"/>
            <a:ext cx="8771860" cy="5039833"/>
          </a:xfrm>
        </p:spPr>
        <p:txBody>
          <a:bodyPr>
            <a:normAutofit/>
          </a:bodyPr>
          <a:lstStyle/>
          <a:p>
            <a:pPr algn="just"/>
            <a:r>
              <a:rPr lang="es-ES" sz="1800" b="0" i="0" dirty="0">
                <a:solidFill>
                  <a:srgbClr val="202122"/>
                </a:solidFill>
                <a:effectLst/>
                <a:highlight>
                  <a:srgbClr val="FFFFFF"/>
                </a:highlight>
              </a:rPr>
              <a:t>Si bien en el plano interno el «autogolpe» fue medianamente aceptado por la población, la comunidad internacional en cambio mostró una posición de rechazo. Así, por ejemplo, los países miembros de la </a:t>
            </a:r>
            <a:r>
              <a:rPr lang="es-ES" sz="1800" b="0" i="0" u="none" strike="noStrike" dirty="0">
                <a:solidFill>
                  <a:srgbClr val="202122"/>
                </a:solidFill>
                <a:effectLst/>
                <a:highlight>
                  <a:srgbClr val="FFFFFF"/>
                </a:highlight>
              </a:rPr>
              <a:t>Organización de Estados Americanos</a:t>
            </a:r>
            <a:r>
              <a:rPr lang="es-ES" sz="1800" b="0" i="0" dirty="0">
                <a:solidFill>
                  <a:srgbClr val="202122"/>
                </a:solidFill>
                <a:effectLst/>
                <a:highlight>
                  <a:srgbClr val="FFFFFF"/>
                </a:highlight>
              </a:rPr>
              <a:t>, “deploraron” el autogolpe peruano e instaron al presidente Fujimori a que buscara una fórmula para el retorno de la democracia. En la reunión de cancilleres, el ministro peruano </a:t>
            </a:r>
            <a:r>
              <a:rPr lang="es-ES" sz="1800" b="0" i="0" u="none" strike="noStrike" dirty="0">
                <a:solidFill>
                  <a:srgbClr val="202122"/>
                </a:solidFill>
                <a:effectLst/>
                <a:highlight>
                  <a:srgbClr val="FFFFFF"/>
                </a:highlight>
              </a:rPr>
              <a:t>Augusto </a:t>
            </a:r>
            <a:r>
              <a:rPr lang="es-ES" sz="1800" b="0" i="0" u="none" strike="noStrike" dirty="0" err="1">
                <a:solidFill>
                  <a:srgbClr val="202122"/>
                </a:solidFill>
                <a:effectLst/>
                <a:highlight>
                  <a:srgbClr val="FFFFFF"/>
                </a:highlight>
              </a:rPr>
              <a:t>Blacker</a:t>
            </a:r>
            <a:r>
              <a:rPr lang="es-ES" sz="1800" b="0" i="0" u="none" strike="noStrike" dirty="0">
                <a:solidFill>
                  <a:srgbClr val="202122"/>
                </a:solidFill>
                <a:effectLst/>
                <a:highlight>
                  <a:srgbClr val="FFFFFF"/>
                </a:highlight>
              </a:rPr>
              <a:t> Miller</a:t>
            </a:r>
            <a:r>
              <a:rPr lang="es-ES" sz="1800" b="0" i="0" dirty="0">
                <a:solidFill>
                  <a:srgbClr val="202122"/>
                </a:solidFill>
                <a:effectLst/>
                <a:highlight>
                  <a:srgbClr val="FFFFFF"/>
                </a:highlight>
              </a:rPr>
              <a:t> intentó justificar el autogolpe a partir del riesgo que significaba para el </a:t>
            </a:r>
            <a:r>
              <a:rPr lang="es-ES" sz="1800" b="0" i="0" u="none" strike="noStrike" dirty="0">
                <a:solidFill>
                  <a:srgbClr val="202122"/>
                </a:solidFill>
                <a:effectLst/>
                <a:highlight>
                  <a:srgbClr val="FFFFFF"/>
                </a:highlight>
              </a:rPr>
              <a:t>Perú</a:t>
            </a:r>
            <a:r>
              <a:rPr lang="es-ES" sz="1800" b="0" i="0" dirty="0">
                <a:solidFill>
                  <a:srgbClr val="202122"/>
                </a:solidFill>
                <a:effectLst/>
                <a:highlight>
                  <a:srgbClr val="FFFFFF"/>
                </a:highlight>
              </a:rPr>
              <a:t> la subversión terrorista. Este argumento no convenció a los representantes de los países más importantes de </a:t>
            </a:r>
            <a:r>
              <a:rPr lang="es-ES" sz="1800" b="0" i="0" u="none" strike="noStrike" dirty="0">
                <a:solidFill>
                  <a:srgbClr val="202122"/>
                </a:solidFill>
                <a:effectLst/>
                <a:highlight>
                  <a:srgbClr val="FFFFFF"/>
                </a:highlight>
              </a:rPr>
              <a:t>América</a:t>
            </a:r>
            <a:r>
              <a:rPr lang="es-ES" sz="1800" b="0" i="0" dirty="0">
                <a:solidFill>
                  <a:srgbClr val="202122"/>
                </a:solidFill>
                <a:effectLst/>
                <a:highlight>
                  <a:srgbClr val="FFFFFF"/>
                </a:highlight>
              </a:rPr>
              <a:t>. Se aprobó una resolución en la cual se exigía al </a:t>
            </a:r>
            <a:r>
              <a:rPr lang="es-ES" sz="1800" b="0" i="0" u="none" strike="noStrike" dirty="0">
                <a:solidFill>
                  <a:srgbClr val="202122"/>
                </a:solidFill>
                <a:effectLst/>
                <a:highlight>
                  <a:srgbClr val="FFFFFF"/>
                </a:highlight>
              </a:rPr>
              <a:t>gobierno peruano</a:t>
            </a:r>
            <a:r>
              <a:rPr lang="es-ES" sz="1800" b="0" i="0" dirty="0">
                <a:solidFill>
                  <a:srgbClr val="202122"/>
                </a:solidFill>
                <a:effectLst/>
                <a:highlight>
                  <a:srgbClr val="FFFFFF"/>
                </a:highlight>
              </a:rPr>
              <a:t> dialogar con la oposición democrática y encontrar una senda para retornar a la democracia; caso contrario, en la siguiente reunión de cancilleres se procedería a adoptar sanciones contra el </a:t>
            </a:r>
            <a:r>
              <a:rPr lang="es-ES" sz="1800" b="0" i="0" u="none" strike="noStrike" dirty="0">
                <a:solidFill>
                  <a:srgbClr val="202122"/>
                </a:solidFill>
                <a:effectLst/>
                <a:highlight>
                  <a:srgbClr val="FFFFFF"/>
                </a:highlight>
              </a:rPr>
              <a:t>Perú</a:t>
            </a:r>
            <a:r>
              <a:rPr lang="es-ES" sz="1800" b="0" i="0" dirty="0">
                <a:solidFill>
                  <a:srgbClr val="202122"/>
                </a:solidFill>
                <a:effectLst/>
                <a:highlight>
                  <a:srgbClr val="FFFFFF"/>
                </a:highlight>
              </a:rPr>
              <a:t>.</a:t>
            </a:r>
          </a:p>
          <a:p>
            <a:pPr algn="just"/>
            <a:r>
              <a:rPr lang="es-ES" sz="1800" b="0" i="0" dirty="0">
                <a:solidFill>
                  <a:srgbClr val="202122"/>
                </a:solidFill>
                <a:effectLst/>
                <a:highlight>
                  <a:srgbClr val="FFFFFF"/>
                </a:highlight>
              </a:rPr>
              <a:t>En mayo de 1992, Alberto Fujimori asistió a la XXII </a:t>
            </a:r>
            <a:r>
              <a:rPr lang="es-ES" sz="1800" b="0" i="0" u="none" strike="noStrike" dirty="0">
                <a:solidFill>
                  <a:srgbClr val="202122"/>
                </a:solidFill>
                <a:effectLst/>
                <a:highlight>
                  <a:srgbClr val="FFFFFF"/>
                </a:highlight>
              </a:rPr>
              <a:t>Asamblea General de la Organización de los Estados Americanos</a:t>
            </a:r>
            <a:r>
              <a:rPr lang="es-ES" sz="1800" b="0" i="0" dirty="0">
                <a:solidFill>
                  <a:srgbClr val="202122"/>
                </a:solidFill>
                <a:effectLst/>
                <a:highlight>
                  <a:srgbClr val="FFFFFF"/>
                </a:highlight>
              </a:rPr>
              <a:t> en </a:t>
            </a:r>
            <a:r>
              <a:rPr lang="es-ES" sz="1800" b="0" i="0" u="none" strike="noStrike" dirty="0">
                <a:solidFill>
                  <a:srgbClr val="202122"/>
                </a:solidFill>
                <a:effectLst/>
                <a:highlight>
                  <a:srgbClr val="FFFFFF"/>
                </a:highlight>
              </a:rPr>
              <a:t>Nasáu</a:t>
            </a:r>
            <a:r>
              <a:rPr lang="es-ES" sz="1800" b="0" i="0" dirty="0">
                <a:solidFill>
                  <a:srgbClr val="202122"/>
                </a:solidFill>
                <a:effectLst/>
                <a:highlight>
                  <a:srgbClr val="FFFFFF"/>
                </a:highlight>
              </a:rPr>
              <a:t>, </a:t>
            </a:r>
            <a:r>
              <a:rPr lang="es-ES" sz="1800" b="0" i="0" u="none" strike="noStrike" dirty="0">
                <a:solidFill>
                  <a:srgbClr val="202122"/>
                </a:solidFill>
                <a:effectLst/>
                <a:highlight>
                  <a:srgbClr val="FFFFFF"/>
                </a:highlight>
              </a:rPr>
              <a:t>Bahamas</a:t>
            </a:r>
            <a:r>
              <a:rPr lang="es-ES" sz="1800" b="0" i="0" dirty="0">
                <a:solidFill>
                  <a:srgbClr val="202122"/>
                </a:solidFill>
                <a:effectLst/>
                <a:highlight>
                  <a:srgbClr val="FFFFFF"/>
                </a:highlight>
              </a:rPr>
              <a:t>; en la cual se comprometió a restablecer los derechos constitucionales en el país, así como a convocar a un Congreso Constituyente Democrático para garantizar el equilibrio de poderes y la efectiva participación ciudadana en la elaboración de un nuevo contrato social.</a:t>
            </a:r>
          </a:p>
          <a:p>
            <a:endParaRPr lang="es-PE" dirty="0"/>
          </a:p>
        </p:txBody>
      </p:sp>
      <p:sp>
        <p:nvSpPr>
          <p:cNvPr id="4" name="Marcador de pie de página 3">
            <a:extLst>
              <a:ext uri="{FF2B5EF4-FFF2-40B4-BE49-F238E27FC236}">
                <a16:creationId xmlns:a16="http://schemas.microsoft.com/office/drawing/2014/main" id="{4DBFD408-D862-B333-B1EB-ADD605191A7A}"/>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733731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DAB9BD-2952-1F8A-3A29-11304EF96339}"/>
              </a:ext>
            </a:extLst>
          </p:cNvPr>
          <p:cNvSpPr>
            <a:spLocks noGrp="1"/>
          </p:cNvSpPr>
          <p:nvPr>
            <p:ph idx="1"/>
          </p:nvPr>
        </p:nvSpPr>
        <p:spPr>
          <a:xfrm>
            <a:off x="180754" y="1127050"/>
            <a:ext cx="8623004" cy="5039833"/>
          </a:xfrm>
        </p:spPr>
        <p:txBody>
          <a:bodyPr>
            <a:normAutofit/>
          </a:bodyPr>
          <a:lstStyle/>
          <a:p>
            <a:pPr algn="just"/>
            <a:r>
              <a:rPr lang="es-ES" sz="1800" b="1" i="0" dirty="0">
                <a:effectLst/>
                <a:highlight>
                  <a:srgbClr val="FFFFFF"/>
                </a:highlight>
              </a:rPr>
              <a:t>Aprobación de la Constitución</a:t>
            </a:r>
          </a:p>
          <a:p>
            <a:pPr algn="just"/>
            <a:r>
              <a:rPr lang="es-ES" sz="1800" b="0" i="0" dirty="0">
                <a:solidFill>
                  <a:srgbClr val="202122"/>
                </a:solidFill>
                <a:effectLst/>
                <a:highlight>
                  <a:srgbClr val="FFFFFF"/>
                </a:highlight>
              </a:rPr>
              <a:t>De conformidad con la Ley Constitucional del 31 de agosto de 1993, el CCD sometió al voto popular la aprobación de la nueva carta política. El gobierno fijó como fecha para la realización de dicho referéndum el 31 de octubre del mismo año, en el cual los ciudadanos deberían optar por una de las dos opciones: por el “SI”, si estaban a favor de aprobar la Constitución; y por el “NO” si eran contrarios a ello.</a:t>
            </a:r>
          </a:p>
          <a:p>
            <a:pPr algn="just"/>
            <a:r>
              <a:rPr lang="es-ES" sz="1800" b="0" i="0" dirty="0">
                <a:solidFill>
                  <a:srgbClr val="202122"/>
                </a:solidFill>
                <a:effectLst/>
                <a:highlight>
                  <a:srgbClr val="FFFFFF"/>
                </a:highlight>
              </a:rPr>
              <a:t>Los partidos opositores al gobierno, tanto aquellos que habían participado en el CCD como aquellos que se abstuvieron, sumaron esfuerzos a favor del “NO”. Mientras que el gobierno puso todo su aparato de publicidad al servicio de la campaña por el “SI”. Los resultados de esta consulta popular fueron los siguientes: Por el “SI” votaron 3.878.964 ciudadanos (52.24 %), mientras que por el “NO” votaron 3.545.699 ciudadanos (47.76 %).</a:t>
            </a:r>
          </a:p>
          <a:p>
            <a:pPr algn="just"/>
            <a:r>
              <a:rPr lang="es-ES" sz="1800" b="0" i="0" dirty="0">
                <a:solidFill>
                  <a:srgbClr val="202122"/>
                </a:solidFill>
                <a:effectLst/>
                <a:highlight>
                  <a:srgbClr val="FFFFFF"/>
                </a:highlight>
              </a:rPr>
              <a:t>El gobierno obtuvo así el triunfo. Aprobada la Constitución, Fujimori procedió a su promulgación el 29 de diciembre de 1993, entrando en vigor el 31 de diciembre del mismo año.</a:t>
            </a:r>
          </a:p>
          <a:p>
            <a:endParaRPr lang="es-PE" dirty="0"/>
          </a:p>
        </p:txBody>
      </p:sp>
      <p:sp>
        <p:nvSpPr>
          <p:cNvPr id="4" name="Marcador de pie de página 3">
            <a:extLst>
              <a:ext uri="{FF2B5EF4-FFF2-40B4-BE49-F238E27FC236}">
                <a16:creationId xmlns:a16="http://schemas.microsoft.com/office/drawing/2014/main" id="{4DBFD408-D862-B333-B1EB-ADD605191A7A}"/>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310642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laméo - Estado">
            <a:extLst>
              <a:ext uri="{FF2B5EF4-FFF2-40B4-BE49-F238E27FC236}">
                <a16:creationId xmlns:a16="http://schemas.microsoft.com/office/drawing/2014/main" id="{C466D558-79DF-4342-A359-2D2C9D25DE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6171" y="974728"/>
            <a:ext cx="7336972" cy="581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3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AAD50C9-91FD-80CA-540F-3A51D580E52E}"/>
              </a:ext>
            </a:extLst>
          </p:cNvPr>
          <p:cNvPicPr>
            <a:picLocks noGrp="1" noChangeAspect="1"/>
          </p:cNvPicPr>
          <p:nvPr>
            <p:ph idx="1"/>
          </p:nvPr>
        </p:nvPicPr>
        <p:blipFill rotWithShape="1">
          <a:blip r:embed="rId2"/>
          <a:srcRect r="13499"/>
          <a:stretch/>
        </p:blipFill>
        <p:spPr>
          <a:xfrm>
            <a:off x="171958" y="2147777"/>
            <a:ext cx="8959219" cy="1041990"/>
          </a:xfrm>
          <a:prstGeom prst="rect">
            <a:avLst/>
          </a:prstGeom>
        </p:spPr>
      </p:pic>
      <p:sp>
        <p:nvSpPr>
          <p:cNvPr id="4" name="Marcador de pie de página 3">
            <a:extLst>
              <a:ext uri="{FF2B5EF4-FFF2-40B4-BE49-F238E27FC236}">
                <a16:creationId xmlns:a16="http://schemas.microsoft.com/office/drawing/2014/main" id="{CB09FE31-DF3B-D894-9056-5A7AD0E4E853}"/>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3474137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E90DF-3FE9-F41F-161A-27556FB65682}"/>
              </a:ext>
            </a:extLst>
          </p:cNvPr>
          <p:cNvSpPr>
            <a:spLocks noGrp="1"/>
          </p:cNvSpPr>
          <p:nvPr>
            <p:ph type="title"/>
          </p:nvPr>
        </p:nvSpPr>
        <p:spPr>
          <a:xfrm>
            <a:off x="628650" y="1012371"/>
            <a:ext cx="7886700" cy="473529"/>
          </a:xfrm>
        </p:spPr>
        <p:txBody>
          <a:bodyPr>
            <a:normAutofit fontScale="90000"/>
          </a:bodyPr>
          <a:lstStyle/>
          <a:p>
            <a:r>
              <a:rPr lang="es-ES" dirty="0"/>
              <a:t>                                        videos</a:t>
            </a:r>
            <a:endParaRPr lang="es-PE" dirty="0"/>
          </a:p>
        </p:txBody>
      </p:sp>
      <p:sp>
        <p:nvSpPr>
          <p:cNvPr id="3" name="Marcador de contenido 2">
            <a:extLst>
              <a:ext uri="{FF2B5EF4-FFF2-40B4-BE49-F238E27FC236}">
                <a16:creationId xmlns:a16="http://schemas.microsoft.com/office/drawing/2014/main" id="{BA0A66BD-904A-CA52-83C0-6E84D938FA95}"/>
              </a:ext>
            </a:extLst>
          </p:cNvPr>
          <p:cNvSpPr>
            <a:spLocks noGrp="1"/>
          </p:cNvSpPr>
          <p:nvPr>
            <p:ph idx="1"/>
          </p:nvPr>
        </p:nvSpPr>
        <p:spPr>
          <a:xfrm>
            <a:off x="628650" y="1485900"/>
            <a:ext cx="7886700" cy="4691063"/>
          </a:xfrm>
        </p:spPr>
        <p:txBody>
          <a:bodyPr/>
          <a:lstStyle/>
          <a:p>
            <a:r>
              <a:rPr lang="es-PE" dirty="0">
                <a:hlinkClick r:id="rId2"/>
              </a:rPr>
              <a:t>https://www.youtube.com/watch?v=dVHRrErEEI8</a:t>
            </a:r>
            <a:endParaRPr lang="es-PE" dirty="0"/>
          </a:p>
          <a:p>
            <a:r>
              <a:rPr lang="es-PE" dirty="0"/>
              <a:t>La Seguridad y la Defensa Nacional</a:t>
            </a:r>
          </a:p>
          <a:p>
            <a:r>
              <a:rPr lang="es-PE" dirty="0">
                <a:hlinkClick r:id="rId3"/>
              </a:rPr>
              <a:t>https://www.youtube.com/watch?v=rZud2QC8VXM</a:t>
            </a:r>
            <a:endParaRPr lang="es-PE" dirty="0"/>
          </a:p>
          <a:p>
            <a:r>
              <a:rPr lang="es-PE" dirty="0"/>
              <a:t>El Consejo De Seguridad Nacional</a:t>
            </a:r>
          </a:p>
          <a:p>
            <a:r>
              <a:rPr lang="es-PE" dirty="0">
                <a:hlinkClick r:id="rId4"/>
              </a:rPr>
              <a:t>https://www.gob.pe/institucion/indeci/contacto-y-numeros-de-emergencias</a:t>
            </a:r>
            <a:endParaRPr lang="es-PE" dirty="0"/>
          </a:p>
          <a:p>
            <a:r>
              <a:rPr lang="es-PE" dirty="0">
                <a:solidFill>
                  <a:srgbClr val="FF0000"/>
                </a:solidFill>
              </a:rPr>
              <a:t>Defensa Civil Tarea de Todos</a:t>
            </a:r>
          </a:p>
          <a:p>
            <a:endParaRPr lang="es-PE" dirty="0"/>
          </a:p>
        </p:txBody>
      </p:sp>
      <p:sp>
        <p:nvSpPr>
          <p:cNvPr id="6" name="Marcador de pie de página 5">
            <a:extLst>
              <a:ext uri="{FF2B5EF4-FFF2-40B4-BE49-F238E27FC236}">
                <a16:creationId xmlns:a16="http://schemas.microsoft.com/office/drawing/2014/main" id="{AA2E9456-C644-4571-AC40-35A9E1F2A0DC}"/>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125761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3DC4D4-BDE1-418D-A488-F66ED7327F04}"/>
              </a:ext>
            </a:extLst>
          </p:cNvPr>
          <p:cNvSpPr>
            <a:spLocks noGrp="1"/>
          </p:cNvSpPr>
          <p:nvPr>
            <p:ph idx="1"/>
          </p:nvPr>
        </p:nvSpPr>
        <p:spPr>
          <a:xfrm>
            <a:off x="1143000" y="2125267"/>
            <a:ext cx="6720840" cy="3875483"/>
          </a:xfrm>
        </p:spPr>
        <p:txBody>
          <a:bodyPr>
            <a:normAutofit/>
          </a:bodyPr>
          <a:lstStyle/>
          <a:p>
            <a:r>
              <a:rPr lang="es-ES" sz="1800" b="1" dirty="0">
                <a:solidFill>
                  <a:prstClr val="black"/>
                </a:solidFill>
                <a:ea typeface="+mj-ea"/>
                <a:cs typeface="+mj-cs"/>
              </a:rPr>
              <a:t>Grupo 1</a:t>
            </a:r>
          </a:p>
          <a:p>
            <a:r>
              <a:rPr lang="es-ES" sz="1800" b="1" dirty="0">
                <a:solidFill>
                  <a:prstClr val="black"/>
                </a:solidFill>
                <a:ea typeface="+mj-ea"/>
                <a:cs typeface="+mj-cs"/>
              </a:rPr>
              <a:t>Compara la Constitución de Perú con la de Estados Unidos de Norte América</a:t>
            </a:r>
          </a:p>
          <a:p>
            <a:endParaRPr lang="es-ES" sz="1800" b="1" dirty="0">
              <a:solidFill>
                <a:prstClr val="black"/>
              </a:solidFill>
              <a:ea typeface="+mj-ea"/>
              <a:cs typeface="+mj-cs"/>
            </a:endParaRPr>
          </a:p>
          <a:p>
            <a:r>
              <a:rPr lang="es-ES" sz="1800" b="1" dirty="0"/>
              <a:t>Grupo 2</a:t>
            </a:r>
          </a:p>
          <a:p>
            <a:r>
              <a:rPr lang="es-ES" sz="1800" b="1" dirty="0">
                <a:solidFill>
                  <a:prstClr val="black"/>
                </a:solidFill>
                <a:ea typeface="+mj-ea"/>
                <a:cs typeface="+mj-cs"/>
              </a:rPr>
              <a:t>Compara la Constitución de Perú con la de China</a:t>
            </a:r>
          </a:p>
          <a:p>
            <a:endParaRPr lang="es-ES" sz="1800" b="1" dirty="0"/>
          </a:p>
          <a:p>
            <a:r>
              <a:rPr lang="es-ES" sz="1800" b="1" dirty="0"/>
              <a:t>Grupo 3</a:t>
            </a:r>
          </a:p>
          <a:p>
            <a:r>
              <a:rPr lang="es-ES" sz="1800" b="1" dirty="0">
                <a:solidFill>
                  <a:prstClr val="black"/>
                </a:solidFill>
                <a:ea typeface="+mj-ea"/>
                <a:cs typeface="+mj-cs"/>
              </a:rPr>
              <a:t>Compara la Constitución de Perú con la de Chile</a:t>
            </a:r>
          </a:p>
        </p:txBody>
      </p:sp>
      <p:sp>
        <p:nvSpPr>
          <p:cNvPr id="5" name="Título 4">
            <a:extLst>
              <a:ext uri="{FF2B5EF4-FFF2-40B4-BE49-F238E27FC236}">
                <a16:creationId xmlns:a16="http://schemas.microsoft.com/office/drawing/2014/main" id="{0CC6760E-16E6-95CB-B3E5-5EE5CB8586D6}"/>
              </a:ext>
            </a:extLst>
          </p:cNvPr>
          <p:cNvSpPr>
            <a:spLocks noGrp="1"/>
          </p:cNvSpPr>
          <p:nvPr>
            <p:ph type="title"/>
          </p:nvPr>
        </p:nvSpPr>
        <p:spPr>
          <a:xfrm>
            <a:off x="1545907" y="1274733"/>
            <a:ext cx="5915025" cy="494933"/>
          </a:xfrm>
        </p:spPr>
        <p:txBody>
          <a:bodyPr>
            <a:normAutofit fontScale="90000"/>
          </a:bodyPr>
          <a:lstStyle/>
          <a:p>
            <a:r>
              <a:rPr lang="es-ES" dirty="0"/>
              <a:t>                 </a:t>
            </a:r>
            <a:r>
              <a:rPr lang="es-ES" sz="3600" dirty="0">
                <a:solidFill>
                  <a:prstClr val="black"/>
                </a:solidFill>
                <a:latin typeface="Calibri Light" panose="020F0302020204030204"/>
                <a:ea typeface="+mj-ea"/>
                <a:cs typeface="+mj-cs"/>
              </a:rPr>
              <a:t>PRÁCTICA.</a:t>
            </a:r>
            <a:br>
              <a:rPr lang="es-ES" sz="3600" dirty="0">
                <a:solidFill>
                  <a:prstClr val="black"/>
                </a:solidFill>
                <a:latin typeface="Calibri Light" panose="020F0302020204030204"/>
                <a:ea typeface="+mj-ea"/>
                <a:cs typeface="+mj-cs"/>
              </a:rPr>
            </a:br>
            <a:r>
              <a:rPr lang="es-ES" dirty="0"/>
              <a:t>        </a:t>
            </a:r>
            <a:endParaRPr lang="es-PE" dirty="0"/>
          </a:p>
        </p:txBody>
      </p:sp>
      <p:sp>
        <p:nvSpPr>
          <p:cNvPr id="6" name="Marcador de pie de página 5">
            <a:extLst>
              <a:ext uri="{FF2B5EF4-FFF2-40B4-BE49-F238E27FC236}">
                <a16:creationId xmlns:a16="http://schemas.microsoft.com/office/drawing/2014/main" id="{9AC14F93-B7A8-43E3-96FF-B749351B59D1}"/>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332444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6C8A4-E342-4289-A232-31BFC89FF709}"/>
              </a:ext>
            </a:extLst>
          </p:cNvPr>
          <p:cNvSpPr>
            <a:spLocks noGrp="1"/>
          </p:cNvSpPr>
          <p:nvPr>
            <p:ph type="title"/>
          </p:nvPr>
        </p:nvSpPr>
        <p:spPr/>
        <p:txBody>
          <a:bodyPr>
            <a:normAutofit/>
          </a:bodyPr>
          <a:lstStyle/>
          <a:p>
            <a:pPr algn="ctr"/>
            <a:r>
              <a:rPr lang="es-ES" sz="2800" b="1" dirty="0">
                <a:latin typeface="+mn-lt"/>
              </a:rPr>
              <a:t>EL ESTADO</a:t>
            </a:r>
          </a:p>
        </p:txBody>
      </p:sp>
      <p:sp>
        <p:nvSpPr>
          <p:cNvPr id="3" name="Marcador de contenido 2">
            <a:extLst>
              <a:ext uri="{FF2B5EF4-FFF2-40B4-BE49-F238E27FC236}">
                <a16:creationId xmlns:a16="http://schemas.microsoft.com/office/drawing/2014/main" id="{53AF8B8B-F621-426C-95F4-9857DAF1FAE4}"/>
              </a:ext>
            </a:extLst>
          </p:cNvPr>
          <p:cNvSpPr>
            <a:spLocks noGrp="1"/>
          </p:cNvSpPr>
          <p:nvPr>
            <p:ph idx="1"/>
          </p:nvPr>
        </p:nvSpPr>
        <p:spPr>
          <a:xfrm>
            <a:off x="628650" y="2159803"/>
            <a:ext cx="7886700" cy="4351338"/>
          </a:xfrm>
        </p:spPr>
        <p:txBody>
          <a:bodyPr>
            <a:normAutofit fontScale="92500"/>
          </a:bodyPr>
          <a:lstStyle/>
          <a:p>
            <a:pPr marL="0" indent="0" algn="just">
              <a:buNone/>
            </a:pPr>
            <a:r>
              <a:rPr lang="es-ES" sz="2300" b="0" i="0" dirty="0">
                <a:effectLst/>
              </a:rPr>
              <a:t>Un </a:t>
            </a:r>
            <a:r>
              <a:rPr lang="es-ES" sz="2300" b="1" i="0" dirty="0">
                <a:effectLst/>
              </a:rPr>
              <a:t>Estado</a:t>
            </a:r>
            <a:r>
              <a:rPr lang="es-ES" sz="2300" b="0" i="0" dirty="0">
                <a:effectLst/>
              </a:rPr>
              <a:t> es una organización política constituida por un conjunto de instituciones burocráticas estables, a través de las cuales ejerce el </a:t>
            </a:r>
            <a:r>
              <a:rPr lang="es-ES" sz="2300" b="0" i="0" u="none" strike="noStrike" dirty="0">
                <a:effectLst/>
              </a:rPr>
              <a:t>monopolio del uso de la fuerza</a:t>
            </a:r>
            <a:r>
              <a:rPr lang="es-ES" sz="2300" b="0" i="0" dirty="0">
                <a:effectLst/>
              </a:rPr>
              <a:t> (</a:t>
            </a:r>
            <a:r>
              <a:rPr lang="es-ES" sz="2300" b="0" i="0" u="none" strike="noStrike" dirty="0">
                <a:effectLst/>
              </a:rPr>
              <a:t>soberanía</a:t>
            </a:r>
            <a:r>
              <a:rPr lang="es-ES" sz="2300" b="0" i="0" dirty="0">
                <a:effectLst/>
              </a:rPr>
              <a:t>) aplicada a una población dentro de unos límites territoriales establecidos.</a:t>
            </a:r>
          </a:p>
          <a:p>
            <a:pPr marL="0" indent="0" algn="just">
              <a:buNone/>
            </a:pPr>
            <a:r>
              <a:rPr lang="es-ES" sz="2300" b="0" i="0" dirty="0">
                <a:effectLst/>
              </a:rPr>
              <a:t>Muchas sociedades humanas han sido gobernadas por estados durante milenios; sin embargo, la mayoría de las personas en la </a:t>
            </a:r>
            <a:r>
              <a:rPr lang="es-ES" sz="2300" b="0" i="0" u="none" strike="noStrike" dirty="0">
                <a:effectLst/>
              </a:rPr>
              <a:t>prehistoria</a:t>
            </a:r>
            <a:r>
              <a:rPr lang="es-ES" sz="2300" b="0" i="0" dirty="0">
                <a:effectLst/>
              </a:rPr>
              <a:t> vivían en </a:t>
            </a:r>
            <a:r>
              <a:rPr lang="es-ES" sz="2300" b="0" i="0" u="none" strike="noStrike" dirty="0">
                <a:effectLst/>
              </a:rPr>
              <a:t>sociedades sin estado</a:t>
            </a:r>
            <a:r>
              <a:rPr lang="es-ES" sz="2300" b="0" i="0" dirty="0">
                <a:effectLst/>
              </a:rPr>
              <a:t>. Los primeros estados surgieron hace unos 5500 años junto con el rápido crecimiento de las ciudades, la invención de la escritura, y la codificación de nuevas clases de religión. Con el tiempo, se desarrolló una variedad de formas diferentes de estados, empleando una variedad de justificaciones para su existencia (como el </a:t>
            </a:r>
            <a:r>
              <a:rPr lang="es-ES" sz="2300" b="0" i="0" u="none" strike="noStrike" dirty="0">
                <a:effectLst/>
              </a:rPr>
              <a:t>derecho divino</a:t>
            </a:r>
            <a:r>
              <a:rPr lang="es-ES" sz="2300" b="0" i="0" dirty="0">
                <a:effectLst/>
              </a:rPr>
              <a:t>, la teoría del </a:t>
            </a:r>
            <a:r>
              <a:rPr lang="es-ES" sz="2300" b="0" i="0" u="none" strike="noStrike" dirty="0">
                <a:effectLst/>
              </a:rPr>
              <a:t>contrato social</a:t>
            </a:r>
            <a:r>
              <a:rPr lang="es-ES" sz="2300" b="0" i="0" dirty="0">
                <a:effectLst/>
              </a:rPr>
              <a:t>, etc.). Hoy día, sin embargo, el </a:t>
            </a:r>
            <a:r>
              <a:rPr lang="es-ES" sz="2300" b="0" i="0" u="none" strike="noStrike" dirty="0">
                <a:effectLst/>
              </a:rPr>
              <a:t>estado-nación</a:t>
            </a:r>
            <a:r>
              <a:rPr lang="es-ES" sz="2300" b="0" i="0" dirty="0">
                <a:effectLst/>
              </a:rPr>
              <a:t> moderno es la forma predominante de estado a que están sometidas las personas.</a:t>
            </a:r>
          </a:p>
          <a:p>
            <a:endParaRPr lang="es-ES" dirty="0"/>
          </a:p>
        </p:txBody>
      </p:sp>
    </p:spTree>
    <p:extLst>
      <p:ext uri="{BB962C8B-B14F-4D97-AF65-F5344CB8AC3E}">
        <p14:creationId xmlns:p14="http://schemas.microsoft.com/office/powerpoint/2010/main" val="52876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RUCTURA DEL ESTADO PERUANO |authorSTREAM">
            <a:extLst>
              <a:ext uri="{FF2B5EF4-FFF2-40B4-BE49-F238E27FC236}">
                <a16:creationId xmlns:a16="http://schemas.microsoft.com/office/drawing/2014/main" id="{15AA069C-A5DA-4086-9884-1D8CA19716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7950" y="1066800"/>
            <a:ext cx="7148736" cy="53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3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35DA6-A3B2-4155-AEAF-AD2699C066C2}"/>
              </a:ext>
            </a:extLst>
          </p:cNvPr>
          <p:cNvSpPr>
            <a:spLocks noGrp="1"/>
          </p:cNvSpPr>
          <p:nvPr>
            <p:ph type="title"/>
          </p:nvPr>
        </p:nvSpPr>
        <p:spPr>
          <a:xfrm>
            <a:off x="628650" y="974726"/>
            <a:ext cx="7886700" cy="1441904"/>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Estado nación</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una forma de organización política que se caracteriza por tener un territorio claramente delimitado, una población relativamente constante, y un gobierno.</a:t>
            </a: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s-ES" dirty="0"/>
          </a:p>
        </p:txBody>
      </p:sp>
      <p:pic>
        <p:nvPicPr>
          <p:cNvPr id="2050" name="Picture 2" descr="CARACTERÍSTICAS DEL ESTADO PERUANO - ppt video online descargar">
            <a:extLst>
              <a:ext uri="{FF2B5EF4-FFF2-40B4-BE49-F238E27FC236}">
                <a16:creationId xmlns:a16="http://schemas.microsoft.com/office/drawing/2014/main" id="{FB9D2F1E-5BA3-4E42-9F8C-649042C831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932" y="1872343"/>
            <a:ext cx="7526211" cy="484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1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D39D4-30C0-4FB5-A98C-FD38DAEDD047}"/>
              </a:ext>
            </a:extLst>
          </p:cNvPr>
          <p:cNvSpPr>
            <a:spLocks noGrp="1"/>
          </p:cNvSpPr>
          <p:nvPr>
            <p:ph type="title"/>
          </p:nvPr>
        </p:nvSpPr>
        <p:spPr/>
        <p:txBody>
          <a:bodyPr>
            <a:normAutofit/>
          </a:bodyPr>
          <a:lstStyle/>
          <a:p>
            <a:pPr algn="ctr"/>
            <a:r>
              <a:rPr lang="es-ES" sz="2800" b="1" dirty="0">
                <a:latin typeface="+mn-lt"/>
              </a:rPr>
              <a:t>CARACTERÍSTICAS DEL ESTADO PERUANO</a:t>
            </a:r>
          </a:p>
        </p:txBody>
      </p:sp>
      <p:sp>
        <p:nvSpPr>
          <p:cNvPr id="3" name="Marcador de contenido 2">
            <a:extLst>
              <a:ext uri="{FF2B5EF4-FFF2-40B4-BE49-F238E27FC236}">
                <a16:creationId xmlns:a16="http://schemas.microsoft.com/office/drawing/2014/main" id="{EAC3CC78-47F7-4299-9B85-28ED1D02F993}"/>
              </a:ext>
            </a:extLst>
          </p:cNvPr>
          <p:cNvSpPr>
            <a:spLocks noGrp="1"/>
          </p:cNvSpPr>
          <p:nvPr>
            <p:ph idx="1"/>
          </p:nvPr>
        </p:nvSpPr>
        <p:spPr>
          <a:xfrm>
            <a:off x="628650" y="2300289"/>
            <a:ext cx="7886700" cy="4351338"/>
          </a:xfrm>
        </p:spPr>
        <p:txBody>
          <a:bodyPr>
            <a:normAutofit lnSpcReduction="10000"/>
          </a:bodyPr>
          <a:lstStyle/>
          <a:p>
            <a:pPr algn="just"/>
            <a:r>
              <a:rPr lang="es-ES" sz="1800" dirty="0"/>
              <a:t>Estas Características están determinadas por la Constitución Política de 1993 vigente hasta hoy, que en su art. 43 dice que el Estado Peruano es: Una República Democrática, ya que en ella se ejerce un gobierno representativo, elegido por el pueblo mediante sufragio universal.</a:t>
            </a:r>
          </a:p>
          <a:p>
            <a:pPr algn="just"/>
            <a:r>
              <a:rPr lang="es-ES" sz="1800" dirty="0"/>
              <a:t>Social, porque es una democracia que debe beneficiar a toda y no solo algunos   individuos.</a:t>
            </a:r>
          </a:p>
          <a:p>
            <a:pPr algn="just"/>
            <a:r>
              <a:rPr lang="es-ES" sz="1800" dirty="0"/>
              <a:t>Independiente,   porque   no   tiene   relaciones   de subordinación ante ningún otro Estado.</a:t>
            </a:r>
          </a:p>
          <a:p>
            <a:pPr algn="just"/>
            <a:r>
              <a:rPr lang="es-ES" sz="1800" dirty="0"/>
              <a:t>Soberana, porque el Estado peruano no tiene restricciones para ejercer su poder dentro de los límites de su territorio. </a:t>
            </a:r>
          </a:p>
          <a:p>
            <a:pPr algn="just"/>
            <a:r>
              <a:rPr lang="es-ES" sz="1800" dirty="0"/>
              <a:t>Constituyente un Gobierno Unitario, es decir, posee un solo gobierno central y una sola Constitución que tiene vigencia para todos los peruanos. Los departamentos o provincias no tienen, por lo tanto, autonomía política.</a:t>
            </a:r>
          </a:p>
          <a:p>
            <a:pPr algn="just"/>
            <a:r>
              <a:rPr lang="es-ES" sz="1800" dirty="0"/>
              <a:t>Plantea una  Administración  Descentralizada,  porque paralelamente  al gobierno   central   existen gobiernos   locales   responsables   de   sus   respectivas jurisdicciones.</a:t>
            </a:r>
          </a:p>
        </p:txBody>
      </p:sp>
    </p:spTree>
    <p:extLst>
      <p:ext uri="{BB962C8B-B14F-4D97-AF65-F5344CB8AC3E}">
        <p14:creationId xmlns:p14="http://schemas.microsoft.com/office/powerpoint/2010/main" val="166021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955A8-7F94-470F-B13D-BC85D6C2E19A}"/>
              </a:ext>
            </a:extLst>
          </p:cNvPr>
          <p:cNvSpPr>
            <a:spLocks noGrp="1"/>
          </p:cNvSpPr>
          <p:nvPr>
            <p:ph type="title"/>
          </p:nvPr>
        </p:nvSpPr>
        <p:spPr>
          <a:xfrm>
            <a:off x="628650" y="974726"/>
            <a:ext cx="7886700" cy="418645"/>
          </a:xfrm>
        </p:spPr>
        <p:txBody>
          <a:bodyPr>
            <a:normAutofit fontScale="90000"/>
          </a:bodyPr>
          <a:lstStyle/>
          <a:p>
            <a:endParaRPr lang="es-ES" dirty="0"/>
          </a:p>
        </p:txBody>
      </p:sp>
      <p:pic>
        <p:nvPicPr>
          <p:cNvPr id="4098" name="Picture 2" descr="Mapa Conceptual del Estado Peruano.">
            <a:extLst>
              <a:ext uri="{FF2B5EF4-FFF2-40B4-BE49-F238E27FC236}">
                <a16:creationId xmlns:a16="http://schemas.microsoft.com/office/drawing/2014/main" id="{389205EB-B725-4D22-AC06-F96A69ECC1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406" y="544286"/>
            <a:ext cx="8112165" cy="644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6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2F6E5-15BF-4166-A8F1-9BEC9092BAD5}"/>
              </a:ext>
            </a:extLst>
          </p:cNvPr>
          <p:cNvSpPr>
            <a:spLocks noGrp="1"/>
          </p:cNvSpPr>
          <p:nvPr>
            <p:ph type="title"/>
          </p:nvPr>
        </p:nvSpPr>
        <p:spPr>
          <a:xfrm>
            <a:off x="628650" y="974727"/>
            <a:ext cx="7886700" cy="385988"/>
          </a:xfrm>
        </p:spPr>
        <p:txBody>
          <a:bodyPr>
            <a:noAutofit/>
          </a:bodyPr>
          <a:lstStyle/>
          <a:p>
            <a:r>
              <a:rPr lang="es-ES" sz="2000" dirty="0"/>
              <a:t>Análisis actual de la Estructura Horizontal  y Vertical del estado peruano</a:t>
            </a:r>
          </a:p>
        </p:txBody>
      </p:sp>
      <p:sp>
        <p:nvSpPr>
          <p:cNvPr id="3" name="Marcador de contenido 2">
            <a:extLst>
              <a:ext uri="{FF2B5EF4-FFF2-40B4-BE49-F238E27FC236}">
                <a16:creationId xmlns:a16="http://schemas.microsoft.com/office/drawing/2014/main" id="{ED37198A-C129-444A-967D-F4A8571F732A}"/>
              </a:ext>
            </a:extLst>
          </p:cNvPr>
          <p:cNvSpPr>
            <a:spLocks noGrp="1"/>
          </p:cNvSpPr>
          <p:nvPr>
            <p:ph idx="1"/>
          </p:nvPr>
        </p:nvSpPr>
        <p:spPr>
          <a:xfrm>
            <a:off x="628650" y="1469571"/>
            <a:ext cx="7886700" cy="5316992"/>
          </a:xfrm>
        </p:spPr>
        <p:txBody>
          <a:bodyPr>
            <a:normAutofit/>
          </a:bodyPr>
          <a:lstStyle/>
          <a:p>
            <a:r>
              <a:rPr lang="es-ES" sz="1800" dirty="0"/>
              <a:t>Estas de acuerdo con la estructura  Regional del Estado peruano</a:t>
            </a:r>
          </a:p>
          <a:p>
            <a:r>
              <a:rPr lang="es-ES" sz="1800" dirty="0"/>
              <a:t>Como se formaron y quienes participaron  en su formación de las 24 Regiones</a:t>
            </a:r>
          </a:p>
          <a:p>
            <a:r>
              <a:rPr lang="es-ES" sz="1600" b="0" i="0" dirty="0">
                <a:solidFill>
                  <a:srgbClr val="222222"/>
                </a:solidFill>
                <a:effectLst/>
                <a:latin typeface="arial" panose="020B0604020202020204" pitchFamily="34" charset="0"/>
              </a:rPr>
              <a:t>La </a:t>
            </a:r>
            <a:r>
              <a:rPr lang="es-ES" sz="1600" b="1" i="0" dirty="0">
                <a:solidFill>
                  <a:srgbClr val="222222"/>
                </a:solidFill>
                <a:effectLst/>
                <a:latin typeface="arial" panose="020B0604020202020204" pitchFamily="34" charset="0"/>
              </a:rPr>
              <a:t>regionalización en el Perú</a:t>
            </a:r>
            <a:r>
              <a:rPr lang="es-ES" sz="1600" b="0" i="0" dirty="0">
                <a:solidFill>
                  <a:srgbClr val="222222"/>
                </a:solidFill>
                <a:effectLst/>
                <a:latin typeface="arial" panose="020B0604020202020204" pitchFamily="34" charset="0"/>
              </a:rPr>
              <a:t> con fines de desarrollo </a:t>
            </a:r>
            <a:r>
              <a:rPr lang="es-ES" sz="1600" b="1" i="0" dirty="0">
                <a:solidFill>
                  <a:srgbClr val="222222"/>
                </a:solidFill>
                <a:effectLst/>
                <a:latin typeface="arial" panose="020B0604020202020204" pitchFamily="34" charset="0"/>
              </a:rPr>
              <a:t>se inició</a:t>
            </a:r>
            <a:r>
              <a:rPr lang="es-ES" sz="1600" b="0" i="0" dirty="0">
                <a:solidFill>
                  <a:srgbClr val="222222"/>
                </a:solidFill>
                <a:effectLst/>
                <a:latin typeface="arial" panose="020B0604020202020204" pitchFamily="34" charset="0"/>
              </a:rPr>
              <a:t> en 1987 después de la publicación de la ley de Bases de la </a:t>
            </a:r>
            <a:r>
              <a:rPr lang="es-ES" sz="1600" b="1" i="0" dirty="0">
                <a:solidFill>
                  <a:srgbClr val="222222"/>
                </a:solidFill>
                <a:effectLst/>
                <a:latin typeface="arial" panose="020B0604020202020204" pitchFamily="34" charset="0"/>
              </a:rPr>
              <a:t>Regionalización</a:t>
            </a:r>
            <a:r>
              <a:rPr lang="es-ES" sz="1600" b="0" i="0" dirty="0">
                <a:solidFill>
                  <a:srgbClr val="222222"/>
                </a:solidFill>
                <a:effectLst/>
                <a:latin typeface="arial" panose="020B0604020202020204" pitchFamily="34" charset="0"/>
              </a:rPr>
              <a:t> del </a:t>
            </a:r>
            <a:r>
              <a:rPr lang="es-ES" sz="1600" b="1" i="0" dirty="0">
                <a:solidFill>
                  <a:srgbClr val="222222"/>
                </a:solidFill>
                <a:effectLst/>
                <a:latin typeface="arial" panose="020B0604020202020204" pitchFamily="34" charset="0"/>
              </a:rPr>
              <a:t>Perú</a:t>
            </a:r>
            <a:r>
              <a:rPr lang="es-ES" sz="1600" b="0" i="0" dirty="0">
                <a:solidFill>
                  <a:srgbClr val="222222"/>
                </a:solidFill>
                <a:effectLst/>
                <a:latin typeface="arial" panose="020B0604020202020204" pitchFamily="34" charset="0"/>
              </a:rPr>
              <a:t>. Hasta 1990 ya </a:t>
            </a:r>
            <a:r>
              <a:rPr lang="es-ES" sz="1600" b="1" i="0" dirty="0">
                <a:solidFill>
                  <a:srgbClr val="222222"/>
                </a:solidFill>
                <a:effectLst/>
                <a:latin typeface="arial" panose="020B0604020202020204" pitchFamily="34" charset="0"/>
              </a:rPr>
              <a:t>se</a:t>
            </a:r>
            <a:r>
              <a:rPr lang="es-ES" sz="1600" b="0" i="0" dirty="0">
                <a:solidFill>
                  <a:srgbClr val="222222"/>
                </a:solidFill>
                <a:effectLst/>
                <a:latin typeface="arial" panose="020B0604020202020204" pitchFamily="34" charset="0"/>
              </a:rPr>
              <a:t> habían organizado 12 regiones quedando solamente por decidir la de Lima Metropolitana.</a:t>
            </a:r>
            <a:endParaRPr lang="es-ES" sz="1600" dirty="0"/>
          </a:p>
          <a:p>
            <a:r>
              <a:rPr lang="es-ES" sz="1800" dirty="0"/>
              <a:t>Estas de acuerdo que en el Perú exista 25 Regiones</a:t>
            </a:r>
            <a:r>
              <a:rPr lang="es-ES" sz="1200" b="0" i="0" dirty="0">
                <a:solidFill>
                  <a:srgbClr val="222222"/>
                </a:solidFill>
                <a:effectLst/>
                <a:latin typeface="arial" panose="020B0604020202020204" pitchFamily="34" charset="0"/>
              </a:rPr>
              <a:t>. </a:t>
            </a:r>
            <a:r>
              <a:rPr lang="es-ES" sz="1600" b="0" i="0" dirty="0">
                <a:solidFill>
                  <a:srgbClr val="222222"/>
                </a:solidFill>
                <a:effectLst/>
                <a:latin typeface="arial" panose="020B0604020202020204" pitchFamily="34" charset="0"/>
              </a:rPr>
              <a:t>Cada región tiene un gobierno elegido compuesto de un presidente o gobernado y un consejo, los cuales sirven por un período de cuatro años</a:t>
            </a:r>
            <a:r>
              <a:rPr lang="es-ES" sz="1200" b="0" i="0" dirty="0">
                <a:solidFill>
                  <a:srgbClr val="222222"/>
                </a:solidFill>
                <a:effectLst/>
                <a:latin typeface="arial" panose="020B0604020202020204" pitchFamily="34" charset="0"/>
              </a:rPr>
              <a:t>.</a:t>
            </a:r>
            <a:endParaRPr lang="es-ES" sz="1800" dirty="0"/>
          </a:p>
          <a:p>
            <a:r>
              <a:rPr lang="es-ES" sz="1800" dirty="0"/>
              <a:t>Porque se rechazo la regionalización propuesta delas 12 Regiones</a:t>
            </a:r>
          </a:p>
          <a:p>
            <a:r>
              <a:rPr lang="es-ES" sz="1800" dirty="0"/>
              <a:t>Que proponía Javier Pulgar Vidal para la regionalización</a:t>
            </a:r>
          </a:p>
          <a:p>
            <a:r>
              <a:rPr lang="es-ES" sz="1800" dirty="0"/>
              <a:t>Las actuales Regiones deben continuar</a:t>
            </a:r>
          </a:p>
          <a:p>
            <a:r>
              <a:rPr lang="es-ES" sz="1800" dirty="0"/>
              <a:t> Se debe cambiar  los gobiernos Regionales </a:t>
            </a:r>
          </a:p>
          <a:p>
            <a:r>
              <a:rPr lang="es-ES" sz="1800" dirty="0"/>
              <a:t>Por que el Perú es un país centralista</a:t>
            </a:r>
          </a:p>
          <a:p>
            <a:endParaRPr lang="es-ES" sz="1800" dirty="0"/>
          </a:p>
        </p:txBody>
      </p:sp>
    </p:spTree>
    <p:extLst>
      <p:ext uri="{BB962C8B-B14F-4D97-AF65-F5344CB8AC3E}">
        <p14:creationId xmlns:p14="http://schemas.microsoft.com/office/powerpoint/2010/main" val="23731822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4761</TotalTime>
  <Words>2645</Words>
  <Application>Microsoft Office PowerPoint</Application>
  <PresentationFormat>Presentación en pantalla (4:3)</PresentationFormat>
  <Paragraphs>138</Paragraphs>
  <Slides>32</Slides>
  <Notes>2</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32</vt:i4>
      </vt:variant>
    </vt:vector>
  </HeadingPairs>
  <TitlesOfParts>
    <vt:vector size="42" baseType="lpstr">
      <vt:lpstr>arial</vt:lpstr>
      <vt:lpstr>arial</vt:lpstr>
      <vt:lpstr>Calibri</vt:lpstr>
      <vt:lpstr>Calibri Light</vt:lpstr>
      <vt:lpstr>Century</vt:lpstr>
      <vt:lpstr>Karla</vt:lpstr>
      <vt:lpstr>Wingdings</vt:lpstr>
      <vt:lpstr>Tema de Office</vt:lpstr>
      <vt:lpstr>1_Tema de Office</vt:lpstr>
      <vt:lpstr>2_Tema de Office</vt:lpstr>
      <vt:lpstr>Semana N° 03 Estado Nación – Constitución Política </vt:lpstr>
      <vt:lpstr>Presentación de PowerPoint</vt:lpstr>
      <vt:lpstr>Presentación de PowerPoint</vt:lpstr>
      <vt:lpstr>EL ESTADO</vt:lpstr>
      <vt:lpstr>Presentación de PowerPoint</vt:lpstr>
      <vt:lpstr>Estado nación, una forma de organización política que se caracteriza por tener un territorio claramente delimitado, una población relativamente constante, y un gobierno. </vt:lpstr>
      <vt:lpstr>CARACTERÍSTICAS DEL ESTADO PERUANO</vt:lpstr>
      <vt:lpstr>Presentación de PowerPoint</vt:lpstr>
      <vt:lpstr>Análisis actual de la Estructura Horizontal  y Vertical del estado peruano</vt:lpstr>
      <vt:lpstr>Las 12 Regiones propuesta por la constitución del 79</vt:lpstr>
      <vt:lpstr>Ley Orgánica de Gobiernos Regionales LEY Nº 27867 - 2003 </vt:lpstr>
      <vt:lpstr>Presentación de PowerPoint</vt:lpstr>
      <vt:lpstr>Criterios que debieron tomarse para la regionalización peruana</vt:lpstr>
      <vt:lpstr>El sistema vial  o Cápac Ñam red de caminos  del Tahuantinsuyo</vt:lpstr>
      <vt:lpstr>Sistemas de trabajo</vt:lpstr>
      <vt:lpstr>Ley de los 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Tarea </vt:lpstr>
      <vt:lpstr>Presentación de PowerPoint</vt:lpstr>
      <vt:lpstr>Presentación de PowerPoint</vt:lpstr>
      <vt:lpstr>Presentación de PowerPoint</vt:lpstr>
      <vt:lpstr>Presentación de PowerPoint</vt:lpstr>
      <vt:lpstr>Presentación de PowerPoint</vt:lpstr>
      <vt:lpstr>                                        videos</vt:lpstr>
      <vt:lpstr>                 PRÁCTICA.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469</cp:revision>
  <cp:lastPrinted>2023-05-31T14:14:00Z</cp:lastPrinted>
  <dcterms:created xsi:type="dcterms:W3CDTF">2020-04-09T16:16:03Z</dcterms:created>
  <dcterms:modified xsi:type="dcterms:W3CDTF">2025-06-01T20:53:13Z</dcterms:modified>
</cp:coreProperties>
</file>