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  <p:sldMasterId id="2147483990" r:id="rId2"/>
  </p:sldMasterIdLst>
  <p:notesMasterIdLst>
    <p:notesMasterId r:id="rId19"/>
  </p:notesMasterIdLst>
  <p:handoutMasterIdLst>
    <p:handoutMasterId r:id="rId20"/>
  </p:handoutMasterIdLst>
  <p:sldIdLst>
    <p:sldId id="260" r:id="rId3"/>
    <p:sldId id="402" r:id="rId4"/>
    <p:sldId id="418" r:id="rId5"/>
    <p:sldId id="327" r:id="rId6"/>
    <p:sldId id="340" r:id="rId7"/>
    <p:sldId id="328" r:id="rId8"/>
    <p:sldId id="329" r:id="rId9"/>
    <p:sldId id="408" r:id="rId10"/>
    <p:sldId id="330" r:id="rId11"/>
    <p:sldId id="331" r:id="rId12"/>
    <p:sldId id="334" r:id="rId13"/>
    <p:sldId id="335" r:id="rId14"/>
    <p:sldId id="409" r:id="rId15"/>
    <p:sldId id="410" r:id="rId16"/>
    <p:sldId id="417" r:id="rId17"/>
    <p:sldId id="294" r:id="rId18"/>
  </p:sldIdLst>
  <p:sldSz cx="9144000" cy="6858000" type="screen4x3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400"/>
    <a:srgbClr val="FF65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64" autoAdjust="0"/>
  </p:normalViewPr>
  <p:slideViewPr>
    <p:cSldViewPr snapToGrid="0">
      <p:cViewPr varScale="1">
        <p:scale>
          <a:sx n="63" d="100"/>
          <a:sy n="63" d="100"/>
        </p:scale>
        <p:origin x="9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6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C03DA44-2AD1-4E55-84CE-D0D6C66913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9A7422-11F4-4BA3-BC9D-7CBD42D78D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62BA2-C336-4796-AAEA-89F3B05B7A53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018127-DD93-499E-AA6D-DAF8CE1ED5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/>
              <a:t>F, Salinas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615768-5639-4DC5-876B-76F565A21F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C9AC2-75DD-4768-8AE1-20F98E4ED3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19100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26A8-9392-4F9C-8E5B-5CA36DEFB102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/>
              <a:t>F, Salinas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F5B90-4D05-4F80-9C5C-4F4C083750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81478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7F2AB-10BE-4699-BE7B-5367C8789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1B59D3-9225-45CD-953D-31FBF4882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60CBC-6CAE-4E68-A016-73014964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D562-5C37-4082-B194-3699E6CD421A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87B27-7443-4F05-9574-0CFF8DAF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68D4E1-ACF4-41E9-9633-A23D081D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44BE168-75F8-40A3-8B78-F2EB58A2B032}"/>
              </a:ext>
            </a:extLst>
          </p:cNvPr>
          <p:cNvSpPr/>
          <p:nvPr userDrawn="1"/>
        </p:nvSpPr>
        <p:spPr>
          <a:xfrm>
            <a:off x="0" y="-195263"/>
            <a:ext cx="9144000" cy="946721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579C61-2F60-4472-8C23-10CC07B672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17604" r="4522" b="20944"/>
          <a:stretch/>
        </p:blipFill>
        <p:spPr>
          <a:xfrm>
            <a:off x="2657475" y="824013"/>
            <a:ext cx="3829050" cy="144139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D639927-A410-4C2C-BA2A-D36738779EEB}"/>
              </a:ext>
            </a:extLst>
          </p:cNvPr>
          <p:cNvSpPr/>
          <p:nvPr userDrawn="1"/>
        </p:nvSpPr>
        <p:spPr>
          <a:xfrm>
            <a:off x="0" y="6629400"/>
            <a:ext cx="9144000" cy="228685"/>
          </a:xfrm>
          <a:prstGeom prst="rect">
            <a:avLst/>
          </a:pr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150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07FDF-AF67-488C-8B84-7E113F1D7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5AE638-066D-453B-976D-32A3D2206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F4F96-5D92-427D-A55F-FD8B7200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79FC-F7F5-4B52-9EC8-6714A837DEE4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CC89D-562D-4C05-9B16-CE6D2196B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997248-B830-44D4-B595-086B558B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43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DDF2B4-6378-45CD-90D2-B99DD6DE5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3E621-8CFB-4D53-B12E-D6A8F2055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E4267-A58F-4921-AECA-D7A528736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0128-9F26-4B21-8CB6-9C5A4B67090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F5AE2-3284-4776-875B-16E4F120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A7A96-7848-4F26-A1C2-8658E0A2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5998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A87F8E12-34DD-45B2-8377-6BAD9318D314}"/>
              </a:ext>
            </a:extLst>
          </p:cNvPr>
          <p:cNvSpPr/>
          <p:nvPr userDrawn="1"/>
        </p:nvSpPr>
        <p:spPr>
          <a:xfrm>
            <a:off x="0" y="-195263"/>
            <a:ext cx="9144000" cy="946721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B12E36F-6565-4BC7-B0DE-5F92CFB80D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17604" r="4522" b="20944"/>
          <a:stretch/>
        </p:blipFill>
        <p:spPr>
          <a:xfrm>
            <a:off x="2657475" y="824013"/>
            <a:ext cx="3829050" cy="144139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D874507E-60F9-4CC6-A417-A85AEAC5C481}"/>
              </a:ext>
            </a:extLst>
          </p:cNvPr>
          <p:cNvSpPr/>
          <p:nvPr userDrawn="1"/>
        </p:nvSpPr>
        <p:spPr>
          <a:xfrm>
            <a:off x="0" y="6629400"/>
            <a:ext cx="9144000" cy="228685"/>
          </a:xfrm>
          <a:prstGeom prst="rect">
            <a:avLst/>
          </a:pr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8711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35225"/>
            <a:ext cx="78867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816E3F8-1E08-48E6-BA1E-6E08521E0163}"/>
              </a:ext>
            </a:extLst>
          </p:cNvPr>
          <p:cNvSpPr/>
          <p:nvPr userDrawn="1"/>
        </p:nvSpPr>
        <p:spPr>
          <a:xfrm>
            <a:off x="0" y="-47624"/>
            <a:ext cx="9144000" cy="1038225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40B2603-EC53-4E8C-AD17-D9E61A834E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18566" r="79398" b="21710"/>
          <a:stretch/>
        </p:blipFill>
        <p:spPr>
          <a:xfrm>
            <a:off x="476817" y="88106"/>
            <a:ext cx="321469" cy="771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BE13179-515B-4F7D-A69D-486D214E1875}"/>
              </a:ext>
            </a:extLst>
          </p:cNvPr>
          <p:cNvSpPr txBox="1"/>
          <p:nvPr userDrawn="1"/>
        </p:nvSpPr>
        <p:spPr>
          <a:xfrm>
            <a:off x="776060" y="222809"/>
            <a:ext cx="1915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50" spc="1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2BC45FA-2EB1-4BFE-9640-079CA16F7A84}"/>
              </a:ext>
            </a:extLst>
          </p:cNvPr>
          <p:cNvSpPr txBox="1"/>
          <p:nvPr userDrawn="1"/>
        </p:nvSpPr>
        <p:spPr>
          <a:xfrm>
            <a:off x="778441" y="362900"/>
            <a:ext cx="1915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50" b="1" spc="10" dirty="0">
                <a:latin typeface="Arial" panose="020B0604020202020204" pitchFamily="34" charset="0"/>
                <a:cs typeface="Arial" panose="020B0604020202020204" pitchFamily="34" charset="0"/>
              </a:rPr>
              <a:t>Federico Villarreal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316122F5-A8B0-456E-AE9A-63825D2274CF}"/>
              </a:ext>
            </a:extLst>
          </p:cNvPr>
          <p:cNvCxnSpPr/>
          <p:nvPr userDrawn="1"/>
        </p:nvCxnSpPr>
        <p:spPr>
          <a:xfrm>
            <a:off x="879249" y="654843"/>
            <a:ext cx="16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416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37669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409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103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38393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308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8988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F93EC-8349-4061-8615-C295ADC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865097-EA66-43FF-BF75-19606877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AE344-69E1-42B4-9BFE-404949B7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6137F-156B-441E-9327-D578A2B3D9EB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21B95-E6FE-4909-9C01-72130809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9EEBD-CC88-4599-BA3D-FEC51216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046ED0A-6D75-41B3-8834-138842BDD56A}"/>
              </a:ext>
            </a:extLst>
          </p:cNvPr>
          <p:cNvSpPr/>
          <p:nvPr userDrawn="1"/>
        </p:nvSpPr>
        <p:spPr>
          <a:xfrm>
            <a:off x="0" y="-47624"/>
            <a:ext cx="9144000" cy="1038225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7265BC2-9E59-4AD4-A327-9FA38FC168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18566" r="79398" b="21710"/>
          <a:stretch/>
        </p:blipFill>
        <p:spPr>
          <a:xfrm>
            <a:off x="476817" y="88106"/>
            <a:ext cx="321469" cy="771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C3FC3C4-FCDC-492D-8052-3D57B0CA812C}"/>
              </a:ext>
            </a:extLst>
          </p:cNvPr>
          <p:cNvSpPr txBox="1"/>
          <p:nvPr userDrawn="1"/>
        </p:nvSpPr>
        <p:spPr>
          <a:xfrm>
            <a:off x="776060" y="222809"/>
            <a:ext cx="1915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50" spc="1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54EC82F-603E-4E6C-97AE-DEFB8954EA4F}"/>
              </a:ext>
            </a:extLst>
          </p:cNvPr>
          <p:cNvSpPr txBox="1"/>
          <p:nvPr userDrawn="1"/>
        </p:nvSpPr>
        <p:spPr>
          <a:xfrm>
            <a:off x="778441" y="362900"/>
            <a:ext cx="1915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50" b="1" spc="10" dirty="0">
                <a:latin typeface="Arial" panose="020B0604020202020204" pitchFamily="34" charset="0"/>
                <a:cs typeface="Arial" panose="020B0604020202020204" pitchFamily="34" charset="0"/>
              </a:rPr>
              <a:t>Federico Villarreal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A5B0110-D398-4DD4-8EB5-A100BFC0B889}"/>
              </a:ext>
            </a:extLst>
          </p:cNvPr>
          <p:cNvCxnSpPr/>
          <p:nvPr userDrawn="1"/>
        </p:nvCxnSpPr>
        <p:spPr>
          <a:xfrm>
            <a:off x="879249" y="654843"/>
            <a:ext cx="16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840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58454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9295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212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D36D-66B0-4A3C-94B7-6A1D15CF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795E18-8E62-404F-AA19-FCFD1BE83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9F533-C275-4A78-860A-E70AC4B5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73FE-A5ED-4C49-9CED-5A328932D07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96580-AC59-4EBF-8686-714FF0C0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7BB85-536F-4C4A-9791-4FBCFC1E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6732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F3777-F0FF-45A9-8F3E-787BE340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AAFF7-E53E-4570-9E9D-95B968EBF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514BE-546E-4B39-BC4E-6AC88FBE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ED0C37-7DAB-4C36-B84D-2455185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BF3C-2F63-4384-906A-062A66788F95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84C55-F1C5-4B49-A96D-7A37459A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A8ABFE-DAB0-43F1-97D7-DAADB323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481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7220B-AB38-4985-9665-007387A6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B9CAD7-DD1F-482E-A7C0-CE745DA3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92CEE7-CBAC-4343-94B0-02B906C2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7E0620-43C3-4F2F-A339-353C59A79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44F1BC-07DA-48F7-838E-D6325F8B1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44AEAC-8D5D-41E5-8C4C-8D404552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647-4491-4207-858F-1F07E6A94BD2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5F9F98-DD2A-4B52-A1A3-A0DDDC7E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2CBA58-67F5-4513-B0BE-4807D930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0921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A2321-512C-4D0E-B4D8-C59942BF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FD166A-9AFB-4A05-92C9-7C5C806E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D1E88-0EF1-4AE4-8C61-DDD676E8748E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2A9F27-7E4C-4BB3-B1F7-8F70EA6D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870165-C7EE-46B7-ACB0-44222FD2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8220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548CA9-D6D0-4EB9-99E8-C9852235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8713-E7E9-40AC-B3E8-F94A4A859CA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026A92-5A1A-4BA9-9A10-34069814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B93CCE-F992-40BD-B28C-DFFF71C6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7401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6580-20ED-43D7-914C-C89BD5C9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D3D2C7-B3E3-48D3-8CB1-13FF8C620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101B4B-7784-462A-9A57-0057C6FD2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5C43AE-72E9-4C38-AE32-B3A62B4E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F246-0197-4917-9ED2-136869CF53E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842B4F-6934-4D72-A702-2A3E5303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6CF03-ACBC-4C87-9F71-7805CCC6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7332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8744C-68A3-414E-9C76-D959F1FE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B65C5E-5A2A-4215-B8BF-D950A7D93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09970F-5A27-47A6-9F6D-CB567EFE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C3B906-4C25-4344-AFCF-F16B71E5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CBA69-B16A-4502-84A0-E565E23299B3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A69188-C33B-406A-8813-20883C56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CC65C9-F8F2-489C-A5B9-C233290B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54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47AC3F-7D01-4F98-955D-3D640377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E33396-5D7B-4A01-B5A2-1BD74E12A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8B1243-1724-4026-B265-3743AB9AC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5CDE-F982-4C21-9FCB-C43845AC355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742EA-FA9D-4212-B76C-B09CB9BE9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D7BFBA-599B-4D36-A1AA-8D003A03B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636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4C37-5C80-4069-8EBA-CA94ADF8086E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DE2-A9C8-4BAC-8D65-765C5FB087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693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C8FC8E5-C87D-4A54-8C05-83732C46E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421" y="3276923"/>
            <a:ext cx="8823158" cy="627387"/>
          </a:xfrm>
        </p:spPr>
        <p:txBody>
          <a:bodyPr>
            <a:normAutofit/>
          </a:bodyPr>
          <a:lstStyle/>
          <a:p>
            <a:r>
              <a:rPr lang="es-PE" sz="3200" dirty="0"/>
              <a:t>Semana </a:t>
            </a:r>
            <a:r>
              <a:rPr lang="es-PE" sz="3200" dirty="0" err="1"/>
              <a:t>N°</a:t>
            </a:r>
            <a:r>
              <a:rPr lang="es-PE" sz="3200" dirty="0"/>
              <a:t> 04 	Poderes del Estado</a:t>
            </a:r>
            <a:endParaRPr lang="es-PE" sz="3200" b="1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B55E2E3-91C0-4B96-BC51-78D844077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28266"/>
            <a:ext cx="6858000" cy="1106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dirty="0"/>
              <a:t>Asignatura : Geopolítica y Realidad Nacional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b="1" dirty="0"/>
              <a:t>Dr. Fredy salinas Meléndez</a:t>
            </a:r>
          </a:p>
        </p:txBody>
      </p:sp>
      <p:sp>
        <p:nvSpPr>
          <p:cNvPr id="19" name="Subtítulo 4">
            <a:extLst>
              <a:ext uri="{FF2B5EF4-FFF2-40B4-BE49-F238E27FC236}">
                <a16:creationId xmlns:a16="http://schemas.microsoft.com/office/drawing/2014/main" id="{FF7DA7A5-6A23-4645-8BB7-CAF9A612F584}"/>
              </a:ext>
            </a:extLst>
          </p:cNvPr>
          <p:cNvSpPr txBox="1">
            <a:spLocks/>
          </p:cNvSpPr>
          <p:nvPr/>
        </p:nvSpPr>
        <p:spPr>
          <a:xfrm>
            <a:off x="609600" y="2366535"/>
            <a:ext cx="7924800" cy="562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Facultad de Ciencias Naturales y Matemática </a:t>
            </a:r>
          </a:p>
        </p:txBody>
      </p:sp>
      <p:sp>
        <p:nvSpPr>
          <p:cNvPr id="8" name="Subtítulo 4">
            <a:extLst>
              <a:ext uri="{FF2B5EF4-FFF2-40B4-BE49-F238E27FC236}">
                <a16:creationId xmlns:a16="http://schemas.microsoft.com/office/drawing/2014/main" id="{79D83C09-58B4-49C5-B218-A242866CCD27}"/>
              </a:ext>
            </a:extLst>
          </p:cNvPr>
          <p:cNvSpPr txBox="1">
            <a:spLocks/>
          </p:cNvSpPr>
          <p:nvPr/>
        </p:nvSpPr>
        <p:spPr>
          <a:xfrm>
            <a:off x="0" y="6173590"/>
            <a:ext cx="9144000" cy="475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800" dirty="0"/>
              <a:t>Semestre </a:t>
            </a:r>
            <a:r>
              <a:rPr lang="es-PE" sz="1800"/>
              <a:t>Académico 2025 -1</a:t>
            </a:r>
            <a:endParaRPr lang="es-PE" sz="1800" dirty="0"/>
          </a:p>
        </p:txBody>
      </p:sp>
    </p:spTree>
    <p:extLst>
      <p:ext uri="{BB962C8B-B14F-4D97-AF65-F5344CB8AC3E}">
        <p14:creationId xmlns:p14="http://schemas.microsoft.com/office/powerpoint/2010/main" val="425553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23"/>
    </mc:Choice>
    <mc:Fallback xmlns="">
      <p:transition spd="slow" advTm="2572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E812A-8824-41A5-9EB2-96A1F68E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352269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</a:t>
            </a:r>
            <a:r>
              <a:rPr lang="es-ES" sz="2700" dirty="0"/>
              <a:t>Poder Ejecutivo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DC3FFC-8411-4094-8EB3-0E85BE778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6995"/>
            <a:ext cx="7886700" cy="5459568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¿Qué es el Poder Ejecutivo y quiénes lo integran?</a:t>
            </a:r>
          </a:p>
          <a:p>
            <a:pPr algn="just"/>
            <a:r>
              <a:rPr lang="es-ES" sz="2000" dirty="0"/>
              <a:t>El Poder Ejecutivo es la organización del gobierno nacional puesta al servicio de los intereses de la Nación y que ejerce las funciones de gobierno del país: está conformado por la Presidencia de la República, el Consejo de Ministros, Ministerios, Organismos Públicos Descentralizados, proyectos, programas, empresas.</a:t>
            </a:r>
          </a:p>
          <a:p>
            <a:pPr algn="just"/>
            <a:r>
              <a:rPr lang="es-ES" sz="2000" dirty="0"/>
              <a:t>¿Cuál es la tarea del Poder Ejecutivo?</a:t>
            </a:r>
          </a:p>
          <a:p>
            <a:pPr algn="just"/>
            <a:r>
              <a:rPr lang="es-ES" sz="2000" dirty="0"/>
              <a:t>Artículo 6.- Funciones del Poder Ejecutivo</a:t>
            </a:r>
          </a:p>
          <a:p>
            <a:pPr algn="just"/>
            <a:r>
              <a:rPr lang="es-ES" sz="2000" dirty="0"/>
              <a:t>Reglamentar las leyes, evaluar su aplicación y supervisar su cumplimiento. 2. Planificar, normar, dirigir, ejecutar y evaluar las políticas nacionales y sectoriales en conformidad con las políticas de Estado</a:t>
            </a:r>
          </a:p>
        </p:txBody>
      </p:sp>
    </p:spTree>
    <p:extLst>
      <p:ext uri="{BB962C8B-B14F-4D97-AF65-F5344CB8AC3E}">
        <p14:creationId xmlns:p14="http://schemas.microsoft.com/office/powerpoint/2010/main" val="240786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8E295-F130-4535-81ED-DA59DD081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7"/>
            <a:ext cx="7886700" cy="363420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                    </a:t>
            </a:r>
            <a:r>
              <a:rPr lang="es-ES" sz="2200" dirty="0"/>
              <a:t>Organización del Poder Ejecutivo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B319FF-8DFA-4DFB-AB56-F3CA0BCE5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38147"/>
            <a:ext cx="7886700" cy="5448416"/>
          </a:xfrm>
        </p:spPr>
        <p:txBody>
          <a:bodyPr>
            <a:noAutofit/>
          </a:bodyPr>
          <a:lstStyle/>
          <a:p>
            <a:r>
              <a:rPr lang="es-ES" sz="2000" dirty="0"/>
              <a:t>La organización del Poder Ejecutivo fue aprobada por Ley </a:t>
            </a:r>
            <a:r>
              <a:rPr lang="es-ES" sz="2000" dirty="0" err="1"/>
              <a:t>N°</a:t>
            </a:r>
            <a:r>
              <a:rPr lang="es-ES" sz="2000" dirty="0"/>
              <a:t> 29158, Ley Orgánica del Poder Ejecutivo, y está conformado por:</a:t>
            </a:r>
          </a:p>
          <a:p>
            <a:r>
              <a:rPr lang="es-ES" sz="2000" dirty="0"/>
              <a:t>La Presidencia de la República.</a:t>
            </a:r>
          </a:p>
          <a:p>
            <a:r>
              <a:rPr lang="es-ES" sz="2000" dirty="0"/>
              <a:t>El Consejo de Ministros.</a:t>
            </a:r>
          </a:p>
          <a:p>
            <a:r>
              <a:rPr lang="es-ES" sz="2000" dirty="0"/>
              <a:t>La Presidencia del Consejo de Ministros.</a:t>
            </a:r>
          </a:p>
          <a:p>
            <a:r>
              <a:rPr lang="es-ES" sz="2000" dirty="0"/>
              <a:t>Los Ministerios.</a:t>
            </a:r>
          </a:p>
          <a:p>
            <a:r>
              <a:rPr lang="es-ES" sz="2000" dirty="0"/>
              <a:t>Entidades Públicas del Poder Ejecutivo, las que están integradas, entre otras, por los organismos públicos adscritos a los ministerios, y los programas y proyectos especiales bajo su dependencia.</a:t>
            </a:r>
          </a:p>
          <a:p>
            <a:r>
              <a:rPr lang="es-ES" sz="2000" dirty="0"/>
              <a:t>La relación actualizada de los organismos públicos actualmente en funcionamiento fue aprobada mediante Decreto Supremo </a:t>
            </a:r>
            <a:r>
              <a:rPr lang="es-ES" sz="2000" dirty="0" err="1"/>
              <a:t>N°</a:t>
            </a:r>
            <a:r>
              <a:rPr lang="es-ES" sz="2000" dirty="0"/>
              <a:t> 097-2021-PCM</a:t>
            </a:r>
            <a:r>
              <a:rPr lang="es-E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2826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5E64E-4973-4931-87C3-357AB6488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530689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             </a:t>
            </a:r>
            <a:r>
              <a:rPr lang="es-ES" sz="2700" dirty="0"/>
              <a:t>¿Cuál es la tarea del Poder Ejecutivo?</a:t>
            </a:r>
            <a:br>
              <a:rPr lang="es-ES" sz="2700" dirty="0"/>
            </a:br>
            <a:endParaRPr lang="es-ES" sz="27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B5CD67-B6CE-4F14-B041-0CD0A3082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4195"/>
            <a:ext cx="7886700" cy="5002368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Artículo 6.- Funciones del Poder Ejecutivo</a:t>
            </a:r>
          </a:p>
          <a:p>
            <a:pPr algn="just"/>
            <a:r>
              <a:rPr lang="es-ES" sz="2000" dirty="0"/>
              <a:t>Reglamentar las leyes, evaluar su aplicación y supervisar su cumplimiento. 2. Planificar, normar, dirigir, ejecutar y evaluar las políticas nacionales y sectoriales en conformidad con las políticas de Estado.</a:t>
            </a:r>
          </a:p>
          <a:p>
            <a:pPr algn="just"/>
            <a:r>
              <a:rPr lang="es-ES" sz="2000" dirty="0"/>
              <a:t>Poder Legislativo: El Congreso de la República del Perú o Congreso Nacional del Perú,​ es el órgano que ejerce el poder legislativo en ...</a:t>
            </a:r>
          </a:p>
          <a:p>
            <a:pPr algn="just"/>
            <a:r>
              <a:rPr lang="es-ES" sz="2000" dirty="0"/>
              <a:t>Sede: Palacio de Gobierno del Perú</a:t>
            </a:r>
          </a:p>
          <a:p>
            <a:pPr algn="just"/>
            <a:r>
              <a:rPr lang="es-ES" sz="2000" dirty="0"/>
              <a:t>Primer vicepresidente: Vacante</a:t>
            </a:r>
          </a:p>
          <a:p>
            <a:pPr algn="just"/>
            <a:r>
              <a:rPr lang="es-ES" sz="2000" dirty="0"/>
              <a:t>¿Qué dijo Dina </a:t>
            </a:r>
            <a:r>
              <a:rPr lang="es-ES" sz="2000" dirty="0" err="1"/>
              <a:t>Boluarte</a:t>
            </a:r>
            <a:r>
              <a:rPr lang="es-ES" sz="2000" dirty="0"/>
              <a:t> en su mensaje a la nación?</a:t>
            </a:r>
          </a:p>
          <a:p>
            <a:pPr algn="just"/>
            <a:r>
              <a:rPr lang="es-ES" sz="2000" dirty="0"/>
              <a:t>“Mi Gobierno espera que, fruto de ese diálogo entre los gremios sindicales y empresariales, pronto podamos anunciar al país el incremento del Sueldo Mínimo Vital, que mejore las condiciones de vida de nuestras trabajadoras y trabajadores”,</a:t>
            </a:r>
          </a:p>
        </p:txBody>
      </p:sp>
    </p:spTree>
    <p:extLst>
      <p:ext uri="{BB962C8B-B14F-4D97-AF65-F5344CB8AC3E}">
        <p14:creationId xmlns:p14="http://schemas.microsoft.com/office/powerpoint/2010/main" val="2152890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F2143-83D2-4041-BEDE-6D9E9CFD3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385723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</a:br>
            <a:b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</a:b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  <a:t>               ¿Qué es el Poder Judicial en el Perú?</a:t>
            </a:r>
            <a:b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A7AD9A-5D08-4F73-A5B3-FDE451DE5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0449"/>
            <a:ext cx="7886700" cy="5426114"/>
          </a:xfrm>
        </p:spPr>
        <p:txBody>
          <a:bodyPr>
            <a:normAutofit/>
          </a:bodyPr>
          <a:lstStyle/>
          <a:p>
            <a:pPr algn="just"/>
            <a:r>
              <a:rPr lang="es-ES" sz="2400" b="0" i="0" dirty="0">
                <a:solidFill>
                  <a:srgbClr val="4D5156"/>
                </a:solidFill>
                <a:effectLst/>
                <a:latin typeface="Google Sans"/>
              </a:rPr>
              <a:t>Según la Constitución y las leyes, </a:t>
            </a:r>
            <a:r>
              <a:rPr lang="es-ES" sz="2400" b="0" i="0" dirty="0">
                <a:solidFill>
                  <a:srgbClr val="040C28"/>
                </a:solidFill>
                <a:effectLst/>
                <a:latin typeface="Google Sans"/>
              </a:rPr>
              <a:t>el Poder Judicial tiene la función de ejercer la administración de justicia a través de sus diferentes instancias: Salas Supremas, Salas Superiores, Juzgados</a:t>
            </a:r>
            <a:r>
              <a:rPr lang="es-ES" sz="2400" b="0" i="0" dirty="0">
                <a:solidFill>
                  <a:srgbClr val="4D5156"/>
                </a:solidFill>
                <a:effectLst/>
                <a:latin typeface="Google Sans"/>
              </a:rPr>
              <a:t>. Dentro del Estado nuestros actos y responsabilidades son regidas por leyes que el Poder Judicial debe hacer cumplir.</a:t>
            </a:r>
          </a:p>
          <a:p>
            <a:pPr algn="just"/>
            <a:r>
              <a:rPr lang="es-E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¿Cuál es la tarea del Poder Ejecutivo?</a:t>
            </a:r>
          </a:p>
          <a:p>
            <a:pPr algn="just"/>
            <a:r>
              <a:rPr lang="es-E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Artículo 6.- Funciones del Poder Ejecutivo</a:t>
            </a:r>
          </a:p>
          <a:p>
            <a:pPr algn="just"/>
            <a:r>
              <a:rPr lang="es-E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Reglamentar las leyes, evaluar su aplicación y supervisar su cumplimiento. 2. Planificar, normar, dirigir, ejecutar y evaluar las políticas nacionales y sectoriales en conformidad con las políticas de Estado</a:t>
            </a:r>
          </a:p>
          <a:p>
            <a:pPr algn="just"/>
            <a:r>
              <a:rPr lang="es-E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¿CÓMO BUSCAR MI EXPEDIENTE? Ingresar a: http://cej.pj.gob.pe/cej/, seleccionar el tipo de búsqueda (por </a:t>
            </a:r>
            <a:r>
              <a:rPr lang="es-ES" sz="18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codigo</a:t>
            </a:r>
            <a:r>
              <a:rPr lang="es-E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o por filtro), seleccionar o ingresar los datos solicitados y </a:t>
            </a:r>
            <a:r>
              <a:rPr lang="es-ES" sz="18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click</a:t>
            </a:r>
            <a:r>
              <a:rPr lang="es-E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en el botón Consultar. Para un mejor manejo del Sistema, se sugiere visualizar la página de Video Tutoriales.</a:t>
            </a:r>
          </a:p>
          <a:p>
            <a:pPr algn="just"/>
            <a:endParaRPr lang="es-ES" sz="18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9341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07C20-17B2-4A13-8406-E2C3BED9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7"/>
            <a:ext cx="7886700" cy="430328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         </a:t>
            </a:r>
            <a:r>
              <a:rPr lang="es-ES" sz="2200" dirty="0"/>
              <a:t>Poder Judicial</a:t>
            </a:r>
          </a:p>
        </p:txBody>
      </p:sp>
      <p:pic>
        <p:nvPicPr>
          <p:cNvPr id="4098" name="Picture 2" descr="Poder Judicial prepara encuentro anual de titulares de cortes superiores  del país">
            <a:extLst>
              <a:ext uri="{FF2B5EF4-FFF2-40B4-BE49-F238E27FC236}">
                <a16:creationId xmlns:a16="http://schemas.microsoft.com/office/drawing/2014/main" id="{34453A4E-FA7E-4388-AF27-9849B098D0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465121"/>
            <a:ext cx="7886700" cy="526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24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DC4D4-BDE1-418D-A488-F66ED7327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1769667"/>
            <a:ext cx="6720840" cy="3025618"/>
          </a:xfrm>
        </p:spPr>
        <p:txBody>
          <a:bodyPr>
            <a:normAutofit/>
          </a:bodyPr>
          <a:lstStyle/>
          <a:p>
            <a:r>
              <a:rPr lang="es-ES" sz="1800" b="1" dirty="0">
                <a:solidFill>
                  <a:prstClr val="black"/>
                </a:solidFill>
                <a:ea typeface="+mj-ea"/>
                <a:cs typeface="+mj-cs"/>
              </a:rPr>
              <a:t>Grupo 1</a:t>
            </a:r>
          </a:p>
          <a:p>
            <a:r>
              <a:rPr lang="es-ES" sz="1800" b="1" dirty="0">
                <a:solidFill>
                  <a:prstClr val="black"/>
                </a:solidFill>
                <a:ea typeface="+mj-ea"/>
                <a:cs typeface="+mj-cs"/>
              </a:rPr>
              <a:t>Poder Ejecutivo</a:t>
            </a:r>
          </a:p>
          <a:p>
            <a:endParaRPr lang="es-ES" sz="1800" b="1" dirty="0">
              <a:solidFill>
                <a:prstClr val="black"/>
              </a:solidFill>
              <a:ea typeface="+mj-ea"/>
              <a:cs typeface="+mj-cs"/>
            </a:endParaRPr>
          </a:p>
          <a:p>
            <a:r>
              <a:rPr lang="es-ES" sz="1800" b="1" dirty="0"/>
              <a:t>Grupo 2</a:t>
            </a:r>
          </a:p>
          <a:p>
            <a:r>
              <a:rPr lang="es-ES" sz="1800" b="1" dirty="0">
                <a:solidFill>
                  <a:prstClr val="black"/>
                </a:solidFill>
                <a:ea typeface="+mj-ea"/>
                <a:cs typeface="+mj-cs"/>
              </a:rPr>
              <a:t>Poder Legislativo</a:t>
            </a:r>
          </a:p>
          <a:p>
            <a:endParaRPr lang="es-ES" sz="1800" b="1" dirty="0"/>
          </a:p>
          <a:p>
            <a:r>
              <a:rPr lang="es-ES" sz="1800" b="1" dirty="0"/>
              <a:t>Grupo 3</a:t>
            </a:r>
          </a:p>
          <a:p>
            <a:r>
              <a:rPr lang="es-ES" sz="1800" b="1" dirty="0">
                <a:solidFill>
                  <a:prstClr val="black"/>
                </a:solidFill>
                <a:ea typeface="+mj-ea"/>
                <a:cs typeface="+mj-cs"/>
              </a:rPr>
              <a:t>Poder Judicial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0CC6760E-16E6-95CB-B3E5-5EE5CB85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907" y="1274733"/>
            <a:ext cx="5915025" cy="494933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</a:t>
            </a:r>
            <a:r>
              <a:rPr lang="es-ES" sz="36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PRÁCTICA.</a:t>
            </a:r>
            <a:br>
              <a:rPr lang="es-ES" sz="36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es-ES" dirty="0"/>
              <a:t>        </a:t>
            </a:r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C14F93-B7A8-43E3-96FF-B749351B5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0391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3E27D-5845-4E6A-98C1-DB5894C0F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5103BB-86B8-444C-BDAA-295583F55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sz="5400" dirty="0"/>
          </a:p>
          <a:p>
            <a:pPr marL="0" indent="0">
              <a:buNone/>
            </a:pPr>
            <a:endParaRPr lang="es-ES" sz="5400" dirty="0"/>
          </a:p>
          <a:p>
            <a:pPr marL="0" indent="0">
              <a:buNone/>
            </a:pPr>
            <a:r>
              <a:rPr lang="es-ES" sz="5400" dirty="0"/>
              <a:t>          </a:t>
            </a:r>
            <a:r>
              <a:rPr lang="es-ES" sz="5400" b="1" i="1" dirty="0" err="1"/>
              <a:t>Tupananchickama</a:t>
            </a:r>
            <a:endParaRPr lang="es-ES" sz="5400" b="1" i="1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37AE44-66B1-4A0A-8475-0047D853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897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03CA6-436C-A192-5D41-86B5D7F03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38745"/>
            <a:ext cx="9144000" cy="1325563"/>
          </a:xfrm>
        </p:spPr>
        <p:txBody>
          <a:bodyPr/>
          <a:lstStyle/>
          <a:p>
            <a:pPr algn="ctr"/>
            <a:r>
              <a:rPr lang="es-ES" dirty="0"/>
              <a:t>Cuarta semana</a:t>
            </a:r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202FA9-4EB6-5E83-573B-C47DF873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9908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0A128-91C1-B996-F1E1-22B24501F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030" y="1345572"/>
            <a:ext cx="6877936" cy="2056847"/>
          </a:xfrm>
        </p:spPr>
        <p:txBody>
          <a:bodyPr>
            <a:normAutofit/>
          </a:bodyPr>
          <a:lstStyle/>
          <a:p>
            <a:pPr algn="just"/>
            <a:r>
              <a:rPr lang="es-ES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En el Perú, la </a:t>
            </a:r>
            <a:r>
              <a:rPr lang="es-ES" sz="1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organización del Estado</a:t>
            </a:r>
            <a:r>
              <a:rPr lang="es-ES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se basa en el </a:t>
            </a:r>
            <a:r>
              <a:rPr lang="es-ES" sz="1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principio de separación de poderes</a:t>
            </a:r>
            <a:r>
              <a:rPr lang="es-ES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lo que implica la existencia de </a:t>
            </a:r>
            <a:r>
              <a:rPr lang="es-ES" sz="1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tres poderes autónomos: Ejecutivo, Legislativo y Judicial.</a:t>
            </a:r>
          </a:p>
          <a:p>
            <a:pPr algn="just"/>
            <a:r>
              <a:rPr lang="es-ES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Esta estructura busca garantizar un equilibrio y contrapeso entre las diferentes funciones del Estado para promover la democracia y proteger los derechos de los ciudadanos.</a:t>
            </a:r>
            <a:endParaRPr lang="es-PE" sz="1800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69299D-BB75-5CBB-8F81-83DA3D25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6615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FE14A5-010D-4FA2-BF2B-05027C825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8031" y="1593112"/>
            <a:ext cx="5927319" cy="2881424"/>
          </a:xfrm>
        </p:spPr>
        <p:txBody>
          <a:bodyPr>
            <a:normAutofit lnSpcReduction="10000"/>
          </a:bodyPr>
          <a:lstStyle/>
          <a:p>
            <a:r>
              <a:rPr lang="es-ES" sz="1800" dirty="0"/>
              <a:t>¿Cuáles son las funciones de los 3 poderes del Estado peruano?</a:t>
            </a:r>
          </a:p>
          <a:p>
            <a:r>
              <a:rPr lang="es-ES" sz="1800" dirty="0"/>
              <a:t>Los Tres Poderes del Estado son 3</a:t>
            </a:r>
          </a:p>
          <a:p>
            <a:r>
              <a:rPr lang="es-ES" sz="1800" dirty="0"/>
              <a:t>El poder legislativo se encarga de hacer las leyes.</a:t>
            </a:r>
          </a:p>
          <a:p>
            <a:r>
              <a:rPr lang="es-ES" sz="1800" dirty="0"/>
              <a:t> El poder ejecutivo tiene la misión de hacer cumplir las leyes. </a:t>
            </a:r>
          </a:p>
          <a:p>
            <a:r>
              <a:rPr lang="es-ES" sz="1800" dirty="0"/>
              <a:t>El poder judicial es el encargado de interpretarlas y garantizar que se cumplan a través de las sentencias</a:t>
            </a:r>
          </a:p>
          <a:p>
            <a:r>
              <a:rPr lang="es-ES" sz="1800" dirty="0"/>
              <a:t>Otros poderes</a:t>
            </a:r>
          </a:p>
        </p:txBody>
      </p:sp>
      <p:pic>
        <p:nvPicPr>
          <p:cNvPr id="1026" name="Picture 2" descr="Los Tres Poderes del Estado — Grupo Casa Lima">
            <a:extLst>
              <a:ext uri="{FF2B5EF4-FFF2-40B4-BE49-F238E27FC236}">
                <a16:creationId xmlns:a16="http://schemas.microsoft.com/office/drawing/2014/main" id="{98694F8C-8BD1-4C1A-9D97-3CF5DC1B9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6" y="1922723"/>
            <a:ext cx="2593190" cy="18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14148-6E95-4CC3-AC79-0EA322C29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318815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      </a:t>
            </a:r>
            <a:r>
              <a:rPr lang="es-ES" sz="2700" dirty="0"/>
              <a:t>Poder Legislativo</a:t>
            </a:r>
          </a:p>
        </p:txBody>
      </p:sp>
      <p:pic>
        <p:nvPicPr>
          <p:cNvPr id="2050" name="Picture 2" descr="PODER LEGISLATIVO DEL PERÚ by Sakura Kinomoto on Prezi Next">
            <a:extLst>
              <a:ext uri="{FF2B5EF4-FFF2-40B4-BE49-F238E27FC236}">
                <a16:creationId xmlns:a16="http://schemas.microsoft.com/office/drawing/2014/main" id="{21FE4545-30DA-47BA-8BFF-B723D25513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293541"/>
            <a:ext cx="7886700" cy="512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13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0C47E-BC42-4C88-937B-AD19E654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385723"/>
          </a:xfrm>
        </p:spPr>
        <p:txBody>
          <a:bodyPr>
            <a:normAutofit/>
          </a:bodyPr>
          <a:lstStyle/>
          <a:p>
            <a:r>
              <a:rPr lang="es-ES" sz="2000" dirty="0"/>
              <a:t>                                             Poder Legislativo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DCE83-D417-4255-AE14-37DDF0F8D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0449"/>
            <a:ext cx="7886700" cy="5426114"/>
          </a:xfrm>
        </p:spPr>
        <p:txBody>
          <a:bodyPr/>
          <a:lstStyle/>
          <a:p>
            <a:pPr algn="just"/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l </a:t>
            </a:r>
            <a:r>
              <a:rPr lang="es-ES" sz="2000" dirty="0">
                <a:solidFill>
                  <a:srgbClr val="4D5156"/>
                </a:solidFill>
                <a:latin typeface="Google Sans"/>
              </a:rPr>
              <a:t>E</a:t>
            </a:r>
            <a:r>
              <a:rPr lang="es-ES" sz="2000" b="0" i="0" dirty="0">
                <a:solidFill>
                  <a:srgbClr val="4D5156"/>
                </a:solidFill>
                <a:effectLst/>
                <a:latin typeface="Google Sans"/>
              </a:rPr>
              <a:t>s un </a:t>
            </a:r>
            <a:r>
              <a:rPr lang="es-ES" sz="2000" b="0" i="0" dirty="0">
                <a:solidFill>
                  <a:srgbClr val="040C28"/>
                </a:solidFill>
                <a:effectLst/>
                <a:latin typeface="Google Sans"/>
              </a:rPr>
              <a:t>organismo constitucional de la nación, encargado de la representación popular y de la elaboración de disposiciones legales generales, abstractas, impersonales y coercitivas</a:t>
            </a:r>
            <a:r>
              <a:rPr lang="es-ES" sz="2000" b="0" i="0" dirty="0">
                <a:solidFill>
                  <a:srgbClr val="4D5156"/>
                </a:solidFill>
                <a:effectLst/>
                <a:latin typeface="Google Sans"/>
              </a:rPr>
              <a:t>; además de figurar como fiscalizador y controlador de la acción</a:t>
            </a:r>
          </a:p>
          <a:p>
            <a:pPr algn="just"/>
            <a:r>
              <a:rPr lang="es-ES" sz="2000" dirty="0"/>
              <a:t>¿Qué funciones principales cumple el Poder Legislativo?</a:t>
            </a:r>
          </a:p>
          <a:p>
            <a:pPr algn="just"/>
            <a:r>
              <a:rPr lang="es-ES" sz="2000" dirty="0"/>
              <a:t>La función legislativa comprende el debate y la aprobación de reformas de la Constitución, de leyes y resoluciones legislativas, así como su interpretación, modificación y derogación, de acuerdo con los procedimientos establecidos por la Constitución Política y el Reglamento del Congreso.</a:t>
            </a:r>
          </a:p>
          <a:p>
            <a:pPr algn="just"/>
            <a:r>
              <a:rPr lang="es-ES" sz="2000" dirty="0"/>
              <a:t>Es unicameral, es decir, está formado por una cámara legislativa compuesta de ciento treinta representantes elegidos en veintisiete circunscripciones mediante elección directa, a través de un escrutinio proporcional plurinominal mediante sistema </a:t>
            </a:r>
            <a:r>
              <a:rPr lang="es-ES" sz="2000" dirty="0" err="1"/>
              <a:t>D'Hondt</a:t>
            </a:r>
            <a:r>
              <a:rPr lang="es-ES" sz="2000" dirty="0"/>
              <a:t> con listas abiertas</a:t>
            </a:r>
          </a:p>
        </p:txBody>
      </p:sp>
    </p:spTree>
    <p:extLst>
      <p:ext uri="{BB962C8B-B14F-4D97-AF65-F5344CB8AC3E}">
        <p14:creationId xmlns:p14="http://schemas.microsoft.com/office/powerpoint/2010/main" val="280098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6D60E-7CC5-4372-B2D4-80E45884B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7"/>
            <a:ext cx="7886700" cy="419176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¿Cómo se elige al presidente del Congreso en el Perú?</a:t>
            </a:r>
            <a:b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99C457-1F72-41F0-8318-8BCDBE46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1171"/>
            <a:ext cx="7886700" cy="5225392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La elección del nuevo presidente del Congreso es por votación secreta y pueden presentarse a ella una, dos o más listas de candidatos para ocupar los cargos de la Mesa Directiva (artículo 12º del Reglamento), según acuerdo interno de los partidos o agrupaciones políticas.</a:t>
            </a:r>
          </a:p>
          <a:p>
            <a:pPr algn="just"/>
            <a:r>
              <a:rPr lang="es-ES" sz="2000" dirty="0"/>
              <a:t>Se encarga de la elaboración de las leyes, así como de ejercer el control político a las acciones del Poder Ejecutivo a través de varios mecanismos establecidos en la Constitución vigente. Es la representación general de la democracia ya que en él está expresada la voz de los ciudadanos.</a:t>
            </a:r>
          </a:p>
        </p:txBody>
      </p:sp>
    </p:spTree>
    <p:extLst>
      <p:ext uri="{BB962C8B-B14F-4D97-AF65-F5344CB8AC3E}">
        <p14:creationId xmlns:p14="http://schemas.microsoft.com/office/powerpoint/2010/main" val="2393216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D40CCF-E39B-43AF-A12B-4F875ECB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7"/>
            <a:ext cx="7886700" cy="374572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        </a:t>
            </a:r>
            <a:r>
              <a:rPr lang="es-ES" sz="2200" dirty="0"/>
              <a:t>Poder Ejecutivo</a:t>
            </a:r>
          </a:p>
        </p:txBody>
      </p:sp>
      <p:pic>
        <p:nvPicPr>
          <p:cNvPr id="3074" name="Picture 2" descr="Cuáles serán los retos y las prioridades del gobierno de Dina Boluarte para  el 2023? | POLITICA | EL COMERCIO PERÚ">
            <a:extLst>
              <a:ext uri="{FF2B5EF4-FFF2-40B4-BE49-F238E27FC236}">
                <a16:creationId xmlns:a16="http://schemas.microsoft.com/office/drawing/2014/main" id="{BD425263-CDEA-4038-B278-18E433C4D4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616928"/>
            <a:ext cx="8013544" cy="446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5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E1B9AE-6496-46C5-8790-B1C343219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7"/>
            <a:ext cx="7886700" cy="363420"/>
          </a:xfrm>
        </p:spPr>
        <p:txBody>
          <a:bodyPr>
            <a:noAutofit/>
          </a:bodyPr>
          <a:lstStyle/>
          <a:p>
            <a:r>
              <a:rPr lang="es-ES" sz="2000" dirty="0"/>
              <a:t>                                12 GRUPOS  PARLAMEMTARIOS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AFDD40D-FD7F-4E69-AAD5-8025CA2DBE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66850" y="1486853"/>
          <a:ext cx="6210300" cy="5151120"/>
        </p:xfrm>
        <a:graphic>
          <a:graphicData uri="http://schemas.openxmlformats.org/drawingml/2006/table">
            <a:tbl>
              <a:tblPr/>
              <a:tblGrid>
                <a:gridCol w="2070100">
                  <a:extLst>
                    <a:ext uri="{9D8B030D-6E8A-4147-A177-3AD203B41FA5}">
                      <a16:colId xmlns:a16="http://schemas.microsoft.com/office/drawing/2014/main" val="3046714346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1983447822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1055786043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l" fontAlgn="t"/>
                      <a:r>
                        <a:rPr lang="es-ES" b="1">
                          <a:solidFill>
                            <a:srgbClr val="202124"/>
                          </a:solidFill>
                          <a:effectLst/>
                        </a:rPr>
                        <a:t>Grupo parlamentario</a:t>
                      </a:r>
                    </a:p>
                  </a:txBody>
                  <a:tcPr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b="1">
                          <a:solidFill>
                            <a:srgbClr val="202124"/>
                          </a:solidFill>
                          <a:effectLst/>
                        </a:rPr>
                        <a:t>Partidos</a:t>
                      </a:r>
                    </a:p>
                  </a:txBody>
                  <a:tcPr marL="95250"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b="1">
                          <a:solidFill>
                            <a:srgbClr val="202124"/>
                          </a:solidFill>
                          <a:effectLst/>
                        </a:rPr>
                        <a:t>Escaños</a:t>
                      </a:r>
                    </a:p>
                  </a:txBody>
                  <a:tcPr marL="95250"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4027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Grupo Parlamentario Socialista del Congreso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PSOE, PSE-PSOE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103 → 106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02114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Grupo Parlamentario de las Minorías Catalana y Vasca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PNV, CDC, EDC, UDC, ERC y EE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19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8919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Grupo Parlamentario Comunista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PCE, PSUC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20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56525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Grupo Parlamentario de Alianza Popular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effectLst/>
                        </a:rPr>
                        <a:t>AP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>
                      <a:noFill/>
                    </a:lnL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7655134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8A323DC-E892-460E-AF37-7F437C970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7258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92046" rIns="0" bIns="9204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Google Sans"/>
                <a:ea typeface="+mn-ea"/>
                <a:cs typeface="Arial" panose="020B0604020202020204" pitchFamily="34" charset="0"/>
              </a:rPr>
              <a:t>¿Cuántos grupos parlamentarios hay?</a:t>
            </a:r>
            <a:endParaRPr kumimoji="0" lang="es-ES" altLang="es-ES" sz="700" b="0" i="0" u="none" strike="noStrike" kern="1200" cap="none" spc="0" normalizeH="0" baseline="0" noProof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200" b="0" i="0" u="none" strike="noStrike" kern="1200" cap="none" spc="0" normalizeH="0" baseline="0" noProof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Google Sans"/>
                <a:ea typeface="+mn-ea"/>
                <a:cs typeface="Arial" panose="020B0604020202020204" pitchFamily="34" charset="0"/>
              </a:rPr>
              <a:t>Legislatura Constituyente</a:t>
            </a:r>
            <a:endParaRPr kumimoji="0" lang="es-ES" altLang="es-ES" sz="1000" b="0" i="0" u="none" strike="noStrike" kern="1200" cap="none" spc="0" normalizeH="0" baseline="0" noProof="0">
              <a:ln>
                <a:noFill/>
              </a:ln>
              <a:solidFill>
                <a:srgbClr val="20212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E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438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4766</TotalTime>
  <Words>1054</Words>
  <Application>Microsoft Office PowerPoint</Application>
  <PresentationFormat>Presentación en pantalla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Arial</vt:lpstr>
      <vt:lpstr>Calibri</vt:lpstr>
      <vt:lpstr>Calibri Light</vt:lpstr>
      <vt:lpstr>Google Sans</vt:lpstr>
      <vt:lpstr>Tema de Office</vt:lpstr>
      <vt:lpstr>3_Tema de Office</vt:lpstr>
      <vt:lpstr>Semana N° 04  Poderes del Estado</vt:lpstr>
      <vt:lpstr>Cuarta semana</vt:lpstr>
      <vt:lpstr>Presentación de PowerPoint</vt:lpstr>
      <vt:lpstr>Presentación de PowerPoint</vt:lpstr>
      <vt:lpstr>                         Poder Legislativo</vt:lpstr>
      <vt:lpstr>                                             Poder Legislativo </vt:lpstr>
      <vt:lpstr>  ¿Cómo se elige al presidente del Congreso en el Perú? </vt:lpstr>
      <vt:lpstr>                           Poder Ejecutivo</vt:lpstr>
      <vt:lpstr>                                12 GRUPOS  PARLAMEMTARIOS</vt:lpstr>
      <vt:lpstr>                   Poder Ejecutivo</vt:lpstr>
      <vt:lpstr>                     Organización del Poder Ejecutivo </vt:lpstr>
      <vt:lpstr>              ¿Cuál es la tarea del Poder Ejecutivo? </vt:lpstr>
      <vt:lpstr>                 ¿Qué es el Poder Judicial en el Perú? </vt:lpstr>
      <vt:lpstr>                            Poder Judicial</vt:lpstr>
      <vt:lpstr>                 PRÁCTICA.       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UNFV</dc:creator>
  <cp:lastModifiedBy>Fredy Virgilio Salinas Melendez</cp:lastModifiedBy>
  <cp:revision>472</cp:revision>
  <cp:lastPrinted>2023-05-31T14:14:00Z</cp:lastPrinted>
  <dcterms:created xsi:type="dcterms:W3CDTF">2020-04-09T16:16:03Z</dcterms:created>
  <dcterms:modified xsi:type="dcterms:W3CDTF">2025-06-01T22:57:40Z</dcterms:modified>
</cp:coreProperties>
</file>