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9" r:id="rId3"/>
    <p:sldId id="298" r:id="rId4"/>
    <p:sldId id="307" r:id="rId5"/>
    <p:sldId id="308" r:id="rId6"/>
    <p:sldId id="306" r:id="rId7"/>
    <p:sldId id="326" r:id="rId8"/>
    <p:sldId id="327" r:id="rId9"/>
    <p:sldId id="328" r:id="rId10"/>
    <p:sldId id="261" r:id="rId11"/>
    <p:sldId id="310" r:id="rId12"/>
    <p:sldId id="311" r:id="rId13"/>
    <p:sldId id="312" r:id="rId14"/>
    <p:sldId id="313" r:id="rId15"/>
    <p:sldId id="314" r:id="rId16"/>
    <p:sldId id="334" r:id="rId17"/>
    <p:sldId id="315" r:id="rId18"/>
    <p:sldId id="324" r:id="rId19"/>
    <p:sldId id="266" r:id="rId20"/>
    <p:sldId id="319" r:id="rId21"/>
    <p:sldId id="329" r:id="rId22"/>
    <p:sldId id="286" r:id="rId23"/>
    <p:sldId id="283" r:id="rId24"/>
    <p:sldId id="317" r:id="rId25"/>
    <p:sldId id="335" r:id="rId26"/>
    <p:sldId id="296" r:id="rId27"/>
    <p:sldId id="343" r:id="rId28"/>
    <p:sldId id="316" r:id="rId29"/>
    <p:sldId id="299"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6400"/>
    <a:srgbClr val="FF6500"/>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A7C8DDE2-A9C8-4BAC-8D65-765C5FB087FF}" type="slidenum">
              <a:rPr lang="es-PE" smtClean="0"/>
              <a:t>‹Nº›</a:t>
            </a:fld>
            <a:endParaRPr lang="es-PE" dirty="0"/>
          </a:p>
        </p:txBody>
      </p:sp>
      <p:sp>
        <p:nvSpPr>
          <p:cNvPr id="7" name="Rectángulo: esquinas redondeadas 6">
            <a:extLst>
              <a:ext uri="{FF2B5EF4-FFF2-40B4-BE49-F238E27FC236}">
                <a16:creationId xmlns:a16="http://schemas.microsoft.com/office/drawing/2014/main" id="{A87F8E12-34DD-45B2-8377-6BAD9318D314}"/>
              </a:ext>
            </a:extLst>
          </p:cNvPr>
          <p:cNvSpPr/>
          <p:nvPr userDrawn="1"/>
        </p:nvSpPr>
        <p:spPr>
          <a:xfrm>
            <a:off x="0" y="-195263"/>
            <a:ext cx="9144000" cy="946721"/>
          </a:xfrm>
          <a:custGeom>
            <a:avLst/>
            <a:gdLst>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8628"/>
              <a:gd name="connsiteX1" fmla="*/ 9144000 w 9144000"/>
              <a:gd name="connsiteY1" fmla="*/ 0 h 1078628"/>
              <a:gd name="connsiteX2" fmla="*/ 9144000 w 9144000"/>
              <a:gd name="connsiteY2" fmla="*/ 1038225 h 1078628"/>
              <a:gd name="connsiteX3" fmla="*/ 3571875 w 9144000"/>
              <a:gd name="connsiteY3" fmla="*/ 904875 h 1078628"/>
              <a:gd name="connsiteX4" fmla="*/ 0 w 9144000"/>
              <a:gd name="connsiteY4" fmla="*/ 1038225 h 1078628"/>
              <a:gd name="connsiteX5" fmla="*/ 0 w 9144000"/>
              <a:gd name="connsiteY5" fmla="*/ 0 h 1078628"/>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42115"/>
              <a:gd name="connsiteX1" fmla="*/ 9144000 w 9144000"/>
              <a:gd name="connsiteY1" fmla="*/ 0 h 1042115"/>
              <a:gd name="connsiteX2" fmla="*/ 9144000 w 9144000"/>
              <a:gd name="connsiteY2" fmla="*/ 1038225 h 1042115"/>
              <a:gd name="connsiteX3" fmla="*/ 3705225 w 9144000"/>
              <a:gd name="connsiteY3" fmla="*/ 942974 h 1042115"/>
              <a:gd name="connsiteX4" fmla="*/ 0 w 9144000"/>
              <a:gd name="connsiteY4" fmla="*/ 1038225 h 1042115"/>
              <a:gd name="connsiteX5" fmla="*/ 0 w 9144000"/>
              <a:gd name="connsiteY5" fmla="*/ 0 h 104211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1038225">
                <a:moveTo>
                  <a:pt x="0" y="0"/>
                </a:moveTo>
                <a:lnTo>
                  <a:pt x="9144000" y="0"/>
                </a:lnTo>
                <a:lnTo>
                  <a:pt x="9144000" y="1038225"/>
                </a:lnTo>
                <a:cubicBezTo>
                  <a:pt x="7493000" y="968375"/>
                  <a:pt x="6480175" y="946149"/>
                  <a:pt x="4610100" y="942974"/>
                </a:cubicBezTo>
                <a:cubicBezTo>
                  <a:pt x="3086100" y="942974"/>
                  <a:pt x="349250" y="1017587"/>
                  <a:pt x="0" y="1038225"/>
                </a:cubicBezTo>
                <a:lnTo>
                  <a:pt x="0" y="0"/>
                </a:lnTo>
                <a:close/>
              </a:path>
            </a:pathLst>
          </a:cu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8" name="Imagen 7">
            <a:extLst>
              <a:ext uri="{FF2B5EF4-FFF2-40B4-BE49-F238E27FC236}">
                <a16:creationId xmlns:a16="http://schemas.microsoft.com/office/drawing/2014/main" id="{EB12E36F-6565-4BC7-B0DE-5F92CFB80DC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4522" t="17604" r="4522" b="20944"/>
          <a:stretch/>
        </p:blipFill>
        <p:spPr>
          <a:xfrm>
            <a:off x="2657475" y="824013"/>
            <a:ext cx="3829050" cy="1441394"/>
          </a:xfrm>
          <a:prstGeom prst="rect">
            <a:avLst/>
          </a:prstGeom>
        </p:spPr>
      </p:pic>
      <p:sp>
        <p:nvSpPr>
          <p:cNvPr id="10" name="Rectángulo 9">
            <a:extLst>
              <a:ext uri="{FF2B5EF4-FFF2-40B4-BE49-F238E27FC236}">
                <a16:creationId xmlns:a16="http://schemas.microsoft.com/office/drawing/2014/main" id="{D874507E-60F9-4CC6-A417-A85AEAC5C481}"/>
              </a:ext>
            </a:extLst>
          </p:cNvPr>
          <p:cNvSpPr/>
          <p:nvPr userDrawn="1"/>
        </p:nvSpPr>
        <p:spPr>
          <a:xfrm>
            <a:off x="0" y="6629400"/>
            <a:ext cx="9144000" cy="228685"/>
          </a:xfrm>
          <a:prstGeom prst="rect">
            <a:avLst/>
          </a:pr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Tree>
    <p:extLst>
      <p:ext uri="{BB962C8B-B14F-4D97-AF65-F5344CB8AC3E}">
        <p14:creationId xmlns:p14="http://schemas.microsoft.com/office/powerpoint/2010/main" val="1116260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2356571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4250852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F014E5-1E6A-264B-563E-FFDD88171DAC}"/>
              </a:ext>
            </a:extLst>
          </p:cNvPr>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CF3E7BF2-C521-9534-3977-64F205A3CD1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73AE305A-77ED-AF77-A81C-9301FC71E915}"/>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B5333B45-108A-8A25-6FA2-3ADA3F8F1AD7}"/>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8C58C72D-663F-5342-5325-D2743B1AA4DB}"/>
              </a:ext>
            </a:extLst>
          </p:cNvPr>
          <p:cNvSpPr>
            <a:spLocks noGrp="1"/>
          </p:cNvSpPr>
          <p:nvPr>
            <p:ph type="sldNum" sz="quarter" idx="12"/>
          </p:nvPr>
        </p:nvSpPr>
        <p:spPr/>
        <p:txBody>
          <a:bodyPr/>
          <a:lstStyle/>
          <a:p>
            <a:fld id="{A7C8DDE2-A9C8-4BAC-8D65-765C5FB087FF}" type="slidenum">
              <a:rPr lang="es-PE" smtClean="0"/>
              <a:t>‹Nº›</a:t>
            </a:fld>
            <a:endParaRPr lang="es-PE" dirty="0"/>
          </a:p>
        </p:txBody>
      </p:sp>
      <p:sp>
        <p:nvSpPr>
          <p:cNvPr id="7" name="Rectángulo: esquinas redondeadas 6">
            <a:extLst>
              <a:ext uri="{FF2B5EF4-FFF2-40B4-BE49-F238E27FC236}">
                <a16:creationId xmlns:a16="http://schemas.microsoft.com/office/drawing/2014/main" id="{70C7CBB5-3713-1D63-1F76-854CA478A89B}"/>
              </a:ext>
            </a:extLst>
          </p:cNvPr>
          <p:cNvSpPr/>
          <p:nvPr userDrawn="1"/>
        </p:nvSpPr>
        <p:spPr>
          <a:xfrm>
            <a:off x="0" y="-195263"/>
            <a:ext cx="9144000" cy="946721"/>
          </a:xfrm>
          <a:custGeom>
            <a:avLst/>
            <a:gdLst>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8628"/>
              <a:gd name="connsiteX1" fmla="*/ 9144000 w 9144000"/>
              <a:gd name="connsiteY1" fmla="*/ 0 h 1078628"/>
              <a:gd name="connsiteX2" fmla="*/ 9144000 w 9144000"/>
              <a:gd name="connsiteY2" fmla="*/ 1038225 h 1078628"/>
              <a:gd name="connsiteX3" fmla="*/ 3571875 w 9144000"/>
              <a:gd name="connsiteY3" fmla="*/ 904875 h 1078628"/>
              <a:gd name="connsiteX4" fmla="*/ 0 w 9144000"/>
              <a:gd name="connsiteY4" fmla="*/ 1038225 h 1078628"/>
              <a:gd name="connsiteX5" fmla="*/ 0 w 9144000"/>
              <a:gd name="connsiteY5" fmla="*/ 0 h 1078628"/>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42115"/>
              <a:gd name="connsiteX1" fmla="*/ 9144000 w 9144000"/>
              <a:gd name="connsiteY1" fmla="*/ 0 h 1042115"/>
              <a:gd name="connsiteX2" fmla="*/ 9144000 w 9144000"/>
              <a:gd name="connsiteY2" fmla="*/ 1038225 h 1042115"/>
              <a:gd name="connsiteX3" fmla="*/ 3705225 w 9144000"/>
              <a:gd name="connsiteY3" fmla="*/ 942974 h 1042115"/>
              <a:gd name="connsiteX4" fmla="*/ 0 w 9144000"/>
              <a:gd name="connsiteY4" fmla="*/ 1038225 h 1042115"/>
              <a:gd name="connsiteX5" fmla="*/ 0 w 9144000"/>
              <a:gd name="connsiteY5" fmla="*/ 0 h 104211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1038225">
                <a:moveTo>
                  <a:pt x="0" y="0"/>
                </a:moveTo>
                <a:lnTo>
                  <a:pt x="9144000" y="0"/>
                </a:lnTo>
                <a:lnTo>
                  <a:pt x="9144000" y="1038225"/>
                </a:lnTo>
                <a:cubicBezTo>
                  <a:pt x="7493000" y="968375"/>
                  <a:pt x="6480175" y="946149"/>
                  <a:pt x="4610100" y="942974"/>
                </a:cubicBezTo>
                <a:cubicBezTo>
                  <a:pt x="3086100" y="942974"/>
                  <a:pt x="349250" y="1017587"/>
                  <a:pt x="0" y="1038225"/>
                </a:cubicBezTo>
                <a:lnTo>
                  <a:pt x="0" y="0"/>
                </a:lnTo>
                <a:close/>
              </a:path>
            </a:pathLst>
          </a:cu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8" name="Imagen 7">
            <a:extLst>
              <a:ext uri="{FF2B5EF4-FFF2-40B4-BE49-F238E27FC236}">
                <a16:creationId xmlns:a16="http://schemas.microsoft.com/office/drawing/2014/main" id="{A508E403-CA89-D46D-0637-7E56111CE98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4522" t="17604" r="4522" b="20944"/>
          <a:stretch/>
        </p:blipFill>
        <p:spPr>
          <a:xfrm>
            <a:off x="2657475" y="824013"/>
            <a:ext cx="3829050" cy="1441394"/>
          </a:xfrm>
          <a:prstGeom prst="rect">
            <a:avLst/>
          </a:prstGeom>
        </p:spPr>
      </p:pic>
      <p:sp>
        <p:nvSpPr>
          <p:cNvPr id="9" name="Rectángulo 8">
            <a:extLst>
              <a:ext uri="{FF2B5EF4-FFF2-40B4-BE49-F238E27FC236}">
                <a16:creationId xmlns:a16="http://schemas.microsoft.com/office/drawing/2014/main" id="{D3CA0AB9-096B-0D67-EF70-BD1C3AC09F29}"/>
              </a:ext>
            </a:extLst>
          </p:cNvPr>
          <p:cNvSpPr/>
          <p:nvPr userDrawn="1"/>
        </p:nvSpPr>
        <p:spPr>
          <a:xfrm>
            <a:off x="0" y="6629400"/>
            <a:ext cx="9144000" cy="228685"/>
          </a:xfrm>
          <a:prstGeom prst="rect">
            <a:avLst/>
          </a:pr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Tree>
    <p:extLst>
      <p:ext uri="{BB962C8B-B14F-4D97-AF65-F5344CB8AC3E}">
        <p14:creationId xmlns:p14="http://schemas.microsoft.com/office/powerpoint/2010/main" val="4055885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A4B875-5AD2-9026-B5BE-256F66C0F59E}"/>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5E1D1C33-71C3-90BE-4F50-8FBB2CB1DB5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73110ED0-F13D-7C46-4BEB-319BE469BE82}"/>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05DD6365-614B-DB6B-9850-420E099272BE}"/>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55D1D935-F030-5AAF-AC93-2EFEE8484359}"/>
              </a:ext>
            </a:extLst>
          </p:cNvPr>
          <p:cNvSpPr>
            <a:spLocks noGrp="1"/>
          </p:cNvSpPr>
          <p:nvPr>
            <p:ph type="sldNum" sz="quarter" idx="12"/>
          </p:nvPr>
        </p:nvSpPr>
        <p:spPr/>
        <p:txBody>
          <a:bodyPr/>
          <a:lstStyle/>
          <a:p>
            <a:fld id="{A7C8DDE2-A9C8-4BAC-8D65-765C5FB087FF}" type="slidenum">
              <a:rPr lang="es-PE" smtClean="0"/>
              <a:t>‹Nº›</a:t>
            </a:fld>
            <a:endParaRPr lang="es-PE" dirty="0"/>
          </a:p>
        </p:txBody>
      </p:sp>
      <p:sp>
        <p:nvSpPr>
          <p:cNvPr id="7" name="Rectángulo: esquinas redondeadas 6">
            <a:extLst>
              <a:ext uri="{FF2B5EF4-FFF2-40B4-BE49-F238E27FC236}">
                <a16:creationId xmlns:a16="http://schemas.microsoft.com/office/drawing/2014/main" id="{3B475D38-2F0A-5C88-79D8-771B48D22E3B}"/>
              </a:ext>
            </a:extLst>
          </p:cNvPr>
          <p:cNvSpPr/>
          <p:nvPr userDrawn="1"/>
        </p:nvSpPr>
        <p:spPr>
          <a:xfrm>
            <a:off x="0" y="-47624"/>
            <a:ext cx="9144000" cy="1038225"/>
          </a:xfrm>
          <a:custGeom>
            <a:avLst/>
            <a:gdLst>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8628"/>
              <a:gd name="connsiteX1" fmla="*/ 9144000 w 9144000"/>
              <a:gd name="connsiteY1" fmla="*/ 0 h 1078628"/>
              <a:gd name="connsiteX2" fmla="*/ 9144000 w 9144000"/>
              <a:gd name="connsiteY2" fmla="*/ 1038225 h 1078628"/>
              <a:gd name="connsiteX3" fmla="*/ 3571875 w 9144000"/>
              <a:gd name="connsiteY3" fmla="*/ 904875 h 1078628"/>
              <a:gd name="connsiteX4" fmla="*/ 0 w 9144000"/>
              <a:gd name="connsiteY4" fmla="*/ 1038225 h 1078628"/>
              <a:gd name="connsiteX5" fmla="*/ 0 w 9144000"/>
              <a:gd name="connsiteY5" fmla="*/ 0 h 1078628"/>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42115"/>
              <a:gd name="connsiteX1" fmla="*/ 9144000 w 9144000"/>
              <a:gd name="connsiteY1" fmla="*/ 0 h 1042115"/>
              <a:gd name="connsiteX2" fmla="*/ 9144000 w 9144000"/>
              <a:gd name="connsiteY2" fmla="*/ 1038225 h 1042115"/>
              <a:gd name="connsiteX3" fmla="*/ 3705225 w 9144000"/>
              <a:gd name="connsiteY3" fmla="*/ 942974 h 1042115"/>
              <a:gd name="connsiteX4" fmla="*/ 0 w 9144000"/>
              <a:gd name="connsiteY4" fmla="*/ 1038225 h 1042115"/>
              <a:gd name="connsiteX5" fmla="*/ 0 w 9144000"/>
              <a:gd name="connsiteY5" fmla="*/ 0 h 104211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1038225">
                <a:moveTo>
                  <a:pt x="0" y="0"/>
                </a:moveTo>
                <a:lnTo>
                  <a:pt x="9144000" y="0"/>
                </a:lnTo>
                <a:lnTo>
                  <a:pt x="9144000" y="1038225"/>
                </a:lnTo>
                <a:cubicBezTo>
                  <a:pt x="7493000" y="968375"/>
                  <a:pt x="6480175" y="946149"/>
                  <a:pt x="4610100" y="942974"/>
                </a:cubicBezTo>
                <a:cubicBezTo>
                  <a:pt x="3086100" y="942974"/>
                  <a:pt x="349250" y="1017587"/>
                  <a:pt x="0" y="1038225"/>
                </a:cubicBezTo>
                <a:lnTo>
                  <a:pt x="0" y="0"/>
                </a:lnTo>
                <a:close/>
              </a:path>
            </a:pathLst>
          </a:cu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8" name="Imagen 7">
            <a:extLst>
              <a:ext uri="{FF2B5EF4-FFF2-40B4-BE49-F238E27FC236}">
                <a16:creationId xmlns:a16="http://schemas.microsoft.com/office/drawing/2014/main" id="{2BEADCEE-8091-D24B-060A-7A153706EF1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736" t="18566" r="79398" b="21710"/>
          <a:stretch/>
        </p:blipFill>
        <p:spPr>
          <a:xfrm>
            <a:off x="476817" y="88106"/>
            <a:ext cx="321469" cy="771525"/>
          </a:xfrm>
          <a:prstGeom prst="rect">
            <a:avLst/>
          </a:prstGeom>
        </p:spPr>
      </p:pic>
      <p:sp>
        <p:nvSpPr>
          <p:cNvPr id="9" name="CuadroTexto 8">
            <a:extLst>
              <a:ext uri="{FF2B5EF4-FFF2-40B4-BE49-F238E27FC236}">
                <a16:creationId xmlns:a16="http://schemas.microsoft.com/office/drawing/2014/main" id="{0D20B2DD-F807-473A-E960-EEC36631FA10}"/>
              </a:ext>
            </a:extLst>
          </p:cNvPr>
          <p:cNvSpPr txBox="1"/>
          <p:nvPr userDrawn="1"/>
        </p:nvSpPr>
        <p:spPr>
          <a:xfrm>
            <a:off x="776060" y="222809"/>
            <a:ext cx="1915320" cy="276999"/>
          </a:xfrm>
          <a:prstGeom prst="rect">
            <a:avLst/>
          </a:prstGeom>
          <a:noFill/>
        </p:spPr>
        <p:txBody>
          <a:bodyPr wrap="square" rtlCol="0">
            <a:spAutoFit/>
          </a:bodyPr>
          <a:lstStyle/>
          <a:p>
            <a:r>
              <a:rPr lang="es-PE" sz="1150" spc="100" dirty="0">
                <a:latin typeface="Arial" panose="020B0604020202020204" pitchFamily="34" charset="0"/>
                <a:cs typeface="Arial" panose="020B0604020202020204" pitchFamily="34" charset="0"/>
              </a:rPr>
              <a:t>Universidad Nacional</a:t>
            </a:r>
          </a:p>
        </p:txBody>
      </p:sp>
      <p:sp>
        <p:nvSpPr>
          <p:cNvPr id="10" name="CuadroTexto 9">
            <a:extLst>
              <a:ext uri="{FF2B5EF4-FFF2-40B4-BE49-F238E27FC236}">
                <a16:creationId xmlns:a16="http://schemas.microsoft.com/office/drawing/2014/main" id="{822D5403-095C-33B4-331C-9C772DD3E3ED}"/>
              </a:ext>
            </a:extLst>
          </p:cNvPr>
          <p:cNvSpPr txBox="1"/>
          <p:nvPr userDrawn="1"/>
        </p:nvSpPr>
        <p:spPr>
          <a:xfrm>
            <a:off x="778441" y="362900"/>
            <a:ext cx="1915320" cy="323165"/>
          </a:xfrm>
          <a:prstGeom prst="rect">
            <a:avLst/>
          </a:prstGeom>
          <a:noFill/>
        </p:spPr>
        <p:txBody>
          <a:bodyPr wrap="square" rtlCol="0">
            <a:spAutoFit/>
          </a:bodyPr>
          <a:lstStyle/>
          <a:p>
            <a:r>
              <a:rPr lang="es-PE" sz="1450" b="1" spc="10" dirty="0">
                <a:latin typeface="Arial" panose="020B0604020202020204" pitchFamily="34" charset="0"/>
                <a:cs typeface="Arial" panose="020B0604020202020204" pitchFamily="34" charset="0"/>
              </a:rPr>
              <a:t>Federico Villarreal</a:t>
            </a:r>
          </a:p>
        </p:txBody>
      </p:sp>
      <p:cxnSp>
        <p:nvCxnSpPr>
          <p:cNvPr id="11" name="Conector recto 10">
            <a:extLst>
              <a:ext uri="{FF2B5EF4-FFF2-40B4-BE49-F238E27FC236}">
                <a16:creationId xmlns:a16="http://schemas.microsoft.com/office/drawing/2014/main" id="{C48C6A2D-5822-AFF4-77B0-BC6B4451D915}"/>
              </a:ext>
            </a:extLst>
          </p:cNvPr>
          <p:cNvCxnSpPr/>
          <p:nvPr userDrawn="1"/>
        </p:nvCxnSpPr>
        <p:spPr>
          <a:xfrm>
            <a:off x="879249" y="654843"/>
            <a:ext cx="1600200" cy="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73731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A97794-9D4B-4740-23E7-5404FF3C731D}"/>
              </a:ext>
            </a:extLst>
          </p:cNvPr>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072D2E21-39A7-F930-B2F5-E44AA8577BF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0B438AE-4CEE-4240-55BA-48CB81A44B7A}"/>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121EEFE4-B7CD-F17A-C000-6C332FAC85ED}"/>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E15EE95E-7CFA-CB0E-5584-D4C72C9AF361}"/>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2197280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EFD23B-F770-8C44-4CEF-7AECA5A3CC34}"/>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3A6AB038-53D5-DF2B-53C3-0704C8564327}"/>
              </a:ext>
            </a:extLst>
          </p:cNvPr>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7256898D-DA72-564E-AC33-21BD7827DAC4}"/>
              </a:ext>
            </a:extLst>
          </p:cNvPr>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F665CA92-3936-3FEF-F371-91824C741FF4}"/>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Marcador de pie de página 5">
            <a:extLst>
              <a:ext uri="{FF2B5EF4-FFF2-40B4-BE49-F238E27FC236}">
                <a16:creationId xmlns:a16="http://schemas.microsoft.com/office/drawing/2014/main" id="{C14020A0-7C9B-D574-1E62-49DC747C16F6}"/>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1AE90E7D-3654-C77F-FA25-E2FD542BD4D2}"/>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2698149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D6B88B-0CD4-213D-CC69-EF01506798DB}"/>
              </a:ext>
            </a:extLst>
          </p:cNvPr>
          <p:cNvSpPr>
            <a:spLocks noGrp="1"/>
          </p:cNvSpPr>
          <p:nvPr>
            <p:ph type="title"/>
          </p:nvPr>
        </p:nvSpPr>
        <p:spPr>
          <a:xfrm>
            <a:off x="629841" y="365126"/>
            <a:ext cx="78867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84D67129-C9AF-6D50-857E-959C84F5E65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9650493-96C9-2939-0B63-FCF8F6D01ED0}"/>
              </a:ext>
            </a:extLst>
          </p:cNvPr>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5512EC3F-5049-03D8-109A-3106EA16247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72C0F3E-7803-FEC2-418B-3301754F58B9}"/>
              </a:ext>
            </a:extLst>
          </p:cNvPr>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4012BC3D-07C5-B69F-83BE-808DB2FBF5F7}"/>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8" name="Marcador de pie de página 7">
            <a:extLst>
              <a:ext uri="{FF2B5EF4-FFF2-40B4-BE49-F238E27FC236}">
                <a16:creationId xmlns:a16="http://schemas.microsoft.com/office/drawing/2014/main" id="{41B24C38-183B-47C8-C80A-7407357F03B4}"/>
              </a:ext>
            </a:extLst>
          </p:cNvPr>
          <p:cNvSpPr>
            <a:spLocks noGrp="1"/>
          </p:cNvSpPr>
          <p:nvPr>
            <p:ph type="ftr" sz="quarter" idx="11"/>
          </p:nvPr>
        </p:nvSpPr>
        <p:spPr/>
        <p:txBody>
          <a:bodyPr/>
          <a:lstStyle/>
          <a:p>
            <a:endParaRPr lang="es-PE" dirty="0"/>
          </a:p>
        </p:txBody>
      </p:sp>
      <p:sp>
        <p:nvSpPr>
          <p:cNvPr id="9" name="Marcador de número de diapositiva 8">
            <a:extLst>
              <a:ext uri="{FF2B5EF4-FFF2-40B4-BE49-F238E27FC236}">
                <a16:creationId xmlns:a16="http://schemas.microsoft.com/office/drawing/2014/main" id="{D86E68EF-A7D6-5B74-8758-61B1C35BC796}"/>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6005008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EE0CCF-86A4-3E74-9DF5-41B4FE6EBF9C}"/>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1C141D61-9484-274E-F57D-BE6699A7E40E}"/>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4" name="Marcador de pie de página 3">
            <a:extLst>
              <a:ext uri="{FF2B5EF4-FFF2-40B4-BE49-F238E27FC236}">
                <a16:creationId xmlns:a16="http://schemas.microsoft.com/office/drawing/2014/main" id="{F94D8E60-BDB3-F8FB-CE59-A2317FA76239}"/>
              </a:ext>
            </a:extLst>
          </p:cNvPr>
          <p:cNvSpPr>
            <a:spLocks noGrp="1"/>
          </p:cNvSpPr>
          <p:nvPr>
            <p:ph type="ftr" sz="quarter" idx="11"/>
          </p:nvPr>
        </p:nvSpPr>
        <p:spPr/>
        <p:txBody>
          <a:bodyPr/>
          <a:lstStyle/>
          <a:p>
            <a:endParaRPr lang="es-PE" dirty="0"/>
          </a:p>
        </p:txBody>
      </p:sp>
      <p:sp>
        <p:nvSpPr>
          <p:cNvPr id="5" name="Marcador de número de diapositiva 4">
            <a:extLst>
              <a:ext uri="{FF2B5EF4-FFF2-40B4-BE49-F238E27FC236}">
                <a16:creationId xmlns:a16="http://schemas.microsoft.com/office/drawing/2014/main" id="{4738F117-8CB0-1FA3-5A49-BA424CF4BD36}"/>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98978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2470754-0FBD-2F61-0DC1-00C816EEF156}"/>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3" name="Marcador de pie de página 2">
            <a:extLst>
              <a:ext uri="{FF2B5EF4-FFF2-40B4-BE49-F238E27FC236}">
                <a16:creationId xmlns:a16="http://schemas.microsoft.com/office/drawing/2014/main" id="{4722EB6D-0005-E4F7-B614-EC7C0002AB8A}"/>
              </a:ext>
            </a:extLst>
          </p:cNvPr>
          <p:cNvSpPr>
            <a:spLocks noGrp="1"/>
          </p:cNvSpPr>
          <p:nvPr>
            <p:ph type="ftr" sz="quarter" idx="11"/>
          </p:nvPr>
        </p:nvSpPr>
        <p:spPr/>
        <p:txBody>
          <a:bodyPr/>
          <a:lstStyle/>
          <a:p>
            <a:endParaRPr lang="es-PE" dirty="0"/>
          </a:p>
        </p:txBody>
      </p:sp>
      <p:sp>
        <p:nvSpPr>
          <p:cNvPr id="4" name="Marcador de número de diapositiva 3">
            <a:extLst>
              <a:ext uri="{FF2B5EF4-FFF2-40B4-BE49-F238E27FC236}">
                <a16:creationId xmlns:a16="http://schemas.microsoft.com/office/drawing/2014/main" id="{62BBF4AE-67C2-CA02-4DF5-5EB5C9E5E153}"/>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13847990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59EC69-601B-B158-E7AB-35D2693E1CCE}"/>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5924403-7C69-F4DB-EADE-1DA085AE4A7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C519DEBC-9471-69F3-D6F9-FFE2F8EF946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00189D7-1D17-6A0A-4797-70D8A7D41908}"/>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Marcador de pie de página 5">
            <a:extLst>
              <a:ext uri="{FF2B5EF4-FFF2-40B4-BE49-F238E27FC236}">
                <a16:creationId xmlns:a16="http://schemas.microsoft.com/office/drawing/2014/main" id="{F0013B1E-12AB-B190-61A0-8EFC9D6279EA}"/>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C0AC0A94-67FD-5CC7-07AC-2E843AA948BE}"/>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2542236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28650" y="974726"/>
            <a:ext cx="7886700" cy="1325563"/>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628650" y="2435225"/>
            <a:ext cx="78867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A7C8DDE2-A9C8-4BAC-8D65-765C5FB087FF}" type="slidenum">
              <a:rPr lang="es-PE" smtClean="0"/>
              <a:t>‹Nº›</a:t>
            </a:fld>
            <a:endParaRPr lang="es-PE" dirty="0"/>
          </a:p>
        </p:txBody>
      </p:sp>
      <p:sp>
        <p:nvSpPr>
          <p:cNvPr id="7" name="Rectángulo: esquinas redondeadas 6">
            <a:extLst>
              <a:ext uri="{FF2B5EF4-FFF2-40B4-BE49-F238E27FC236}">
                <a16:creationId xmlns:a16="http://schemas.microsoft.com/office/drawing/2014/main" id="{7816E3F8-1E08-48E6-BA1E-6E08521E0163}"/>
              </a:ext>
            </a:extLst>
          </p:cNvPr>
          <p:cNvSpPr/>
          <p:nvPr userDrawn="1"/>
        </p:nvSpPr>
        <p:spPr>
          <a:xfrm>
            <a:off x="0" y="-47624"/>
            <a:ext cx="9144000" cy="1038225"/>
          </a:xfrm>
          <a:custGeom>
            <a:avLst/>
            <a:gdLst>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8628"/>
              <a:gd name="connsiteX1" fmla="*/ 9144000 w 9144000"/>
              <a:gd name="connsiteY1" fmla="*/ 0 h 1078628"/>
              <a:gd name="connsiteX2" fmla="*/ 9144000 w 9144000"/>
              <a:gd name="connsiteY2" fmla="*/ 1038225 h 1078628"/>
              <a:gd name="connsiteX3" fmla="*/ 3571875 w 9144000"/>
              <a:gd name="connsiteY3" fmla="*/ 904875 h 1078628"/>
              <a:gd name="connsiteX4" fmla="*/ 0 w 9144000"/>
              <a:gd name="connsiteY4" fmla="*/ 1038225 h 1078628"/>
              <a:gd name="connsiteX5" fmla="*/ 0 w 9144000"/>
              <a:gd name="connsiteY5" fmla="*/ 0 h 1078628"/>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42115"/>
              <a:gd name="connsiteX1" fmla="*/ 9144000 w 9144000"/>
              <a:gd name="connsiteY1" fmla="*/ 0 h 1042115"/>
              <a:gd name="connsiteX2" fmla="*/ 9144000 w 9144000"/>
              <a:gd name="connsiteY2" fmla="*/ 1038225 h 1042115"/>
              <a:gd name="connsiteX3" fmla="*/ 3705225 w 9144000"/>
              <a:gd name="connsiteY3" fmla="*/ 942974 h 1042115"/>
              <a:gd name="connsiteX4" fmla="*/ 0 w 9144000"/>
              <a:gd name="connsiteY4" fmla="*/ 1038225 h 1042115"/>
              <a:gd name="connsiteX5" fmla="*/ 0 w 9144000"/>
              <a:gd name="connsiteY5" fmla="*/ 0 h 104211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1038225">
                <a:moveTo>
                  <a:pt x="0" y="0"/>
                </a:moveTo>
                <a:lnTo>
                  <a:pt x="9144000" y="0"/>
                </a:lnTo>
                <a:lnTo>
                  <a:pt x="9144000" y="1038225"/>
                </a:lnTo>
                <a:cubicBezTo>
                  <a:pt x="7493000" y="968375"/>
                  <a:pt x="6480175" y="946149"/>
                  <a:pt x="4610100" y="942974"/>
                </a:cubicBezTo>
                <a:cubicBezTo>
                  <a:pt x="3086100" y="942974"/>
                  <a:pt x="349250" y="1017587"/>
                  <a:pt x="0" y="1038225"/>
                </a:cubicBezTo>
                <a:lnTo>
                  <a:pt x="0" y="0"/>
                </a:lnTo>
                <a:close/>
              </a:path>
            </a:pathLst>
          </a:cu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8" name="Imagen 7">
            <a:extLst>
              <a:ext uri="{FF2B5EF4-FFF2-40B4-BE49-F238E27FC236}">
                <a16:creationId xmlns:a16="http://schemas.microsoft.com/office/drawing/2014/main" id="{A40B2603-EC53-4E8C-AD17-D9E61A834EA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736" t="18566" r="79398" b="21710"/>
          <a:stretch/>
        </p:blipFill>
        <p:spPr>
          <a:xfrm>
            <a:off x="476817" y="88106"/>
            <a:ext cx="321469" cy="771525"/>
          </a:xfrm>
          <a:prstGeom prst="rect">
            <a:avLst/>
          </a:prstGeom>
        </p:spPr>
      </p:pic>
      <p:sp>
        <p:nvSpPr>
          <p:cNvPr id="9" name="CuadroTexto 8">
            <a:extLst>
              <a:ext uri="{FF2B5EF4-FFF2-40B4-BE49-F238E27FC236}">
                <a16:creationId xmlns:a16="http://schemas.microsoft.com/office/drawing/2014/main" id="{ABE13179-515B-4F7D-A69D-486D214E1875}"/>
              </a:ext>
            </a:extLst>
          </p:cNvPr>
          <p:cNvSpPr txBox="1"/>
          <p:nvPr userDrawn="1"/>
        </p:nvSpPr>
        <p:spPr>
          <a:xfrm>
            <a:off x="776060" y="222809"/>
            <a:ext cx="1915320" cy="276999"/>
          </a:xfrm>
          <a:prstGeom prst="rect">
            <a:avLst/>
          </a:prstGeom>
          <a:noFill/>
        </p:spPr>
        <p:txBody>
          <a:bodyPr wrap="square" rtlCol="0">
            <a:spAutoFit/>
          </a:bodyPr>
          <a:lstStyle/>
          <a:p>
            <a:r>
              <a:rPr lang="es-PE" sz="1150" spc="100" dirty="0">
                <a:latin typeface="Arial" panose="020B0604020202020204" pitchFamily="34" charset="0"/>
                <a:cs typeface="Arial" panose="020B0604020202020204" pitchFamily="34" charset="0"/>
              </a:rPr>
              <a:t>Universidad Nacional</a:t>
            </a:r>
          </a:p>
        </p:txBody>
      </p:sp>
      <p:sp>
        <p:nvSpPr>
          <p:cNvPr id="10" name="CuadroTexto 9">
            <a:extLst>
              <a:ext uri="{FF2B5EF4-FFF2-40B4-BE49-F238E27FC236}">
                <a16:creationId xmlns:a16="http://schemas.microsoft.com/office/drawing/2014/main" id="{92BC45FA-2EB1-4BFE-9640-079CA16F7A84}"/>
              </a:ext>
            </a:extLst>
          </p:cNvPr>
          <p:cNvSpPr txBox="1"/>
          <p:nvPr userDrawn="1"/>
        </p:nvSpPr>
        <p:spPr>
          <a:xfrm>
            <a:off x="778441" y="362900"/>
            <a:ext cx="1915320" cy="323165"/>
          </a:xfrm>
          <a:prstGeom prst="rect">
            <a:avLst/>
          </a:prstGeom>
          <a:noFill/>
        </p:spPr>
        <p:txBody>
          <a:bodyPr wrap="square" rtlCol="0">
            <a:spAutoFit/>
          </a:bodyPr>
          <a:lstStyle/>
          <a:p>
            <a:r>
              <a:rPr lang="es-PE" sz="1450" b="1" spc="10" dirty="0">
                <a:latin typeface="Arial" panose="020B0604020202020204" pitchFamily="34" charset="0"/>
                <a:cs typeface="Arial" panose="020B0604020202020204" pitchFamily="34" charset="0"/>
              </a:rPr>
              <a:t>Federico Villarreal</a:t>
            </a:r>
          </a:p>
        </p:txBody>
      </p:sp>
      <p:cxnSp>
        <p:nvCxnSpPr>
          <p:cNvPr id="11" name="Conector recto 10">
            <a:extLst>
              <a:ext uri="{FF2B5EF4-FFF2-40B4-BE49-F238E27FC236}">
                <a16:creationId xmlns:a16="http://schemas.microsoft.com/office/drawing/2014/main" id="{316122F5-A8B0-456E-AE9A-63825D2274CF}"/>
              </a:ext>
            </a:extLst>
          </p:cNvPr>
          <p:cNvCxnSpPr/>
          <p:nvPr userDrawn="1"/>
        </p:nvCxnSpPr>
        <p:spPr>
          <a:xfrm>
            <a:off x="879249" y="654843"/>
            <a:ext cx="1600200" cy="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97842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42A4D8-70FA-9491-E5D6-042F3E562270}"/>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44B78AAE-2D8E-04E0-209B-CD6D87A6F69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PE"/>
          </a:p>
        </p:txBody>
      </p:sp>
      <p:sp>
        <p:nvSpPr>
          <p:cNvPr id="4" name="Marcador de texto 3">
            <a:extLst>
              <a:ext uri="{FF2B5EF4-FFF2-40B4-BE49-F238E27FC236}">
                <a16:creationId xmlns:a16="http://schemas.microsoft.com/office/drawing/2014/main" id="{D9BE2E64-871F-0BDE-5470-E8FDC38B54C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F162FF8-790C-0F9C-637D-CD4838C9B5C4}"/>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Marcador de pie de página 5">
            <a:extLst>
              <a:ext uri="{FF2B5EF4-FFF2-40B4-BE49-F238E27FC236}">
                <a16:creationId xmlns:a16="http://schemas.microsoft.com/office/drawing/2014/main" id="{AA92E573-A173-9151-9016-E76C12050A29}"/>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4FEC73D6-3225-3C9C-502F-60F32CCD08F5}"/>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3904231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5B0F25-E9E6-3186-C8BC-F76EEE011C1B}"/>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460B45ED-2A6C-9CBA-F2CE-9CED49F3964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B22531B8-D68B-FCEE-EC52-6F748FD6269C}"/>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35E4795B-A549-962F-1698-463BA8C7CACD}"/>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A466F9E1-BE5C-86ED-47C4-BBFAB2B84614}"/>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18452861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CDBEBD5-EFB2-888C-E6AE-0FC16B3931C8}"/>
              </a:ext>
            </a:extLst>
          </p:cNvPr>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E6608473-4456-5551-FFEC-3DD0206AFB2C}"/>
              </a:ext>
            </a:extLst>
          </p:cNvPr>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1668E027-84DA-CBC4-0980-A3F684D40E69}"/>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F2E17F76-3FC6-2662-D745-FDF5C6D2AEF5}"/>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649286C7-C512-75A3-6679-776BB38D1E83}"/>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784500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Footer Placeholder 4"/>
          <p:cNvSpPr>
            <a:spLocks noGrp="1"/>
          </p:cNvSpPr>
          <p:nvPr>
            <p:ph type="ftr" sz="quarter" idx="11"/>
          </p:nvPr>
        </p:nvSpPr>
        <p:spPr/>
        <p:txBody>
          <a:bodyPr/>
          <a:lstStyle/>
          <a:p>
            <a:endParaRPr lang="es-PE" dirty="0"/>
          </a:p>
        </p:txBody>
      </p:sp>
      <p:sp>
        <p:nvSpPr>
          <p:cNvPr id="6" name="Slide Number Placeholder 5"/>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48832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7" name="Slide Number Placeholder 6"/>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1328688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8" name="Footer Placeholder 7"/>
          <p:cNvSpPr>
            <a:spLocks noGrp="1"/>
          </p:cNvSpPr>
          <p:nvPr>
            <p:ph type="ftr" sz="quarter" idx="11"/>
          </p:nvPr>
        </p:nvSpPr>
        <p:spPr/>
        <p:txBody>
          <a:bodyPr/>
          <a:lstStyle/>
          <a:p>
            <a:endParaRPr lang="es-PE" dirty="0"/>
          </a:p>
        </p:txBody>
      </p:sp>
      <p:sp>
        <p:nvSpPr>
          <p:cNvPr id="9" name="Slide Number Placeholder 8"/>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1326255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4" name="Footer Placeholder 3"/>
          <p:cNvSpPr>
            <a:spLocks noGrp="1"/>
          </p:cNvSpPr>
          <p:nvPr>
            <p:ph type="ftr" sz="quarter" idx="11"/>
          </p:nvPr>
        </p:nvSpPr>
        <p:spPr/>
        <p:txBody>
          <a:bodyPr/>
          <a:lstStyle/>
          <a:p>
            <a:endParaRPr lang="es-PE" dirty="0"/>
          </a:p>
        </p:txBody>
      </p:sp>
      <p:sp>
        <p:nvSpPr>
          <p:cNvPr id="5" name="Slide Number Placeholder 4"/>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199533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3" name="Footer Placeholder 2"/>
          <p:cNvSpPr>
            <a:spLocks noGrp="1"/>
          </p:cNvSpPr>
          <p:nvPr>
            <p:ph type="ftr" sz="quarter" idx="11"/>
          </p:nvPr>
        </p:nvSpPr>
        <p:spPr/>
        <p:txBody>
          <a:bodyPr/>
          <a:lstStyle/>
          <a:p>
            <a:endParaRPr lang="es-PE" dirty="0"/>
          </a:p>
        </p:txBody>
      </p:sp>
      <p:sp>
        <p:nvSpPr>
          <p:cNvPr id="4" name="Slide Number Placeholder 3"/>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68506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7" name="Slide Number Placeholder 6"/>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408204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7" name="Slide Number Placeholder 6"/>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78694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474C37-5C80-4069-8EBA-CA94ADF8086E}" type="datetimeFigureOut">
              <a:rPr lang="es-PE" smtClean="0"/>
              <a:t>1/06/2025</a:t>
            </a:fld>
            <a:endParaRPr lang="es-PE"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3129463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B37343F-B890-F952-9EF5-D038448A141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9CC1E859-1797-7932-516B-88245DAC797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E26A0A4-5A0D-E08D-5DB7-F1F988B7511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81D8331C-4DBC-3CD0-4C1C-2D1DF1BCB2B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PE" dirty="0"/>
          </a:p>
        </p:txBody>
      </p:sp>
      <p:sp>
        <p:nvSpPr>
          <p:cNvPr id="6" name="Marcador de número de diapositiva 5">
            <a:extLst>
              <a:ext uri="{FF2B5EF4-FFF2-40B4-BE49-F238E27FC236}">
                <a16:creationId xmlns:a16="http://schemas.microsoft.com/office/drawing/2014/main" id="{80982B15-D7C0-5A2D-CE5A-E3E103FE60A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7C8DDE2-A9C8-4BAC-8D65-765C5FB087FF}" type="slidenum">
              <a:rPr lang="es-PE" smtClean="0"/>
              <a:t>‹Nº›</a:t>
            </a:fld>
            <a:endParaRPr lang="es-PE" dirty="0"/>
          </a:p>
        </p:txBody>
      </p:sp>
    </p:spTree>
    <p:extLst>
      <p:ext uri="{BB962C8B-B14F-4D97-AF65-F5344CB8AC3E}">
        <p14:creationId xmlns:p14="http://schemas.microsoft.com/office/powerpoint/2010/main" val="27648201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P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Q0ew_2smIP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_CjxMVjSZ1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esan.edu.pe/diplomas/comunicacion-interna/" TargetMode="External"/><Relationship Id="rId2" Type="http://schemas.openxmlformats.org/officeDocument/2006/relationships/hyperlink" Target="https://www.esan.edu.pe/diplomas/comunicacion-corporativ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hyperlink" Target="https://www.youtube.com/watch?v=WEZYt8VKZuo" TargetMode="External"/><Relationship Id="rId2" Type="http://schemas.openxmlformats.org/officeDocument/2006/relationships/hyperlink" Target="https://www.youtube.com/watch?v=x5FeHWC2E7M" TargetMode="External"/><Relationship Id="rId1" Type="http://schemas.openxmlformats.org/officeDocument/2006/relationships/slideLayout" Target="../slideLayouts/slideLayout2.xml"/><Relationship Id="rId5" Type="http://schemas.openxmlformats.org/officeDocument/2006/relationships/hyperlink" Target="https://www.facebook.com/100089148405867/videos/737109658099879" TargetMode="External"/><Relationship Id="rId4" Type="http://schemas.openxmlformats.org/officeDocument/2006/relationships/hyperlink" Target="https://www.youtube.com/watch?v=vsGregJUkec"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Usy3XDf8alQ"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s.wikipedia.org/wiki/Cuesti%C3%B3n_de_confianza" TargetMode="External"/><Relationship Id="rId2" Type="http://schemas.openxmlformats.org/officeDocument/2006/relationships/hyperlink" Target="https://es.wikipedia.org/wiki/Refer%C3%A9ndu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C8FC8E5-C87D-4A54-8C05-83732C46E0E6}"/>
              </a:ext>
            </a:extLst>
          </p:cNvPr>
          <p:cNvSpPr>
            <a:spLocks noGrp="1"/>
          </p:cNvSpPr>
          <p:nvPr>
            <p:ph type="ctrTitle"/>
          </p:nvPr>
        </p:nvSpPr>
        <p:spPr>
          <a:xfrm>
            <a:off x="425450" y="2801612"/>
            <a:ext cx="8293100" cy="2141669"/>
          </a:xfrm>
        </p:spPr>
        <p:txBody>
          <a:bodyPr>
            <a:normAutofit/>
          </a:bodyPr>
          <a:lstStyle/>
          <a:p>
            <a:r>
              <a:rPr lang="es-PE" sz="2000" dirty="0"/>
              <a:t>Semana </a:t>
            </a:r>
            <a:r>
              <a:rPr lang="es-PE" sz="2000" dirty="0" err="1"/>
              <a:t>Nª</a:t>
            </a:r>
            <a:r>
              <a:rPr lang="es-PE" sz="2000" dirty="0"/>
              <a:t> 7 La crisis de estado:</a:t>
            </a:r>
            <a:r>
              <a:rPr lang="es-ES" sz="1800" dirty="0"/>
              <a:t> </a:t>
            </a:r>
            <a:r>
              <a:rPr lang="es-ES" sz="1800" i="0" dirty="0">
                <a:solidFill>
                  <a:srgbClr val="343434"/>
                </a:solidFill>
                <a:effectLst/>
                <a:latin typeface="Georgia" panose="02040502050405020303" pitchFamily="18" charset="0"/>
              </a:rPr>
              <a:t> Crisis  económica, política, judicial y cultural en el Perú, Dialéctica marxista del trigo, Manifiesto Marxista </a:t>
            </a:r>
            <a:r>
              <a:rPr lang="es-ES" sz="1800" dirty="0"/>
              <a:t>Conclusiones.</a:t>
            </a:r>
            <a:endParaRPr lang="es-PE" sz="2800" b="1" dirty="0"/>
          </a:p>
        </p:txBody>
      </p:sp>
      <p:sp>
        <p:nvSpPr>
          <p:cNvPr id="5" name="Subtítulo 4">
            <a:extLst>
              <a:ext uri="{FF2B5EF4-FFF2-40B4-BE49-F238E27FC236}">
                <a16:creationId xmlns:a16="http://schemas.microsoft.com/office/drawing/2014/main" id="{4B55E2E3-91C0-4B96-BC51-78D844077706}"/>
              </a:ext>
            </a:extLst>
          </p:cNvPr>
          <p:cNvSpPr>
            <a:spLocks noGrp="1"/>
          </p:cNvSpPr>
          <p:nvPr>
            <p:ph type="subTitle" idx="1"/>
          </p:nvPr>
        </p:nvSpPr>
        <p:spPr>
          <a:xfrm>
            <a:off x="1143000" y="5408614"/>
            <a:ext cx="6858000" cy="849385"/>
          </a:xfrm>
        </p:spPr>
        <p:txBody>
          <a:bodyPr>
            <a:normAutofit/>
          </a:bodyPr>
          <a:lstStyle/>
          <a:p>
            <a:pPr>
              <a:lnSpc>
                <a:spcPct val="100000"/>
              </a:lnSpc>
              <a:spcBef>
                <a:spcPts val="0"/>
              </a:spcBef>
            </a:pPr>
            <a:r>
              <a:rPr lang="es-PE" sz="2200" dirty="0">
                <a:solidFill>
                  <a:srgbClr val="FF0000"/>
                </a:solidFill>
              </a:rPr>
              <a:t>Asignatura: Geopolítica y Realidad Nacional OK</a:t>
            </a:r>
          </a:p>
          <a:p>
            <a:pPr>
              <a:lnSpc>
                <a:spcPct val="100000"/>
              </a:lnSpc>
              <a:spcBef>
                <a:spcPts val="0"/>
              </a:spcBef>
            </a:pPr>
            <a:r>
              <a:rPr lang="es-PE" sz="2200" b="1" dirty="0"/>
              <a:t>Dr. Fredy Salinas Melendez</a:t>
            </a:r>
          </a:p>
        </p:txBody>
      </p:sp>
      <p:sp>
        <p:nvSpPr>
          <p:cNvPr id="19" name="Subtítulo 4">
            <a:extLst>
              <a:ext uri="{FF2B5EF4-FFF2-40B4-BE49-F238E27FC236}">
                <a16:creationId xmlns:a16="http://schemas.microsoft.com/office/drawing/2014/main" id="{FF7DA7A5-6A23-4645-8BB7-CAF9A612F584}"/>
              </a:ext>
            </a:extLst>
          </p:cNvPr>
          <p:cNvSpPr txBox="1">
            <a:spLocks/>
          </p:cNvSpPr>
          <p:nvPr/>
        </p:nvSpPr>
        <p:spPr>
          <a:xfrm>
            <a:off x="609600" y="2366535"/>
            <a:ext cx="7924800" cy="56240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PE" dirty="0"/>
              <a:t>Facultad de Ciencias Naturales y Matemática </a:t>
            </a:r>
          </a:p>
        </p:txBody>
      </p:sp>
      <p:sp>
        <p:nvSpPr>
          <p:cNvPr id="21" name="Subtítulo 4">
            <a:extLst>
              <a:ext uri="{FF2B5EF4-FFF2-40B4-BE49-F238E27FC236}">
                <a16:creationId xmlns:a16="http://schemas.microsoft.com/office/drawing/2014/main" id="{79D83C09-58B4-49C5-B218-A242866CCD27}"/>
              </a:ext>
            </a:extLst>
          </p:cNvPr>
          <p:cNvSpPr txBox="1">
            <a:spLocks/>
          </p:cNvSpPr>
          <p:nvPr/>
        </p:nvSpPr>
        <p:spPr>
          <a:xfrm>
            <a:off x="1143000" y="6257999"/>
            <a:ext cx="6858000" cy="47531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PE" sz="1800" b="1" dirty="0"/>
              <a:t>Semestre </a:t>
            </a:r>
            <a:r>
              <a:rPr lang="es-PE" sz="1800" b="1"/>
              <a:t>Académico 2025-1</a:t>
            </a:r>
            <a:endParaRPr lang="es-PE" sz="1800" b="1" dirty="0"/>
          </a:p>
        </p:txBody>
      </p:sp>
    </p:spTree>
    <p:extLst>
      <p:ext uri="{BB962C8B-B14F-4D97-AF65-F5344CB8AC3E}">
        <p14:creationId xmlns:p14="http://schemas.microsoft.com/office/powerpoint/2010/main" val="4255538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3E839C-C292-81EF-6A6A-006AD03C30FF}"/>
              </a:ext>
            </a:extLst>
          </p:cNvPr>
          <p:cNvSpPr>
            <a:spLocks noGrp="1"/>
          </p:cNvSpPr>
          <p:nvPr>
            <p:ph type="title"/>
          </p:nvPr>
        </p:nvSpPr>
        <p:spPr>
          <a:xfrm>
            <a:off x="628650" y="974726"/>
            <a:ext cx="7886700" cy="576983"/>
          </a:xfrm>
        </p:spPr>
        <p:txBody>
          <a:bodyPr>
            <a:normAutofit fontScale="90000"/>
          </a:bodyPr>
          <a:lstStyle/>
          <a:p>
            <a:r>
              <a:rPr lang="es-ES" sz="4400" dirty="0"/>
              <a:t>                    </a:t>
            </a:r>
            <a:r>
              <a:rPr lang="es-ES" sz="3100" b="1" dirty="0"/>
              <a:t>La  crisis política</a:t>
            </a:r>
            <a:endParaRPr lang="es-PE" sz="3100" b="1" dirty="0"/>
          </a:p>
        </p:txBody>
      </p:sp>
      <p:sp>
        <p:nvSpPr>
          <p:cNvPr id="3" name="Marcador de contenido 2">
            <a:extLst>
              <a:ext uri="{FF2B5EF4-FFF2-40B4-BE49-F238E27FC236}">
                <a16:creationId xmlns:a16="http://schemas.microsoft.com/office/drawing/2014/main" id="{F7FA8245-DDE4-3DDA-D7CA-1BA27ED44733}"/>
              </a:ext>
            </a:extLst>
          </p:cNvPr>
          <p:cNvSpPr>
            <a:spLocks noGrp="1"/>
          </p:cNvSpPr>
          <p:nvPr>
            <p:ph idx="1"/>
          </p:nvPr>
        </p:nvSpPr>
        <p:spPr>
          <a:xfrm>
            <a:off x="753341" y="1551708"/>
            <a:ext cx="7886700" cy="5078313"/>
          </a:xfrm>
        </p:spPr>
        <p:txBody>
          <a:bodyPr/>
          <a:lstStyle/>
          <a:p>
            <a:pPr marL="0" indent="0">
              <a:buNone/>
            </a:pPr>
            <a:r>
              <a:rPr lang="es-ES" sz="2800" dirty="0"/>
              <a:t>                   </a:t>
            </a:r>
          </a:p>
        </p:txBody>
      </p:sp>
      <p:sp>
        <p:nvSpPr>
          <p:cNvPr id="5" name="CuadroTexto 4">
            <a:extLst>
              <a:ext uri="{FF2B5EF4-FFF2-40B4-BE49-F238E27FC236}">
                <a16:creationId xmlns:a16="http://schemas.microsoft.com/office/drawing/2014/main" id="{1FF92C2B-1151-A9FE-4C0A-C9845DF92BC7}"/>
              </a:ext>
            </a:extLst>
          </p:cNvPr>
          <p:cNvSpPr txBox="1"/>
          <p:nvPr/>
        </p:nvSpPr>
        <p:spPr>
          <a:xfrm>
            <a:off x="304800" y="2115557"/>
            <a:ext cx="8506691" cy="5355312"/>
          </a:xfrm>
          <a:prstGeom prst="rect">
            <a:avLst/>
          </a:prstGeom>
          <a:noFill/>
        </p:spPr>
        <p:txBody>
          <a:bodyPr wrap="square">
            <a:spAutoFit/>
          </a:bodyPr>
          <a:lstStyle/>
          <a:p>
            <a:pPr algn="just"/>
            <a:r>
              <a:rPr lang="es-ES" b="1" i="0" dirty="0">
                <a:solidFill>
                  <a:srgbClr val="202124"/>
                </a:solidFill>
                <a:effectLst/>
                <a:latin typeface="arial" panose="020B0604020202020204" pitchFamily="34" charset="0"/>
              </a:rPr>
              <a:t>¿Por qué se dio la crisis política en el Perú?</a:t>
            </a:r>
          </a:p>
          <a:p>
            <a:pPr algn="just"/>
            <a:r>
              <a:rPr lang="es-ES" b="0" i="0" dirty="0">
                <a:solidFill>
                  <a:srgbClr val="202124"/>
                </a:solidFill>
                <a:effectLst/>
                <a:latin typeface="arial" panose="020B0604020202020204" pitchFamily="34" charset="0"/>
              </a:rPr>
              <a:t>La corrupción y los conflictos de intereses fueron una constante de la crisis, durante la cual se revelaron graves escándalos como el Caso Odebrecht - Lava Jato, los Mamani o Kenji-videos, los CNM Audios, el Caso Richard Swing, entre otros. Una crisis similar comenzaría en 2021.</a:t>
            </a:r>
          </a:p>
          <a:p>
            <a:pPr algn="just"/>
            <a:r>
              <a:rPr lang="es-ES" b="1" i="0" dirty="0">
                <a:solidFill>
                  <a:srgbClr val="202124"/>
                </a:solidFill>
                <a:effectLst/>
                <a:latin typeface="arial" panose="020B0604020202020204" pitchFamily="34" charset="0"/>
              </a:rPr>
              <a:t>¿Cómo es la política en la actualidad Perú?</a:t>
            </a:r>
          </a:p>
          <a:p>
            <a:pPr algn="just"/>
            <a:r>
              <a:rPr lang="es-ES" b="0" i="0" dirty="0">
                <a:solidFill>
                  <a:srgbClr val="202124"/>
                </a:solidFill>
                <a:effectLst/>
                <a:latin typeface="arial" panose="020B0604020202020204" pitchFamily="34" charset="0"/>
              </a:rPr>
              <a:t>Si bien el artículo 58° de la Constitución señala que el Perú se rige bajo una economía social de mercado, donde la iniciativa privada es libre y el Estado asume un rol regulador, las prácticas políticas dependen de la iniciativa del gobierno de turno.</a:t>
            </a:r>
          </a:p>
          <a:p>
            <a:pPr algn="just"/>
            <a:r>
              <a:rPr lang="es-ES" b="1" i="0" dirty="0">
                <a:solidFill>
                  <a:srgbClr val="202124"/>
                </a:solidFill>
                <a:effectLst/>
                <a:latin typeface="arial" panose="020B0604020202020204" pitchFamily="34" charset="0"/>
              </a:rPr>
              <a:t>¿Por qué se producen las crisis?</a:t>
            </a:r>
          </a:p>
          <a:p>
            <a:pPr algn="just"/>
            <a:r>
              <a:rPr lang="es-ES" b="0" i="0" dirty="0">
                <a:solidFill>
                  <a:srgbClr val="202124"/>
                </a:solidFill>
                <a:effectLst/>
                <a:latin typeface="arial" panose="020B0604020202020204" pitchFamily="34" charset="0"/>
              </a:rPr>
              <a:t>Una </a:t>
            </a:r>
            <a:r>
              <a:rPr lang="es-ES" b="1" i="0" dirty="0">
                <a:solidFill>
                  <a:srgbClr val="202124"/>
                </a:solidFill>
                <a:effectLst/>
                <a:latin typeface="arial" panose="020B0604020202020204" pitchFamily="34" charset="0"/>
              </a:rPr>
              <a:t>crisis</a:t>
            </a:r>
            <a:r>
              <a:rPr lang="es-ES" b="0" i="0" dirty="0">
                <a:solidFill>
                  <a:srgbClr val="202124"/>
                </a:solidFill>
                <a:effectLst/>
                <a:latin typeface="arial" panose="020B0604020202020204" pitchFamily="34" charset="0"/>
              </a:rPr>
              <a:t> es un proceso de inversión excesiva y equivocada. Si las inversiones fueran ajustadas al ahorro y a la demanda de los ciudadanos, serían inversiones acertadas, y todo lo que fuese producido sería vendido y no habría problemas</a:t>
            </a:r>
          </a:p>
          <a:p>
            <a:pPr algn="just"/>
            <a:r>
              <a:rPr lang="es-ES" b="0" i="0" dirty="0">
                <a:solidFill>
                  <a:srgbClr val="202124"/>
                </a:solidFill>
                <a:effectLst/>
                <a:latin typeface="arial" panose="020B0604020202020204" pitchFamily="34" charset="0"/>
                <a:hlinkClick r:id="rId2"/>
              </a:rPr>
              <a:t>https://www.youtube.com/watch?v=Q0ew_2smIPA</a:t>
            </a:r>
            <a:endParaRPr lang="es-ES" b="0" i="0" dirty="0">
              <a:solidFill>
                <a:srgbClr val="202124"/>
              </a:solidFill>
              <a:effectLst/>
              <a:latin typeface="arial" panose="020B0604020202020204" pitchFamily="34" charset="0"/>
            </a:endParaRPr>
          </a:p>
          <a:p>
            <a:pPr algn="just"/>
            <a:r>
              <a:rPr lang="es-ES" dirty="0">
                <a:solidFill>
                  <a:srgbClr val="FF0000"/>
                </a:solidFill>
                <a:latin typeface="arial" panose="020B0604020202020204" pitchFamily="34" charset="0"/>
              </a:rPr>
              <a:t>Crisis política</a:t>
            </a:r>
          </a:p>
          <a:p>
            <a:pPr algn="just"/>
            <a:r>
              <a:rPr lang="es-ES" b="0" i="0" dirty="0">
                <a:solidFill>
                  <a:srgbClr val="202124"/>
                </a:solidFill>
                <a:effectLst/>
                <a:latin typeface="arial" panose="020B0604020202020204" pitchFamily="34" charset="0"/>
              </a:rPr>
              <a:t>comenta</a:t>
            </a:r>
          </a:p>
          <a:p>
            <a:pPr algn="l"/>
            <a:endParaRPr lang="es-ES" b="0" i="0" dirty="0">
              <a:solidFill>
                <a:srgbClr val="202124"/>
              </a:solidFill>
              <a:effectLst/>
              <a:latin typeface="arial" panose="020B0604020202020204" pitchFamily="34" charset="0"/>
            </a:endParaRPr>
          </a:p>
          <a:p>
            <a:pPr algn="l"/>
            <a:endParaRPr lang="es-ES" b="0"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134004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D62B57-2EF7-5A21-BF63-2909ECA19A8E}"/>
              </a:ext>
            </a:extLst>
          </p:cNvPr>
          <p:cNvSpPr>
            <a:spLocks noGrp="1"/>
          </p:cNvSpPr>
          <p:nvPr>
            <p:ph type="title"/>
          </p:nvPr>
        </p:nvSpPr>
        <p:spPr/>
        <p:txBody>
          <a:bodyPr/>
          <a:lstStyle/>
          <a:p>
            <a:endParaRPr lang="es-PE" dirty="0"/>
          </a:p>
        </p:txBody>
      </p:sp>
      <p:pic>
        <p:nvPicPr>
          <p:cNvPr id="1026" name="Picture 2" descr="Las razones de la crisis política en Perú y cuáles pueden ser las salidas |  BBC Mundo - YouTube">
            <a:extLst>
              <a:ext uri="{FF2B5EF4-FFF2-40B4-BE49-F238E27FC236}">
                <a16:creationId xmlns:a16="http://schemas.microsoft.com/office/drawing/2014/main" id="{1C6EBE54-90ED-8DDE-46C8-4098AEF986B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04144" y="974726"/>
            <a:ext cx="7735712" cy="5811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402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189EB9-2F5C-D1AB-8153-65E0D50CF647}"/>
              </a:ext>
            </a:extLst>
          </p:cNvPr>
          <p:cNvSpPr>
            <a:spLocks noGrp="1"/>
          </p:cNvSpPr>
          <p:nvPr>
            <p:ph type="title"/>
          </p:nvPr>
        </p:nvSpPr>
        <p:spPr>
          <a:xfrm>
            <a:off x="628650" y="974727"/>
            <a:ext cx="7886700" cy="493856"/>
          </a:xfrm>
        </p:spPr>
        <p:txBody>
          <a:bodyPr>
            <a:noAutofit/>
          </a:bodyPr>
          <a:lstStyle/>
          <a:p>
            <a:br>
              <a:rPr lang="es-ES" sz="2000" b="0" i="0" dirty="0">
                <a:solidFill>
                  <a:srgbClr val="202124"/>
                </a:solidFill>
                <a:effectLst/>
                <a:latin typeface="arial" panose="020B0604020202020204" pitchFamily="34" charset="0"/>
              </a:rPr>
            </a:br>
            <a:r>
              <a:rPr lang="es-ES" sz="2000" b="0" i="0" dirty="0">
                <a:solidFill>
                  <a:srgbClr val="202124"/>
                </a:solidFill>
                <a:effectLst/>
                <a:latin typeface="arial" panose="020B0604020202020204" pitchFamily="34" charset="0"/>
              </a:rPr>
              <a:t>               ¿Qué es el Poder Judicial del Perú resumen?</a:t>
            </a:r>
            <a:br>
              <a:rPr lang="es-ES" sz="2000" b="0" i="0" dirty="0">
                <a:solidFill>
                  <a:srgbClr val="202124"/>
                </a:solidFill>
                <a:effectLst/>
                <a:latin typeface="arial" panose="020B0604020202020204" pitchFamily="34" charset="0"/>
              </a:rPr>
            </a:br>
            <a:endParaRPr lang="es-PE" sz="2000" dirty="0"/>
          </a:p>
        </p:txBody>
      </p:sp>
      <p:sp>
        <p:nvSpPr>
          <p:cNvPr id="3" name="Marcador de contenido 2">
            <a:extLst>
              <a:ext uri="{FF2B5EF4-FFF2-40B4-BE49-F238E27FC236}">
                <a16:creationId xmlns:a16="http://schemas.microsoft.com/office/drawing/2014/main" id="{689767FF-90CA-378F-B7CC-E9C7D6CBA405}"/>
              </a:ext>
            </a:extLst>
          </p:cNvPr>
          <p:cNvSpPr>
            <a:spLocks noGrp="1"/>
          </p:cNvSpPr>
          <p:nvPr>
            <p:ph idx="1"/>
          </p:nvPr>
        </p:nvSpPr>
        <p:spPr>
          <a:xfrm>
            <a:off x="221673" y="1468583"/>
            <a:ext cx="8742218" cy="5317980"/>
          </a:xfrm>
        </p:spPr>
        <p:txBody>
          <a:bodyPr/>
          <a:lstStyle/>
          <a:p>
            <a:pPr algn="just"/>
            <a:r>
              <a:rPr lang="es-ES" sz="1800" b="0" i="0" dirty="0">
                <a:solidFill>
                  <a:srgbClr val="202124"/>
                </a:solidFill>
                <a:effectLst/>
                <a:latin typeface="arial" panose="020B0604020202020204" pitchFamily="34" charset="0"/>
              </a:rPr>
              <a:t>El </a:t>
            </a:r>
            <a:r>
              <a:rPr lang="es-ES" sz="1800" b="1" i="0" dirty="0">
                <a:solidFill>
                  <a:srgbClr val="202124"/>
                </a:solidFill>
                <a:effectLst/>
                <a:latin typeface="arial" panose="020B0604020202020204" pitchFamily="34" charset="0"/>
              </a:rPr>
              <a:t>Poder Judicial</a:t>
            </a:r>
            <a:r>
              <a:rPr lang="es-ES" sz="1800" b="0" i="0" dirty="0">
                <a:solidFill>
                  <a:srgbClr val="202124"/>
                </a:solidFill>
                <a:effectLst/>
                <a:latin typeface="arial" panose="020B0604020202020204" pitchFamily="34" charset="0"/>
              </a:rPr>
              <a:t> es, de acuerdo a la Constitución y las leyes, la institución encargada de administrar justicia a través de sus órganos jerárquicos que son los Juzgados de Paz no Letrados, los Juzgados de Paz Letrados, las Cortes Superiores y la Corte Suprema de Justicia de la República.</a:t>
            </a:r>
          </a:p>
          <a:p>
            <a:pPr algn="just"/>
            <a:r>
              <a:rPr lang="es-ES" sz="1800" b="1" i="0" dirty="0">
                <a:solidFill>
                  <a:srgbClr val="202124"/>
                </a:solidFill>
                <a:effectLst/>
                <a:latin typeface="arial" panose="020B0604020202020204" pitchFamily="34" charset="0"/>
              </a:rPr>
              <a:t>¿Qué papel cumple el Poder Judicial peruano en la actualidad?</a:t>
            </a:r>
          </a:p>
          <a:p>
            <a:pPr algn="just"/>
            <a:r>
              <a:rPr lang="es-ES" sz="1800" b="0" i="0" dirty="0">
                <a:solidFill>
                  <a:srgbClr val="202124"/>
                </a:solidFill>
                <a:effectLst/>
                <a:latin typeface="arial" panose="020B0604020202020204" pitchFamily="34" charset="0"/>
              </a:rPr>
              <a:t>Es el órgano del Estado encargado de ejercer y administrar justicia en el país de acuerdo con la Constitución y las leyes, garantizando la defensa de los bienes y derechos de los ciudadanos.</a:t>
            </a:r>
          </a:p>
          <a:p>
            <a:pPr algn="just"/>
            <a:r>
              <a:rPr lang="es-ES" sz="1800" b="1" i="0" dirty="0">
                <a:solidFill>
                  <a:srgbClr val="202124"/>
                </a:solidFill>
                <a:effectLst/>
                <a:latin typeface="arial" panose="020B0604020202020204" pitchFamily="34" charset="0"/>
              </a:rPr>
              <a:t>¿Cuál es la función del Poder Judicial?</a:t>
            </a:r>
          </a:p>
          <a:p>
            <a:pPr algn="just"/>
            <a:r>
              <a:rPr lang="es-ES" sz="1800" b="0" i="0" dirty="0">
                <a:solidFill>
                  <a:srgbClr val="202124"/>
                </a:solidFill>
                <a:effectLst/>
                <a:latin typeface="arial" panose="020B0604020202020204" pitchFamily="34" charset="0"/>
              </a:rPr>
              <a:t>El </a:t>
            </a:r>
            <a:r>
              <a:rPr lang="es-ES" sz="1800" b="1" i="0" dirty="0">
                <a:solidFill>
                  <a:srgbClr val="202124"/>
                </a:solidFill>
                <a:effectLst/>
                <a:latin typeface="arial" panose="020B0604020202020204" pitchFamily="34" charset="0"/>
              </a:rPr>
              <a:t>Poder Judicial</a:t>
            </a:r>
            <a:r>
              <a:rPr lang="es-ES" sz="1800" b="0" i="0" dirty="0">
                <a:solidFill>
                  <a:srgbClr val="202124"/>
                </a:solidFill>
                <a:effectLst/>
                <a:latin typeface="arial" panose="020B0604020202020204" pitchFamily="34" charset="0"/>
              </a:rPr>
              <a:t> tiene la finalidad de velar por el cumplimiento de la Constitución y de las leyes en general, hacer cumplir las responsabilidades de las sociedades y proteger los derechos de los ciudadanos.</a:t>
            </a:r>
          </a:p>
          <a:p>
            <a:pPr algn="just"/>
            <a:r>
              <a:rPr lang="es-ES" sz="1800" b="1" i="0" dirty="0">
                <a:solidFill>
                  <a:srgbClr val="202124"/>
                </a:solidFill>
                <a:effectLst/>
                <a:latin typeface="arial" panose="020B0604020202020204" pitchFamily="34" charset="0"/>
              </a:rPr>
              <a:t>¿Quién es el Presidente del Poder Judicial 2024?</a:t>
            </a:r>
          </a:p>
          <a:p>
            <a:pPr algn="just"/>
            <a:r>
              <a:rPr lang="es-ES" sz="1800" b="0" i="0" dirty="0">
                <a:solidFill>
                  <a:srgbClr val="202124"/>
                </a:solidFill>
                <a:effectLst/>
                <a:latin typeface="arial" panose="020B0604020202020204" pitchFamily="34" charset="0"/>
              </a:rPr>
              <a:t>En horas de la tarde del jueves 3 de diciembre del año en curso, la Sala Plena de la Corte Suprema de Justicia llevó a cabo la elección de la jueza suprema Elvia Barrios Alvarado, </a:t>
            </a:r>
            <a:r>
              <a:rPr lang="es-ES" sz="1800" b="1" i="0" dirty="0">
                <a:solidFill>
                  <a:srgbClr val="202124"/>
                </a:solidFill>
                <a:effectLst/>
                <a:latin typeface="arial" panose="020B0604020202020204" pitchFamily="34" charset="0"/>
              </a:rPr>
              <a:t>quien fue</a:t>
            </a:r>
            <a:r>
              <a:rPr lang="es-ES" sz="1800" b="0" i="0" dirty="0">
                <a:solidFill>
                  <a:srgbClr val="202124"/>
                </a:solidFill>
                <a:effectLst/>
                <a:latin typeface="arial" panose="020B0604020202020204" pitchFamily="34" charset="0"/>
              </a:rPr>
              <a:t> elegida con el voto mayoritario y será la nueva </a:t>
            </a:r>
            <a:r>
              <a:rPr lang="es-ES" sz="1800" b="1" i="0" dirty="0">
                <a:solidFill>
                  <a:srgbClr val="202124"/>
                </a:solidFill>
                <a:effectLst/>
                <a:latin typeface="arial" panose="020B0604020202020204" pitchFamily="34" charset="0"/>
              </a:rPr>
              <a:t>presidenta del Poder Judicial</a:t>
            </a:r>
            <a:r>
              <a:rPr lang="es-ES" sz="1800" b="0" i="0" dirty="0">
                <a:solidFill>
                  <a:srgbClr val="202124"/>
                </a:solidFill>
                <a:effectLst/>
                <a:latin typeface="arial" panose="020B0604020202020204" pitchFamily="34" charset="0"/>
              </a:rPr>
              <a:t> en el periodo de enero 2021-diciembre </a:t>
            </a:r>
            <a:r>
              <a:rPr lang="es-ES" sz="1800" b="1" i="0" dirty="0">
                <a:solidFill>
                  <a:srgbClr val="202124"/>
                </a:solidFill>
                <a:effectLst/>
                <a:latin typeface="arial" panose="020B0604020202020204" pitchFamily="34" charset="0"/>
              </a:rPr>
              <a:t>2022</a:t>
            </a:r>
            <a:endParaRPr lang="es-ES" sz="1800" b="0" i="0" dirty="0">
              <a:solidFill>
                <a:srgbClr val="202124"/>
              </a:solidFill>
              <a:effectLst/>
              <a:latin typeface="arial" panose="020B0604020202020204" pitchFamily="34" charset="0"/>
            </a:endParaRPr>
          </a:p>
          <a:p>
            <a:pPr algn="l"/>
            <a:endParaRPr lang="es-ES" sz="1800" b="0" i="0" dirty="0">
              <a:solidFill>
                <a:srgbClr val="202124"/>
              </a:solidFill>
              <a:effectLst/>
              <a:latin typeface="arial" panose="020B0604020202020204" pitchFamily="34" charset="0"/>
            </a:endParaRPr>
          </a:p>
          <a:p>
            <a:pPr algn="just"/>
            <a:endParaRPr lang="es-ES" sz="1800" b="0" i="0" dirty="0">
              <a:solidFill>
                <a:srgbClr val="202124"/>
              </a:solidFill>
              <a:effectLst/>
              <a:latin typeface="arial" panose="020B0604020202020204" pitchFamily="34" charset="0"/>
            </a:endParaRPr>
          </a:p>
          <a:p>
            <a:pPr algn="just"/>
            <a:endParaRPr lang="es-ES" sz="2000" b="0" i="0" dirty="0">
              <a:solidFill>
                <a:srgbClr val="202124"/>
              </a:solidFill>
              <a:effectLst/>
              <a:latin typeface="arial" panose="020B0604020202020204" pitchFamily="34" charset="0"/>
            </a:endParaRPr>
          </a:p>
          <a:p>
            <a:endParaRPr lang="es-PE" dirty="0"/>
          </a:p>
        </p:txBody>
      </p:sp>
    </p:spTree>
    <p:extLst>
      <p:ext uri="{BB962C8B-B14F-4D97-AF65-F5344CB8AC3E}">
        <p14:creationId xmlns:p14="http://schemas.microsoft.com/office/powerpoint/2010/main" val="1892716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F647C1-0876-C6E1-809A-621C20C11643}"/>
              </a:ext>
            </a:extLst>
          </p:cNvPr>
          <p:cNvSpPr>
            <a:spLocks noGrp="1"/>
          </p:cNvSpPr>
          <p:nvPr>
            <p:ph type="title"/>
          </p:nvPr>
        </p:nvSpPr>
        <p:spPr>
          <a:xfrm>
            <a:off x="628650" y="974727"/>
            <a:ext cx="7886700" cy="493856"/>
          </a:xfrm>
        </p:spPr>
        <p:txBody>
          <a:bodyPr>
            <a:normAutofit fontScale="90000"/>
          </a:bodyPr>
          <a:lstStyle/>
          <a:p>
            <a:r>
              <a:rPr lang="es-PE" dirty="0"/>
              <a:t>                </a:t>
            </a:r>
            <a:r>
              <a:rPr lang="es-PE" sz="4000" b="1" dirty="0"/>
              <a:t>El poder judicial</a:t>
            </a:r>
          </a:p>
        </p:txBody>
      </p:sp>
      <p:sp>
        <p:nvSpPr>
          <p:cNvPr id="3" name="Marcador de contenido 2">
            <a:extLst>
              <a:ext uri="{FF2B5EF4-FFF2-40B4-BE49-F238E27FC236}">
                <a16:creationId xmlns:a16="http://schemas.microsoft.com/office/drawing/2014/main" id="{D283C102-A922-50EF-4EC7-F8C2D82DBB78}"/>
              </a:ext>
            </a:extLst>
          </p:cNvPr>
          <p:cNvSpPr>
            <a:spLocks noGrp="1"/>
          </p:cNvSpPr>
          <p:nvPr>
            <p:ph idx="1"/>
          </p:nvPr>
        </p:nvSpPr>
        <p:spPr>
          <a:xfrm>
            <a:off x="628650" y="1468582"/>
            <a:ext cx="7886700" cy="5541817"/>
          </a:xfrm>
        </p:spPr>
        <p:txBody>
          <a:bodyPr>
            <a:normAutofit lnSpcReduction="10000"/>
          </a:bodyPr>
          <a:lstStyle/>
          <a:p>
            <a:pPr algn="just"/>
            <a:r>
              <a:rPr lang="es-ES" sz="1800" b="1" i="0" dirty="0">
                <a:solidFill>
                  <a:srgbClr val="202124"/>
                </a:solidFill>
                <a:effectLst/>
                <a:latin typeface="arial" panose="020B0604020202020204" pitchFamily="34" charset="0"/>
              </a:rPr>
              <a:t>¿Cuál es la máxima autoridad del Poder Judicial?</a:t>
            </a:r>
          </a:p>
          <a:p>
            <a:pPr algn="just"/>
            <a:r>
              <a:rPr lang="es-ES" sz="1800" b="0" i="0" dirty="0">
                <a:solidFill>
                  <a:srgbClr val="202124"/>
                </a:solidFill>
                <a:effectLst/>
                <a:latin typeface="arial" panose="020B0604020202020204" pitchFamily="34" charset="0"/>
              </a:rPr>
              <a:t>- El Presidente de la Corte Superior de Justicia es la </a:t>
            </a:r>
            <a:r>
              <a:rPr lang="es-ES" sz="1800" b="1" i="0" dirty="0">
                <a:solidFill>
                  <a:srgbClr val="202124"/>
                </a:solidFill>
                <a:effectLst/>
                <a:latin typeface="arial" panose="020B0604020202020204" pitchFamily="34" charset="0"/>
              </a:rPr>
              <a:t>máxima autoridad</a:t>
            </a:r>
            <a:r>
              <a:rPr lang="es-ES" sz="1800" b="0" i="0" dirty="0">
                <a:solidFill>
                  <a:srgbClr val="202124"/>
                </a:solidFill>
                <a:effectLst/>
                <a:latin typeface="arial" panose="020B0604020202020204" pitchFamily="34" charset="0"/>
              </a:rPr>
              <a:t> administrativa de la sede </a:t>
            </a:r>
            <a:r>
              <a:rPr lang="es-ES" sz="1800" b="1" i="0" dirty="0">
                <a:solidFill>
                  <a:srgbClr val="202124"/>
                </a:solidFill>
                <a:effectLst/>
                <a:latin typeface="arial" panose="020B0604020202020204" pitchFamily="34" charset="0"/>
              </a:rPr>
              <a:t>judicial</a:t>
            </a:r>
            <a:r>
              <a:rPr lang="es-ES" sz="1800" b="0" i="0" dirty="0">
                <a:solidFill>
                  <a:srgbClr val="202124"/>
                </a:solidFill>
                <a:effectLst/>
                <a:latin typeface="arial" panose="020B0604020202020204" pitchFamily="34" charset="0"/>
              </a:rPr>
              <a:t> a su cargo, representa al </a:t>
            </a:r>
            <a:r>
              <a:rPr lang="es-ES" sz="1800" b="1" i="0" dirty="0">
                <a:solidFill>
                  <a:srgbClr val="202124"/>
                </a:solidFill>
                <a:effectLst/>
                <a:latin typeface="arial" panose="020B0604020202020204" pitchFamily="34" charset="0"/>
              </a:rPr>
              <a:t>Poder Judicial</a:t>
            </a:r>
            <a:r>
              <a:rPr lang="es-ES" sz="1800" b="0" i="0" dirty="0">
                <a:solidFill>
                  <a:srgbClr val="202124"/>
                </a:solidFill>
                <a:effectLst/>
                <a:latin typeface="arial" panose="020B0604020202020204" pitchFamily="34" charset="0"/>
              </a:rPr>
              <a:t> y dirige la aplicación de la política de este </a:t>
            </a:r>
            <a:r>
              <a:rPr lang="es-ES" sz="1800" b="1" i="0" dirty="0">
                <a:solidFill>
                  <a:srgbClr val="202124"/>
                </a:solidFill>
                <a:effectLst/>
                <a:latin typeface="arial" panose="020B0604020202020204" pitchFamily="34" charset="0"/>
              </a:rPr>
              <a:t>Poder</a:t>
            </a:r>
            <a:r>
              <a:rPr lang="es-ES" sz="1800" b="0" i="0" dirty="0">
                <a:solidFill>
                  <a:srgbClr val="202124"/>
                </a:solidFill>
                <a:effectLst/>
                <a:latin typeface="arial" panose="020B0604020202020204" pitchFamily="34" charset="0"/>
              </a:rPr>
              <a:t> del Estado en su Distrito </a:t>
            </a:r>
            <a:r>
              <a:rPr lang="es-ES" sz="1800" b="1" i="0" dirty="0">
                <a:solidFill>
                  <a:srgbClr val="202124"/>
                </a:solidFill>
                <a:effectLst/>
                <a:latin typeface="arial" panose="020B0604020202020204" pitchFamily="34" charset="0"/>
              </a:rPr>
              <a:t>Judicial</a:t>
            </a:r>
            <a:r>
              <a:rPr lang="es-ES" sz="1800" b="0" i="0" dirty="0">
                <a:solidFill>
                  <a:srgbClr val="202124"/>
                </a:solidFill>
                <a:effectLst/>
                <a:latin typeface="arial" panose="020B0604020202020204" pitchFamily="34" charset="0"/>
              </a:rPr>
              <a:t> en coordinación con el Consejo Ejecutivo del </a:t>
            </a:r>
            <a:r>
              <a:rPr lang="es-ES" sz="1800" b="1" i="0" dirty="0">
                <a:solidFill>
                  <a:srgbClr val="202124"/>
                </a:solidFill>
                <a:effectLst/>
                <a:latin typeface="arial" panose="020B0604020202020204" pitchFamily="34" charset="0"/>
              </a:rPr>
              <a:t>Poder Judicial</a:t>
            </a:r>
            <a:r>
              <a:rPr lang="es-ES" sz="1800" b="0" i="0" dirty="0">
                <a:solidFill>
                  <a:srgbClr val="202124"/>
                </a:solidFill>
                <a:effectLst/>
                <a:latin typeface="arial" panose="020B0604020202020204" pitchFamily="34" charset="0"/>
              </a:rPr>
              <a:t>.</a:t>
            </a:r>
          </a:p>
          <a:p>
            <a:pPr algn="just"/>
            <a:r>
              <a:rPr lang="es-ES" sz="1800" b="1" i="0" dirty="0">
                <a:solidFill>
                  <a:srgbClr val="202124"/>
                </a:solidFill>
                <a:effectLst/>
                <a:latin typeface="arial" panose="020B0604020202020204" pitchFamily="34" charset="0"/>
              </a:rPr>
              <a:t>¿Qué papel cumple el Poder Judicial peruano en la actualidad?</a:t>
            </a:r>
          </a:p>
          <a:p>
            <a:pPr algn="just"/>
            <a:r>
              <a:rPr lang="es-ES" sz="1800" b="0" i="0" dirty="0">
                <a:solidFill>
                  <a:srgbClr val="202124"/>
                </a:solidFill>
                <a:effectLst/>
                <a:latin typeface="arial" panose="020B0604020202020204" pitchFamily="34" charset="0"/>
              </a:rPr>
              <a:t>Es el órgano del Estado encargado de ejercer y administrar justicia en el país de acuerdo con la Constitución y las leyes, garantizando la defensa de los bienes y derechos de los ciudadanos</a:t>
            </a:r>
          </a:p>
          <a:p>
            <a:pPr algn="just"/>
            <a:r>
              <a:rPr lang="es-ES" sz="1800" b="1" i="0" dirty="0">
                <a:solidFill>
                  <a:srgbClr val="202124"/>
                </a:solidFill>
                <a:effectLst/>
                <a:latin typeface="arial" panose="020B0604020202020204" pitchFamily="34" charset="0"/>
              </a:rPr>
              <a:t>¿Qué garantiza el Poder Judicial?</a:t>
            </a:r>
          </a:p>
          <a:p>
            <a:pPr algn="just"/>
            <a:r>
              <a:rPr lang="es-ES" sz="1800" b="0" i="0" dirty="0">
                <a:solidFill>
                  <a:srgbClr val="202124"/>
                </a:solidFill>
                <a:effectLst/>
                <a:latin typeface="arial" panose="020B0604020202020204" pitchFamily="34" charset="0"/>
              </a:rPr>
              <a:t>El </a:t>
            </a:r>
            <a:r>
              <a:rPr lang="es-ES" sz="1800" b="1" i="0" dirty="0">
                <a:solidFill>
                  <a:srgbClr val="202124"/>
                </a:solidFill>
                <a:effectLst/>
                <a:latin typeface="arial" panose="020B0604020202020204" pitchFamily="34" charset="0"/>
              </a:rPr>
              <a:t>Poder Judicial</a:t>
            </a:r>
            <a:r>
              <a:rPr lang="es-ES" sz="1800" b="0" i="0" dirty="0">
                <a:solidFill>
                  <a:srgbClr val="202124"/>
                </a:solidFill>
                <a:effectLst/>
                <a:latin typeface="arial" panose="020B0604020202020204" pitchFamily="34" charset="0"/>
              </a:rPr>
              <a:t> es independiente del Legislativo y Ejecutivo. El </a:t>
            </a:r>
            <a:r>
              <a:rPr lang="es-ES" sz="1800" b="1" i="0" dirty="0">
                <a:solidFill>
                  <a:srgbClr val="202124"/>
                </a:solidFill>
                <a:effectLst/>
                <a:latin typeface="arial" panose="020B0604020202020204" pitchFamily="34" charset="0"/>
              </a:rPr>
              <a:t>Poder Judicial</a:t>
            </a:r>
            <a:r>
              <a:rPr lang="es-ES" sz="1800" b="0" i="0" dirty="0">
                <a:solidFill>
                  <a:srgbClr val="202124"/>
                </a:solidFill>
                <a:effectLst/>
                <a:latin typeface="arial" panose="020B0604020202020204" pitchFamily="34" charset="0"/>
              </a:rPr>
              <a:t> aplica leyes aprobadas por las Cortes Generales. </a:t>
            </a:r>
            <a:r>
              <a:rPr lang="es-ES" sz="1800" b="1" i="0" dirty="0">
                <a:solidFill>
                  <a:srgbClr val="202124"/>
                </a:solidFill>
                <a:effectLst/>
                <a:latin typeface="arial" panose="020B0604020202020204" pitchFamily="34" charset="0"/>
              </a:rPr>
              <a:t>Garantiza</a:t>
            </a:r>
            <a:r>
              <a:rPr lang="es-ES" sz="1800" b="0" i="0" dirty="0">
                <a:solidFill>
                  <a:srgbClr val="202124"/>
                </a:solidFill>
                <a:effectLst/>
                <a:latin typeface="arial" panose="020B0604020202020204" pitchFamily="34" charset="0"/>
              </a:rPr>
              <a:t> el cumplimiento de estas leyes a todas las instituciones y ciudadanos. Las Cortes Generales aprueban el presupuesto del </a:t>
            </a:r>
            <a:r>
              <a:rPr lang="es-ES" sz="1800" b="1" i="0" dirty="0">
                <a:solidFill>
                  <a:srgbClr val="202124"/>
                </a:solidFill>
                <a:effectLst/>
                <a:latin typeface="arial" panose="020B0604020202020204" pitchFamily="34" charset="0"/>
              </a:rPr>
              <a:t>poder judicial.</a:t>
            </a:r>
          </a:p>
          <a:p>
            <a:pPr algn="just"/>
            <a:r>
              <a:rPr lang="es-ES" sz="1800" b="0" i="0" dirty="0">
                <a:solidFill>
                  <a:srgbClr val="202124"/>
                </a:solidFill>
                <a:effectLst/>
                <a:latin typeface="arial" panose="020B0604020202020204" pitchFamily="34" charset="0"/>
                <a:hlinkClick r:id="rId2"/>
              </a:rPr>
              <a:t>https://www.youtube.com/watch?v=_CjxMVjSZ1c</a:t>
            </a:r>
            <a:endParaRPr lang="es-ES" sz="1800" b="0" i="0" dirty="0">
              <a:solidFill>
                <a:srgbClr val="202124"/>
              </a:solidFill>
              <a:effectLst/>
              <a:latin typeface="arial" panose="020B0604020202020204" pitchFamily="34" charset="0"/>
            </a:endParaRPr>
          </a:p>
          <a:p>
            <a:pPr algn="just"/>
            <a:r>
              <a:rPr lang="es-ES" sz="1800" dirty="0">
                <a:solidFill>
                  <a:srgbClr val="FF0000"/>
                </a:solidFill>
                <a:latin typeface="arial" panose="020B0604020202020204" pitchFamily="34" charset="0"/>
              </a:rPr>
              <a:t>Crisis en el poder  judicial</a:t>
            </a:r>
          </a:p>
          <a:p>
            <a:pPr algn="just"/>
            <a:r>
              <a:rPr lang="es-ES" sz="1800" b="0" i="0" dirty="0">
                <a:solidFill>
                  <a:srgbClr val="202124"/>
                </a:solidFill>
                <a:effectLst/>
                <a:latin typeface="arial" panose="020B0604020202020204" pitchFamily="34" charset="0"/>
              </a:rPr>
              <a:t>Comentar</a:t>
            </a:r>
          </a:p>
          <a:p>
            <a:pPr algn="just"/>
            <a:endParaRPr lang="es-ES" sz="1800" b="0" i="0" dirty="0">
              <a:solidFill>
                <a:srgbClr val="202124"/>
              </a:solidFill>
              <a:effectLst/>
              <a:latin typeface="arial" panose="020B0604020202020204" pitchFamily="34" charset="0"/>
            </a:endParaRPr>
          </a:p>
          <a:p>
            <a:pPr algn="just"/>
            <a:endParaRPr lang="es-ES" sz="1800" b="0" i="0" dirty="0">
              <a:solidFill>
                <a:srgbClr val="202124"/>
              </a:solidFill>
              <a:effectLst/>
              <a:latin typeface="arial" panose="020B0604020202020204" pitchFamily="34" charset="0"/>
            </a:endParaRPr>
          </a:p>
          <a:p>
            <a:pPr algn="just"/>
            <a:endParaRPr lang="es-ES" sz="1800" b="0" i="0" dirty="0">
              <a:solidFill>
                <a:srgbClr val="202124"/>
              </a:solidFill>
              <a:effectLst/>
              <a:latin typeface="arial" panose="020B0604020202020204" pitchFamily="34" charset="0"/>
            </a:endParaRPr>
          </a:p>
          <a:p>
            <a:endParaRPr lang="es-PE" dirty="0"/>
          </a:p>
        </p:txBody>
      </p:sp>
    </p:spTree>
    <p:extLst>
      <p:ext uri="{BB962C8B-B14F-4D97-AF65-F5344CB8AC3E}">
        <p14:creationId xmlns:p14="http://schemas.microsoft.com/office/powerpoint/2010/main" val="2780477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E9DB5D-FCE3-F767-A9C3-566B6AC055EC}"/>
              </a:ext>
            </a:extLst>
          </p:cNvPr>
          <p:cNvSpPr>
            <a:spLocks noGrp="1"/>
          </p:cNvSpPr>
          <p:nvPr>
            <p:ph type="title"/>
          </p:nvPr>
        </p:nvSpPr>
        <p:spPr>
          <a:xfrm>
            <a:off x="628650" y="974726"/>
            <a:ext cx="7886700" cy="480001"/>
          </a:xfrm>
        </p:spPr>
        <p:txBody>
          <a:bodyPr>
            <a:normAutofit fontScale="90000"/>
          </a:bodyPr>
          <a:lstStyle/>
          <a:p>
            <a:r>
              <a:rPr lang="es-PE" dirty="0"/>
              <a:t>                      </a:t>
            </a:r>
            <a:r>
              <a:rPr lang="es-PE" sz="3100" b="1" dirty="0"/>
              <a:t>El poder judicial</a:t>
            </a:r>
          </a:p>
        </p:txBody>
      </p:sp>
      <p:sp>
        <p:nvSpPr>
          <p:cNvPr id="3" name="Marcador de contenido 2">
            <a:extLst>
              <a:ext uri="{FF2B5EF4-FFF2-40B4-BE49-F238E27FC236}">
                <a16:creationId xmlns:a16="http://schemas.microsoft.com/office/drawing/2014/main" id="{70DEFAD4-9013-6371-DF5A-7D6A970DBD01}"/>
              </a:ext>
            </a:extLst>
          </p:cNvPr>
          <p:cNvSpPr>
            <a:spLocks noGrp="1"/>
          </p:cNvSpPr>
          <p:nvPr>
            <p:ph idx="1"/>
          </p:nvPr>
        </p:nvSpPr>
        <p:spPr>
          <a:xfrm>
            <a:off x="628650" y="1454727"/>
            <a:ext cx="7886700" cy="5331836"/>
          </a:xfrm>
        </p:spPr>
        <p:txBody>
          <a:bodyPr>
            <a:normAutofit fontScale="92500" lnSpcReduction="10000"/>
          </a:bodyPr>
          <a:lstStyle/>
          <a:p>
            <a:pPr algn="just"/>
            <a:r>
              <a:rPr lang="es-ES" sz="1800" b="0" i="0" dirty="0">
                <a:solidFill>
                  <a:srgbClr val="6C6664"/>
                </a:solidFill>
                <a:effectLst/>
                <a:latin typeface="Noto Sans" panose="020B0502040504020204" pitchFamily="34" charset="0"/>
              </a:rPr>
              <a:t>Ningún país logrará desarrollarse económica y socialmente si es que no cuenta con un Poder Judicial capaz de administrar justicia de una manera eficaz y confiable. En el </a:t>
            </a:r>
            <a:r>
              <a:rPr lang="es-ES" sz="1800" b="0" i="0" dirty="0" err="1">
                <a:solidFill>
                  <a:srgbClr val="6C6664"/>
                </a:solidFill>
                <a:effectLst/>
                <a:latin typeface="Noto Sans" panose="020B0502040504020204" pitchFamily="34" charset="0"/>
              </a:rPr>
              <a:t>Pení</a:t>
            </a:r>
            <a:r>
              <a:rPr lang="es-ES" sz="1800" b="0" i="0" dirty="0">
                <a:solidFill>
                  <a:srgbClr val="6C6664"/>
                </a:solidFill>
                <a:effectLst/>
                <a:latin typeface="Noto Sans" panose="020B0502040504020204" pitchFamily="34" charset="0"/>
              </a:rPr>
              <a:t>, sin embargo, la labor judicial está muy lejos de cumplir.</a:t>
            </a:r>
          </a:p>
          <a:p>
            <a:pPr algn="just"/>
            <a:r>
              <a:rPr lang="es-ES" sz="1800" b="0" i="0" dirty="0">
                <a:solidFill>
                  <a:srgbClr val="202124"/>
                </a:solidFill>
                <a:effectLst/>
                <a:latin typeface="arial" panose="020B0604020202020204" pitchFamily="34" charset="0"/>
              </a:rPr>
              <a:t>¿Qué garantiza el Poder Judicial?</a:t>
            </a:r>
          </a:p>
          <a:p>
            <a:pPr algn="just"/>
            <a:r>
              <a:rPr lang="es-ES" sz="1800" b="0" i="0" dirty="0">
                <a:solidFill>
                  <a:srgbClr val="202124"/>
                </a:solidFill>
                <a:effectLst/>
                <a:latin typeface="arial" panose="020B0604020202020204" pitchFamily="34" charset="0"/>
              </a:rPr>
              <a:t>El </a:t>
            </a:r>
            <a:r>
              <a:rPr lang="es-ES" sz="1800" b="1" i="0" dirty="0">
                <a:solidFill>
                  <a:srgbClr val="202124"/>
                </a:solidFill>
                <a:effectLst/>
                <a:latin typeface="arial" panose="020B0604020202020204" pitchFamily="34" charset="0"/>
              </a:rPr>
              <a:t>Poder Judicial</a:t>
            </a:r>
            <a:r>
              <a:rPr lang="es-ES" sz="1800" b="0" i="0" dirty="0">
                <a:solidFill>
                  <a:srgbClr val="202124"/>
                </a:solidFill>
                <a:effectLst/>
                <a:latin typeface="arial" panose="020B0604020202020204" pitchFamily="34" charset="0"/>
              </a:rPr>
              <a:t> es independiente del Legislativo y Ejecutivo. El </a:t>
            </a:r>
            <a:r>
              <a:rPr lang="es-ES" sz="1800" b="1" i="0" dirty="0">
                <a:solidFill>
                  <a:srgbClr val="202124"/>
                </a:solidFill>
                <a:effectLst/>
                <a:latin typeface="arial" panose="020B0604020202020204" pitchFamily="34" charset="0"/>
              </a:rPr>
              <a:t>Poder Judicial</a:t>
            </a:r>
            <a:r>
              <a:rPr lang="es-ES" sz="1800" b="0" i="0" dirty="0">
                <a:solidFill>
                  <a:srgbClr val="202124"/>
                </a:solidFill>
                <a:effectLst/>
                <a:latin typeface="arial" panose="020B0604020202020204" pitchFamily="34" charset="0"/>
              </a:rPr>
              <a:t> aplica leyes aprobadas por las Cortes Generales. </a:t>
            </a:r>
            <a:r>
              <a:rPr lang="es-ES" sz="1800" b="1" i="0" dirty="0">
                <a:solidFill>
                  <a:srgbClr val="202124"/>
                </a:solidFill>
                <a:effectLst/>
                <a:latin typeface="arial" panose="020B0604020202020204" pitchFamily="34" charset="0"/>
              </a:rPr>
              <a:t>Garantiza</a:t>
            </a:r>
            <a:r>
              <a:rPr lang="es-ES" sz="1800" b="0" i="0" dirty="0">
                <a:solidFill>
                  <a:srgbClr val="202124"/>
                </a:solidFill>
                <a:effectLst/>
                <a:latin typeface="arial" panose="020B0604020202020204" pitchFamily="34" charset="0"/>
              </a:rPr>
              <a:t> el cumplimiento de estas leyes a todas las instituciones y ciudadanos. Las Cortes Generales aprueban el presupuesto del </a:t>
            </a:r>
            <a:r>
              <a:rPr lang="es-ES" sz="1800" b="1" i="0" dirty="0">
                <a:solidFill>
                  <a:srgbClr val="202124"/>
                </a:solidFill>
                <a:effectLst/>
                <a:latin typeface="arial" panose="020B0604020202020204" pitchFamily="34" charset="0"/>
              </a:rPr>
              <a:t>poder judicial.</a:t>
            </a:r>
          </a:p>
          <a:p>
            <a:pPr algn="just"/>
            <a:r>
              <a:rPr lang="es-ES" sz="1800" b="0" i="0" dirty="0">
                <a:solidFill>
                  <a:srgbClr val="202124"/>
                </a:solidFill>
                <a:effectLst/>
                <a:latin typeface="arial" panose="020B0604020202020204" pitchFamily="34" charset="0"/>
              </a:rPr>
              <a:t>¿Cuál es el rol del Poder Judicial?</a:t>
            </a:r>
          </a:p>
          <a:p>
            <a:pPr algn="just"/>
            <a:r>
              <a:rPr lang="es-ES" sz="1800" b="0" i="0" dirty="0">
                <a:solidFill>
                  <a:srgbClr val="202124"/>
                </a:solidFill>
                <a:effectLst/>
                <a:latin typeface="arial" panose="020B0604020202020204" pitchFamily="34" charset="0"/>
              </a:rPr>
              <a:t>Su labor está destinada a otorgar a las personas una justicia oportuna y de calidad." Su trabajo está enfocado a generar confianza entre los ciudadanos, fortaleciendo la democracia y contribuyendo a la paz social.</a:t>
            </a:r>
            <a:br>
              <a:rPr lang="es-ES" sz="1200" dirty="0"/>
            </a:br>
            <a:endParaRPr lang="es-ES" sz="1200" b="0" i="0" dirty="0">
              <a:solidFill>
                <a:srgbClr val="202124"/>
              </a:solidFill>
              <a:effectLst/>
              <a:latin typeface="arial" panose="020B0604020202020204" pitchFamily="34" charset="0"/>
            </a:endParaRPr>
          </a:p>
          <a:p>
            <a:pPr algn="just"/>
            <a:r>
              <a:rPr lang="es-ES" sz="1800" b="0" i="0" dirty="0">
                <a:solidFill>
                  <a:srgbClr val="202124"/>
                </a:solidFill>
                <a:effectLst/>
                <a:latin typeface="arial" panose="020B0604020202020204" pitchFamily="34" charset="0"/>
              </a:rPr>
              <a:t>¿Qué rol cumple el Poder Judicial en nuestra sociedad actual?</a:t>
            </a:r>
          </a:p>
          <a:p>
            <a:pPr algn="just"/>
            <a:r>
              <a:rPr lang="es-ES" sz="1800" b="0" i="0" dirty="0">
                <a:solidFill>
                  <a:srgbClr val="202124"/>
                </a:solidFill>
                <a:effectLst/>
                <a:latin typeface="arial" panose="020B0604020202020204" pitchFamily="34" charset="0"/>
              </a:rPr>
              <a:t>Según </a:t>
            </a:r>
            <a:r>
              <a:rPr lang="es-ES" sz="1800" b="1" i="0" dirty="0">
                <a:solidFill>
                  <a:srgbClr val="202124"/>
                </a:solidFill>
                <a:effectLst/>
                <a:latin typeface="arial" panose="020B0604020202020204" pitchFamily="34" charset="0"/>
              </a:rPr>
              <a:t>la</a:t>
            </a:r>
            <a:r>
              <a:rPr lang="es-ES" sz="1800" b="0" i="0" dirty="0">
                <a:solidFill>
                  <a:srgbClr val="202124"/>
                </a:solidFill>
                <a:effectLst/>
                <a:latin typeface="arial" panose="020B0604020202020204" pitchFamily="34" charset="0"/>
              </a:rPr>
              <a:t> Constitución y las leyes, el </a:t>
            </a:r>
            <a:r>
              <a:rPr lang="es-ES" sz="1800" b="1" i="0" dirty="0">
                <a:solidFill>
                  <a:srgbClr val="202124"/>
                </a:solidFill>
                <a:effectLst/>
                <a:latin typeface="arial" panose="020B0604020202020204" pitchFamily="34" charset="0"/>
              </a:rPr>
              <a:t>Poder Judicial tiene la</a:t>
            </a:r>
            <a:r>
              <a:rPr lang="es-ES" sz="1800" b="0" i="0" dirty="0">
                <a:solidFill>
                  <a:srgbClr val="202124"/>
                </a:solidFill>
                <a:effectLst/>
                <a:latin typeface="arial" panose="020B0604020202020204" pitchFamily="34" charset="0"/>
              </a:rPr>
              <a:t> función de ejercer </a:t>
            </a:r>
            <a:r>
              <a:rPr lang="es-ES" sz="1800" b="1" i="0" dirty="0">
                <a:solidFill>
                  <a:srgbClr val="202124"/>
                </a:solidFill>
                <a:effectLst/>
                <a:latin typeface="arial" panose="020B0604020202020204" pitchFamily="34" charset="0"/>
              </a:rPr>
              <a:t>la</a:t>
            </a:r>
            <a:r>
              <a:rPr lang="es-ES" sz="1800" b="0" i="0" dirty="0">
                <a:solidFill>
                  <a:srgbClr val="202124"/>
                </a:solidFill>
                <a:effectLst/>
                <a:latin typeface="arial" panose="020B0604020202020204" pitchFamily="34" charset="0"/>
              </a:rPr>
              <a:t> administración de justicia a través de sus diferentes instancias: Salas Supremas, Salas Superiores, Juzgados. Dentro del Estado nuestros actos y responsabilidades son regidas por leyes </a:t>
            </a:r>
            <a:r>
              <a:rPr lang="es-ES" sz="1800" b="1" i="0" dirty="0">
                <a:solidFill>
                  <a:srgbClr val="202124"/>
                </a:solidFill>
                <a:effectLst/>
                <a:latin typeface="arial" panose="020B0604020202020204" pitchFamily="34" charset="0"/>
              </a:rPr>
              <a:t>que</a:t>
            </a:r>
            <a:r>
              <a:rPr lang="es-ES" sz="1800" b="0" i="0" dirty="0">
                <a:solidFill>
                  <a:srgbClr val="202124"/>
                </a:solidFill>
                <a:effectLst/>
                <a:latin typeface="arial" panose="020B0604020202020204" pitchFamily="34" charset="0"/>
              </a:rPr>
              <a:t> el </a:t>
            </a:r>
            <a:r>
              <a:rPr lang="es-ES" sz="1800" b="1" i="0" dirty="0">
                <a:solidFill>
                  <a:srgbClr val="202124"/>
                </a:solidFill>
                <a:effectLst/>
                <a:latin typeface="arial" panose="020B0604020202020204" pitchFamily="34" charset="0"/>
              </a:rPr>
              <a:t>Poder Judicial</a:t>
            </a:r>
            <a:r>
              <a:rPr lang="es-ES" sz="1800" b="0" i="0" dirty="0">
                <a:solidFill>
                  <a:srgbClr val="202124"/>
                </a:solidFill>
                <a:effectLst/>
                <a:latin typeface="arial" panose="020B0604020202020204" pitchFamily="34" charset="0"/>
              </a:rPr>
              <a:t> debe hacer cumplir</a:t>
            </a:r>
          </a:p>
          <a:p>
            <a:pPr algn="just"/>
            <a:endParaRPr lang="es-ES" sz="1800" b="0" i="0" dirty="0">
              <a:solidFill>
                <a:srgbClr val="202124"/>
              </a:solidFill>
              <a:effectLst/>
              <a:latin typeface="arial" panose="020B0604020202020204" pitchFamily="34" charset="0"/>
            </a:endParaRPr>
          </a:p>
          <a:p>
            <a:pPr algn="just"/>
            <a:endParaRPr lang="es-ES" sz="2000" b="0" i="0" dirty="0">
              <a:solidFill>
                <a:srgbClr val="202124"/>
              </a:solidFill>
              <a:effectLst/>
              <a:latin typeface="arial" panose="020B0604020202020204" pitchFamily="34" charset="0"/>
            </a:endParaRPr>
          </a:p>
          <a:p>
            <a:endParaRPr lang="es-PE" dirty="0"/>
          </a:p>
        </p:txBody>
      </p:sp>
    </p:spTree>
    <p:extLst>
      <p:ext uri="{BB962C8B-B14F-4D97-AF65-F5344CB8AC3E}">
        <p14:creationId xmlns:p14="http://schemas.microsoft.com/office/powerpoint/2010/main" val="2561183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E9DB5D-FCE3-F767-A9C3-566B6AC055EC}"/>
              </a:ext>
            </a:extLst>
          </p:cNvPr>
          <p:cNvSpPr>
            <a:spLocks noGrp="1"/>
          </p:cNvSpPr>
          <p:nvPr>
            <p:ph type="title"/>
          </p:nvPr>
        </p:nvSpPr>
        <p:spPr>
          <a:xfrm>
            <a:off x="628650" y="974726"/>
            <a:ext cx="7886700" cy="480001"/>
          </a:xfrm>
        </p:spPr>
        <p:txBody>
          <a:bodyPr>
            <a:normAutofit fontScale="90000"/>
          </a:bodyPr>
          <a:lstStyle/>
          <a:p>
            <a:r>
              <a:rPr lang="es-PE" dirty="0"/>
              <a:t>                      </a:t>
            </a:r>
            <a:r>
              <a:rPr lang="es-PE" sz="3100" b="1" dirty="0"/>
              <a:t>Crisis en el poder judicial</a:t>
            </a:r>
          </a:p>
        </p:txBody>
      </p:sp>
      <p:sp>
        <p:nvSpPr>
          <p:cNvPr id="3" name="Marcador de contenido 2">
            <a:extLst>
              <a:ext uri="{FF2B5EF4-FFF2-40B4-BE49-F238E27FC236}">
                <a16:creationId xmlns:a16="http://schemas.microsoft.com/office/drawing/2014/main" id="{70DEFAD4-9013-6371-DF5A-7D6A970DBD01}"/>
              </a:ext>
            </a:extLst>
          </p:cNvPr>
          <p:cNvSpPr>
            <a:spLocks noGrp="1"/>
          </p:cNvSpPr>
          <p:nvPr>
            <p:ph idx="1"/>
          </p:nvPr>
        </p:nvSpPr>
        <p:spPr>
          <a:xfrm>
            <a:off x="628650" y="1454727"/>
            <a:ext cx="7886700" cy="5331836"/>
          </a:xfrm>
        </p:spPr>
        <p:txBody>
          <a:bodyPr>
            <a:normAutofit/>
          </a:bodyPr>
          <a:lstStyle/>
          <a:p>
            <a:pPr algn="just"/>
            <a:endParaRPr lang="es-ES" sz="2000" b="0" i="0" dirty="0">
              <a:solidFill>
                <a:srgbClr val="202124"/>
              </a:solidFill>
              <a:effectLst/>
              <a:latin typeface="arial" panose="020B0604020202020204" pitchFamily="34" charset="0"/>
            </a:endParaRPr>
          </a:p>
          <a:p>
            <a:pPr marL="0" indent="0" algn="just">
              <a:buNone/>
            </a:pPr>
            <a:r>
              <a:rPr lang="es-ES" sz="2000" b="1" i="0" dirty="0">
                <a:effectLst/>
              </a:rPr>
              <a:t>Efectos de la crisis política judicial en el país</a:t>
            </a:r>
          </a:p>
          <a:p>
            <a:pPr algn="just"/>
            <a:r>
              <a:rPr lang="es-ES" sz="2000" b="0" i="0" dirty="0">
                <a:effectLst/>
              </a:rPr>
              <a:t>Miguel Antezana, profesor de los Diplomas Internacionales en </a:t>
            </a:r>
            <a:r>
              <a:rPr lang="es-ES" sz="2000" b="0" i="0" u="sng" dirty="0">
                <a:effectLst/>
                <a:hlinkClick r:id="rId2">
                  <a:extLst>
                    <a:ext uri="{A12FA001-AC4F-418D-AE19-62706E023703}">
                      <ahyp:hlinkClr xmlns:ahyp="http://schemas.microsoft.com/office/drawing/2018/hyperlinkcolor" val="tx"/>
                    </a:ext>
                  </a:extLst>
                </a:hlinkClick>
              </a:rPr>
              <a:t>Comunicación Corporativa</a:t>
            </a:r>
            <a:r>
              <a:rPr lang="es-ES" sz="2000" b="0" i="0" dirty="0">
                <a:effectLst/>
              </a:rPr>
              <a:t> y </a:t>
            </a:r>
            <a:r>
              <a:rPr lang="es-ES" sz="2000" b="0" i="0" u="sng" dirty="0">
                <a:effectLst/>
                <a:hlinkClick r:id="rId3">
                  <a:extLst>
                    <a:ext uri="{A12FA001-AC4F-418D-AE19-62706E023703}">
                      <ahyp:hlinkClr xmlns:ahyp="http://schemas.microsoft.com/office/drawing/2018/hyperlinkcolor" val="tx"/>
                    </a:ext>
                  </a:extLst>
                </a:hlinkClick>
              </a:rPr>
              <a:t>Comunicación Interna</a:t>
            </a:r>
            <a:r>
              <a:rPr lang="es-ES" sz="2000" b="0" i="0" dirty="0">
                <a:effectLst/>
              </a:rPr>
              <a:t> de ESAN, analizó los escándalos de corrupción relacionados al Poder Judicial y su repercusión para el país: "Esta crisis afecta también al sector económico, al Poder Ejecutivo, a las universidades y una serie de instituciones. Se están repitiendo peligrosamente ciertas condiciones de los ochentas como el gran descontento de la población y algunos psicosociales que se vienen extendiendo".</a:t>
            </a:r>
          </a:p>
          <a:p>
            <a:pPr algn="just"/>
            <a:endParaRPr lang="es-ES" sz="2000" b="0" i="0" dirty="0">
              <a:effectLst/>
            </a:endParaRPr>
          </a:p>
          <a:p>
            <a:pPr marL="0" indent="0">
              <a:buNone/>
            </a:pPr>
            <a:r>
              <a:rPr lang="es-PE" sz="2000" dirty="0"/>
              <a:t>https://www.youtube.com/watch?v=EsrwXFJNU28&amp;t=5s</a:t>
            </a:r>
          </a:p>
        </p:txBody>
      </p:sp>
    </p:spTree>
    <p:extLst>
      <p:ext uri="{BB962C8B-B14F-4D97-AF65-F5344CB8AC3E}">
        <p14:creationId xmlns:p14="http://schemas.microsoft.com/office/powerpoint/2010/main" val="1483134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547448-7698-C603-8E4A-BF2408143E6A}"/>
              </a:ext>
            </a:extLst>
          </p:cNvPr>
          <p:cNvSpPr>
            <a:spLocks noGrp="1"/>
          </p:cNvSpPr>
          <p:nvPr>
            <p:ph type="title"/>
          </p:nvPr>
        </p:nvSpPr>
        <p:spPr>
          <a:xfrm>
            <a:off x="628650" y="974726"/>
            <a:ext cx="7886700" cy="521565"/>
          </a:xfrm>
        </p:spPr>
        <p:txBody>
          <a:bodyPr>
            <a:noAutofit/>
          </a:bodyPr>
          <a:lstStyle/>
          <a:p>
            <a:r>
              <a:rPr lang="es-PE" sz="3200" b="1" dirty="0"/>
              <a:t>             Miembros del poder judicial</a:t>
            </a:r>
          </a:p>
        </p:txBody>
      </p:sp>
      <p:pic>
        <p:nvPicPr>
          <p:cNvPr id="1026" name="Picture 2" descr="Perú: 45 años de cambios sin mejora – Justicia en las Américas">
            <a:extLst>
              <a:ext uri="{FF2B5EF4-FFF2-40B4-BE49-F238E27FC236}">
                <a16:creationId xmlns:a16="http://schemas.microsoft.com/office/drawing/2014/main" id="{156EF71C-1B5C-8AFB-1D6A-55494E685A4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8651" y="1496291"/>
            <a:ext cx="7767204" cy="5095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2964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2A0C3C-52B2-DF06-54F6-31788959F91F}"/>
              </a:ext>
            </a:extLst>
          </p:cNvPr>
          <p:cNvSpPr>
            <a:spLocks noGrp="1"/>
          </p:cNvSpPr>
          <p:nvPr>
            <p:ph type="title"/>
          </p:nvPr>
        </p:nvSpPr>
        <p:spPr>
          <a:xfrm>
            <a:off x="628650" y="974726"/>
            <a:ext cx="7886700" cy="530517"/>
          </a:xfrm>
        </p:spPr>
        <p:txBody>
          <a:bodyPr>
            <a:normAutofit fontScale="90000"/>
          </a:bodyPr>
          <a:lstStyle/>
          <a:p>
            <a:r>
              <a:rPr lang="es-ES" dirty="0"/>
              <a:t>                          </a:t>
            </a:r>
            <a:r>
              <a:rPr lang="es-ES" sz="3100" dirty="0"/>
              <a:t>Comentario</a:t>
            </a:r>
            <a:endParaRPr lang="es-PE" sz="3100" dirty="0"/>
          </a:p>
        </p:txBody>
      </p:sp>
      <p:sp>
        <p:nvSpPr>
          <p:cNvPr id="3" name="Marcador de contenido 2">
            <a:extLst>
              <a:ext uri="{FF2B5EF4-FFF2-40B4-BE49-F238E27FC236}">
                <a16:creationId xmlns:a16="http://schemas.microsoft.com/office/drawing/2014/main" id="{D4EEBC3E-120D-102B-2018-A6DBCD328FF3}"/>
              </a:ext>
            </a:extLst>
          </p:cNvPr>
          <p:cNvSpPr>
            <a:spLocks noGrp="1"/>
          </p:cNvSpPr>
          <p:nvPr>
            <p:ph idx="1"/>
          </p:nvPr>
        </p:nvSpPr>
        <p:spPr>
          <a:xfrm>
            <a:off x="628650" y="1505243"/>
            <a:ext cx="7886700" cy="5281320"/>
          </a:xfrm>
        </p:spPr>
        <p:txBody>
          <a:bodyPr/>
          <a:lstStyle/>
          <a:p>
            <a:pPr marL="0" indent="0">
              <a:buNone/>
            </a:pPr>
            <a:r>
              <a:rPr lang="es-ES">
                <a:solidFill>
                  <a:srgbClr val="040C28"/>
                </a:solidFill>
                <a:latin typeface="Google Sans"/>
              </a:rPr>
              <a:t>                         E</a:t>
            </a:r>
            <a:r>
              <a:rPr lang="es-ES" b="0" i="0">
                <a:solidFill>
                  <a:srgbClr val="040C28"/>
                </a:solidFill>
                <a:effectLst/>
                <a:latin typeface="Google Sans"/>
              </a:rPr>
              <a:t>l derecho de ser diferente</a:t>
            </a:r>
            <a:endParaRPr lang="es-PE" dirty="0"/>
          </a:p>
        </p:txBody>
      </p:sp>
    </p:spTree>
    <p:extLst>
      <p:ext uri="{BB962C8B-B14F-4D97-AF65-F5344CB8AC3E}">
        <p14:creationId xmlns:p14="http://schemas.microsoft.com/office/powerpoint/2010/main" val="943688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4747BA-1FC1-4E00-9A3E-FD4888A6F616}"/>
              </a:ext>
            </a:extLst>
          </p:cNvPr>
          <p:cNvSpPr>
            <a:spLocks noGrp="1"/>
          </p:cNvSpPr>
          <p:nvPr>
            <p:ph type="title"/>
          </p:nvPr>
        </p:nvSpPr>
        <p:spPr/>
        <p:txBody>
          <a:bodyPr/>
          <a:lstStyle/>
          <a:p>
            <a:r>
              <a:rPr lang="es-ES" b="1" dirty="0"/>
              <a:t>                 </a:t>
            </a:r>
            <a:r>
              <a:rPr lang="es-ES" sz="2800" b="1" dirty="0"/>
              <a:t>Crisis cultural en el Perú</a:t>
            </a:r>
          </a:p>
        </p:txBody>
      </p:sp>
      <p:sp>
        <p:nvSpPr>
          <p:cNvPr id="3" name="Marcador de contenido 2">
            <a:extLst>
              <a:ext uri="{FF2B5EF4-FFF2-40B4-BE49-F238E27FC236}">
                <a16:creationId xmlns:a16="http://schemas.microsoft.com/office/drawing/2014/main" id="{2C453419-4A2A-4297-B810-62B77F6EB0E0}"/>
              </a:ext>
            </a:extLst>
          </p:cNvPr>
          <p:cNvSpPr>
            <a:spLocks noGrp="1"/>
          </p:cNvSpPr>
          <p:nvPr>
            <p:ph idx="1"/>
          </p:nvPr>
        </p:nvSpPr>
        <p:spPr>
          <a:xfrm>
            <a:off x="628650" y="1916936"/>
            <a:ext cx="7886700" cy="4869628"/>
          </a:xfrm>
        </p:spPr>
        <p:txBody>
          <a:bodyPr>
            <a:normAutofit lnSpcReduction="10000"/>
          </a:bodyPr>
          <a:lstStyle/>
          <a:p>
            <a:pPr algn="just"/>
            <a:r>
              <a:rPr lang="es-ES" sz="1800" b="1" i="0" dirty="0">
                <a:solidFill>
                  <a:srgbClr val="222222"/>
                </a:solidFill>
                <a:effectLst/>
                <a:latin typeface="arial" panose="020B0604020202020204" pitchFamily="34" charset="0"/>
              </a:rPr>
              <a:t>Cultura</a:t>
            </a:r>
            <a:r>
              <a:rPr lang="es-ES" sz="1800" b="0" i="0" dirty="0">
                <a:solidFill>
                  <a:srgbClr val="222222"/>
                </a:solidFill>
                <a:effectLst/>
                <a:latin typeface="arial" panose="020B0604020202020204" pitchFamily="34" charset="0"/>
              </a:rPr>
              <a:t> es el conjunto de bienes materiales y espirituales de un grupo social transmitido de generación en generación a fin de orientar las prácticas individuales y colectivas. Incluye lengua, procesos, modos de vida, costumbres, tradiciones, hábitos, valores, patrones, herramientas y conocimiento.</a:t>
            </a:r>
          </a:p>
          <a:p>
            <a:pPr algn="just"/>
            <a:r>
              <a:rPr lang="es-ES" sz="1800" dirty="0">
                <a:latin typeface="Arial" panose="020B0604020202020204" pitchFamily="34" charset="0"/>
                <a:cs typeface="Arial" panose="020B0604020202020204" pitchFamily="34" charset="0"/>
              </a:rPr>
              <a:t>La cultura es, en sentido amplio, la totalidad de conocimientos, creencias, costumbres y modos de vida de un determinado grupo humano. Todo lo que el hombre es capaz de conocer y aprender cabe en una palabra: conocimiento. </a:t>
            </a:r>
          </a:p>
          <a:p>
            <a:pPr algn="just"/>
            <a:r>
              <a:rPr lang="es-ES" sz="1800" dirty="0">
                <a:latin typeface="Arial" panose="020B0604020202020204" pitchFamily="34" charset="0"/>
                <a:cs typeface="Arial" panose="020B0604020202020204" pitchFamily="34" charset="0"/>
              </a:rPr>
              <a:t>La cultura de un país juega un papel determinante en el desarrollo de los seres humanos, sin importar la condición social o económica que estos tengan; siempre el factor cultural está inmerso en su desarrollo conductual, social y económico, que de una u otra manera influye para que las personas alcancen un nivel optimo de vida.</a:t>
            </a:r>
          </a:p>
          <a:p>
            <a:pPr algn="just" fontAlgn="base"/>
            <a:r>
              <a:rPr lang="es-ES" sz="1800" dirty="0">
                <a:latin typeface="Arial" panose="020B0604020202020204" pitchFamily="34" charset="0"/>
                <a:cs typeface="Arial" panose="020B0604020202020204" pitchFamily="34" charset="0"/>
              </a:rPr>
              <a:t>Hoy estamos viviendo las crisis:  económica, política, judicial y cultural </a:t>
            </a:r>
            <a:r>
              <a:rPr lang="es-ES" sz="1800" dirty="0">
                <a:solidFill>
                  <a:srgbClr val="333333"/>
                </a:solidFill>
                <a:latin typeface="Arial" panose="020B0604020202020204" pitchFamily="34" charset="0"/>
                <a:cs typeface="Arial" panose="020B0604020202020204" pitchFamily="34" charset="0"/>
              </a:rPr>
              <a:t>Analicemos esta crisis.</a:t>
            </a:r>
            <a:endParaRPr lang="es-ES" sz="1800" b="0" i="0" dirty="0">
              <a:solidFill>
                <a:srgbClr val="333333"/>
              </a:solidFill>
              <a:effectLst/>
              <a:latin typeface="Arial" panose="020B0604020202020204" pitchFamily="34" charset="0"/>
              <a:cs typeface="Arial" panose="020B0604020202020204" pitchFamily="34" charset="0"/>
            </a:endParaRPr>
          </a:p>
          <a:p>
            <a:br>
              <a:rPr lang="es-ES" sz="1050" b="0" i="0" dirty="0">
                <a:solidFill>
                  <a:srgbClr val="333333"/>
                </a:solidFill>
                <a:effectLst/>
                <a:latin typeface="Judson"/>
              </a:rPr>
            </a:br>
            <a:endParaRPr lang="es-E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43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D4A379-BE0D-2F92-3792-B465053F62B8}"/>
              </a:ext>
            </a:extLst>
          </p:cNvPr>
          <p:cNvSpPr>
            <a:spLocks noGrp="1"/>
          </p:cNvSpPr>
          <p:nvPr>
            <p:ph type="title"/>
          </p:nvPr>
        </p:nvSpPr>
        <p:spPr>
          <a:xfrm>
            <a:off x="628650" y="974726"/>
            <a:ext cx="7886700" cy="410729"/>
          </a:xfrm>
        </p:spPr>
        <p:txBody>
          <a:bodyPr>
            <a:normAutofit fontScale="90000"/>
          </a:bodyPr>
          <a:lstStyle/>
          <a:p>
            <a:br>
              <a:rPr lang="es-ES" dirty="0"/>
            </a:br>
            <a:r>
              <a:rPr lang="es-ES" dirty="0"/>
              <a:t>              </a:t>
            </a:r>
            <a:r>
              <a:rPr lang="es-ES" sz="3100" b="1" dirty="0"/>
              <a:t>¿Qué es una crisis cultural?</a:t>
            </a:r>
            <a:br>
              <a:rPr lang="es-ES" sz="3100" b="1" dirty="0"/>
            </a:br>
            <a:endParaRPr lang="es-PE" sz="3100" b="1" dirty="0"/>
          </a:p>
        </p:txBody>
      </p:sp>
      <p:sp>
        <p:nvSpPr>
          <p:cNvPr id="3" name="Marcador de contenido 2">
            <a:extLst>
              <a:ext uri="{FF2B5EF4-FFF2-40B4-BE49-F238E27FC236}">
                <a16:creationId xmlns:a16="http://schemas.microsoft.com/office/drawing/2014/main" id="{455C63CD-F12F-58B7-C64B-D16BFE166820}"/>
              </a:ext>
            </a:extLst>
          </p:cNvPr>
          <p:cNvSpPr>
            <a:spLocks noGrp="1"/>
          </p:cNvSpPr>
          <p:nvPr>
            <p:ph idx="1"/>
          </p:nvPr>
        </p:nvSpPr>
        <p:spPr>
          <a:xfrm>
            <a:off x="628650" y="1385455"/>
            <a:ext cx="7886700" cy="5401108"/>
          </a:xfrm>
        </p:spPr>
        <p:txBody>
          <a:bodyPr>
            <a:normAutofit fontScale="92500" lnSpcReduction="20000"/>
          </a:bodyPr>
          <a:lstStyle/>
          <a:p>
            <a:pPr algn="just"/>
            <a:r>
              <a:rPr lang="es-ES" dirty="0"/>
              <a:t>Se dice que actualmente existe una situación de crisis en el desarrollo cultural derivada de diversos factores como son:</a:t>
            </a:r>
          </a:p>
          <a:p>
            <a:pPr algn="just"/>
            <a:r>
              <a:rPr lang="es-ES" dirty="0"/>
              <a:t> La deshumanización del sistema, la situación permanente de guerra,</a:t>
            </a:r>
          </a:p>
          <a:p>
            <a:pPr algn="just"/>
            <a:r>
              <a:rPr lang="es-ES" dirty="0"/>
              <a:t>La indolencia de la clase dirigente.</a:t>
            </a:r>
          </a:p>
          <a:p>
            <a:pPr algn="just"/>
            <a:r>
              <a:rPr lang="es-ES" dirty="0"/>
              <a:t>La falta de estructuras y de apoyo para el cultivo de las artes y de las letras, entre otros.</a:t>
            </a:r>
          </a:p>
          <a:p>
            <a:pPr algn="just"/>
            <a:r>
              <a:rPr lang="es-ES" dirty="0"/>
              <a:t>El desconocimiento del derecho de ser diferente.</a:t>
            </a:r>
          </a:p>
          <a:p>
            <a:pPr algn="l"/>
            <a:r>
              <a:rPr lang="es-ES" sz="1600" b="0" i="0" dirty="0">
                <a:solidFill>
                  <a:srgbClr val="202124"/>
                </a:solidFill>
                <a:effectLst/>
                <a:latin typeface="arial" panose="020B0604020202020204" pitchFamily="34" charset="0"/>
              </a:rPr>
              <a:t>TIPOS DE </a:t>
            </a:r>
            <a:r>
              <a:rPr lang="es-ES" sz="1600" b="1" i="0" dirty="0">
                <a:solidFill>
                  <a:srgbClr val="202124"/>
                </a:solidFill>
                <a:effectLst/>
                <a:latin typeface="arial" panose="020B0604020202020204" pitchFamily="34" charset="0"/>
              </a:rPr>
              <a:t>PROBLEMAS CULTURALES</a:t>
            </a:r>
            <a:r>
              <a:rPr lang="es-ES" sz="1600" b="0" i="0" dirty="0">
                <a:solidFill>
                  <a:srgbClr val="202124"/>
                </a:solidFill>
                <a:effectLst/>
                <a:latin typeface="arial" panose="020B0604020202020204" pitchFamily="34" charset="0"/>
              </a:rPr>
              <a:t>:</a:t>
            </a:r>
            <a:br>
              <a:rPr lang="es-ES" sz="1600" b="0" i="0" dirty="0">
                <a:solidFill>
                  <a:srgbClr val="202124"/>
                </a:solidFill>
                <a:effectLst/>
                <a:latin typeface="arial" panose="020B0604020202020204" pitchFamily="34" charset="0"/>
              </a:rPr>
            </a:br>
            <a:br>
              <a:rPr lang="es-ES" sz="1600" b="0" i="0" dirty="0">
                <a:solidFill>
                  <a:srgbClr val="202124"/>
                </a:solidFill>
                <a:effectLst/>
                <a:latin typeface="arial" panose="020B0604020202020204" pitchFamily="34" charset="0"/>
              </a:rPr>
            </a:br>
            <a:r>
              <a:rPr lang="es-ES" sz="1800" b="0" i="0" dirty="0">
                <a:solidFill>
                  <a:srgbClr val="202124"/>
                </a:solidFill>
                <a:effectLst/>
                <a:latin typeface="arial" panose="020B0604020202020204" pitchFamily="34" charset="0"/>
              </a:rPr>
              <a:t>Terrorismo. Racismo. Delincuencia. Corrupción.</a:t>
            </a:r>
          </a:p>
          <a:p>
            <a:r>
              <a:rPr lang="es-ES" sz="1800" b="0" i="0" dirty="0">
                <a:solidFill>
                  <a:srgbClr val="202124"/>
                </a:solidFill>
                <a:effectLst/>
                <a:latin typeface="arial" panose="020B0604020202020204" pitchFamily="34" charset="0"/>
              </a:rPr>
              <a:t>Las falsas teorías  como el marxismo nos inducen a la guerra</a:t>
            </a:r>
          </a:p>
          <a:p>
            <a:r>
              <a:rPr lang="es-ES" sz="1800" b="0" i="0" dirty="0">
                <a:solidFill>
                  <a:srgbClr val="202124"/>
                </a:solidFill>
                <a:effectLst/>
                <a:latin typeface="arial" panose="020B0604020202020204" pitchFamily="34" charset="0"/>
              </a:rPr>
              <a:t>https://elpais.com/internacional/2022-09-25/ultima-hora-de-la-guerra-rusia-ucrania-en-directo.html</a:t>
            </a:r>
          </a:p>
          <a:p>
            <a:br>
              <a:rPr lang="es-ES" sz="1800" b="0" i="0" dirty="0">
                <a:solidFill>
                  <a:srgbClr val="202124"/>
                </a:solidFill>
                <a:effectLst/>
                <a:latin typeface="arial" panose="020B0604020202020204" pitchFamily="34" charset="0"/>
              </a:rPr>
            </a:br>
            <a:endParaRPr lang="es-ES" sz="1800" dirty="0"/>
          </a:p>
          <a:p>
            <a:pPr algn="just"/>
            <a:endParaRPr lang="es-ES" dirty="0"/>
          </a:p>
          <a:p>
            <a:endParaRPr lang="es-PE" dirty="0"/>
          </a:p>
        </p:txBody>
      </p:sp>
      <p:sp>
        <p:nvSpPr>
          <p:cNvPr id="4" name="Rectangle 1">
            <a:extLst>
              <a:ext uri="{FF2B5EF4-FFF2-40B4-BE49-F238E27FC236}">
                <a16:creationId xmlns:a16="http://schemas.microsoft.com/office/drawing/2014/main" id="{84B1E970-8D9A-0067-A3AF-A954A91B0D2D}"/>
              </a:ext>
            </a:extLst>
          </p:cNvPr>
          <p:cNvSpPr>
            <a:spLocks noChangeArrowheads="1"/>
          </p:cNvSpPr>
          <p:nvPr/>
        </p:nvSpPr>
        <p:spPr bwMode="auto">
          <a:xfrm>
            <a:off x="0" y="-201304"/>
            <a:ext cx="84960" cy="40260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07916" rIns="0" bIns="10791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PE" sz="12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n</a:t>
            </a:r>
            <a:endParaRPr kumimoji="0" lang="es-ES" altLang="es-PE" sz="1800" b="0" i="0" u="none" strike="noStrike" cap="none" normalizeH="0" baseline="0" dirty="0">
              <a:ln>
                <a:noFill/>
              </a:ln>
              <a:solidFill>
                <a:schemeClr val="tx1"/>
              </a:solidFill>
              <a:effectLst/>
              <a:latin typeface="Arial" panose="020B0604020202020204" pitchFamily="34" charset="0"/>
            </a:endParaRPr>
          </a:p>
        </p:txBody>
      </p:sp>
      <p:pic>
        <p:nvPicPr>
          <p:cNvPr id="2050" name="Picture 2" descr="Resultado de imagen para crisis cultural">
            <a:extLst>
              <a:ext uri="{FF2B5EF4-FFF2-40B4-BE49-F238E27FC236}">
                <a16:creationId xmlns:a16="http://schemas.microsoft.com/office/drawing/2014/main" id="{F1A4CD5E-72FE-C5BE-2729-DCACA16962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69900" y="-868363"/>
            <a:ext cx="190500" cy="1438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663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5659CC-02AC-441C-B1A1-B1726B65A2D7}"/>
              </a:ext>
            </a:extLst>
          </p:cNvPr>
          <p:cNvSpPr>
            <a:spLocks noGrp="1"/>
          </p:cNvSpPr>
          <p:nvPr>
            <p:ph type="title"/>
          </p:nvPr>
        </p:nvSpPr>
        <p:spPr>
          <a:xfrm>
            <a:off x="628650" y="974727"/>
            <a:ext cx="7886700" cy="446450"/>
          </a:xfrm>
        </p:spPr>
        <p:txBody>
          <a:bodyPr>
            <a:normAutofit fontScale="90000"/>
          </a:bodyPr>
          <a:lstStyle/>
          <a:p>
            <a:r>
              <a:rPr lang="es-ES" dirty="0"/>
              <a:t>                         </a:t>
            </a:r>
            <a:r>
              <a:rPr lang="es-ES" sz="2700" dirty="0"/>
              <a:t>Resumen</a:t>
            </a:r>
          </a:p>
        </p:txBody>
      </p:sp>
      <p:sp>
        <p:nvSpPr>
          <p:cNvPr id="3" name="Marcador de contenido 2">
            <a:extLst>
              <a:ext uri="{FF2B5EF4-FFF2-40B4-BE49-F238E27FC236}">
                <a16:creationId xmlns:a16="http://schemas.microsoft.com/office/drawing/2014/main" id="{40C52300-FEF8-4DFC-8069-8A4DBA8B93E9}"/>
              </a:ext>
            </a:extLst>
          </p:cNvPr>
          <p:cNvSpPr>
            <a:spLocks noGrp="1"/>
          </p:cNvSpPr>
          <p:nvPr>
            <p:ph idx="1"/>
          </p:nvPr>
        </p:nvSpPr>
        <p:spPr>
          <a:xfrm>
            <a:off x="628650" y="1421177"/>
            <a:ext cx="7886700" cy="5365386"/>
          </a:xfrm>
        </p:spPr>
        <p:txBody>
          <a:bodyPr>
            <a:normAutofit fontScale="92500" lnSpcReduction="10000"/>
          </a:bodyPr>
          <a:lstStyle/>
          <a:p>
            <a:r>
              <a:rPr lang="es-ES" sz="1800" dirty="0"/>
              <a:t>Buen día señores alumnos, hoy trataremos:</a:t>
            </a:r>
          </a:p>
          <a:p>
            <a:r>
              <a:rPr lang="es-ES" sz="1800" dirty="0"/>
              <a:t>La crisis del Perú</a:t>
            </a:r>
          </a:p>
          <a:p>
            <a:r>
              <a:rPr lang="es-ES" sz="1800" dirty="0"/>
              <a:t>Origen de la crisis en el Perú</a:t>
            </a:r>
          </a:p>
          <a:p>
            <a:r>
              <a:rPr lang="es-ES" sz="1800" dirty="0"/>
              <a:t> 5 sucesos de la crisis política en el Perú.</a:t>
            </a:r>
          </a:p>
          <a:p>
            <a:endParaRPr lang="es-ES" sz="1800" dirty="0"/>
          </a:p>
          <a:p>
            <a:pPr marL="0" indent="0">
              <a:buNone/>
            </a:pPr>
            <a:r>
              <a:rPr lang="es-ES" sz="1800" dirty="0"/>
              <a:t>Crisis económica</a:t>
            </a:r>
          </a:p>
          <a:p>
            <a:pPr marL="0" indent="0">
              <a:buNone/>
            </a:pPr>
            <a:r>
              <a:rPr lang="es-ES" sz="1800" dirty="0"/>
              <a:t>Crisis política</a:t>
            </a:r>
          </a:p>
          <a:p>
            <a:pPr marL="0" indent="0">
              <a:buNone/>
            </a:pPr>
            <a:r>
              <a:rPr lang="es-ES" sz="1800" dirty="0"/>
              <a:t>Crisis judicial</a:t>
            </a:r>
          </a:p>
          <a:p>
            <a:pPr marL="0" indent="0">
              <a:buNone/>
            </a:pPr>
            <a:r>
              <a:rPr lang="es-ES" sz="1800" dirty="0"/>
              <a:t>Crisis agrario</a:t>
            </a:r>
          </a:p>
          <a:p>
            <a:pPr marL="0" indent="0">
              <a:buNone/>
            </a:pPr>
            <a:r>
              <a:rPr lang="es-ES" sz="1800" dirty="0"/>
              <a:t>Plan de Gobierno de la Presidenta Dina </a:t>
            </a:r>
            <a:r>
              <a:rPr lang="es-ES" sz="1800" dirty="0" err="1"/>
              <a:t>Buloarte</a:t>
            </a:r>
            <a:endParaRPr lang="es-ES" sz="1800" dirty="0"/>
          </a:p>
          <a:p>
            <a:pPr marL="0" indent="0">
              <a:buNone/>
            </a:pPr>
            <a:r>
              <a:rPr lang="es-ES" sz="1800" b="1" dirty="0"/>
              <a:t>Crisis cultural en el Perú.</a:t>
            </a:r>
          </a:p>
          <a:p>
            <a:r>
              <a:rPr lang="es-ES" sz="1800" dirty="0"/>
              <a:t> ¿Qué es la dialéctica?</a:t>
            </a:r>
          </a:p>
          <a:p>
            <a:r>
              <a:rPr lang="es-ES" sz="1800" dirty="0"/>
              <a:t>Dialéctica marxista del trigo.</a:t>
            </a:r>
          </a:p>
          <a:p>
            <a:r>
              <a:rPr lang="es-ES" sz="1800" dirty="0"/>
              <a:t> Dialéctica del Homo sapiens Tiempo - Espacio – Biológico.</a:t>
            </a:r>
          </a:p>
          <a:p>
            <a:r>
              <a:rPr lang="es-ES" sz="1800" dirty="0"/>
              <a:t> Dialéctica del  átomo, electrón, protón, cuarks.</a:t>
            </a:r>
          </a:p>
          <a:p>
            <a:r>
              <a:rPr lang="es-ES" sz="1800" dirty="0"/>
              <a:t>Conclusiones.</a:t>
            </a:r>
          </a:p>
          <a:p>
            <a:endParaRPr lang="es-ES" sz="1800" dirty="0"/>
          </a:p>
          <a:p>
            <a:endParaRPr lang="es-ES" sz="1800" dirty="0"/>
          </a:p>
          <a:p>
            <a:endParaRPr lang="es-ES" sz="1800" dirty="0"/>
          </a:p>
          <a:p>
            <a:endParaRPr lang="es-ES" dirty="0"/>
          </a:p>
        </p:txBody>
      </p:sp>
    </p:spTree>
    <p:extLst>
      <p:ext uri="{BB962C8B-B14F-4D97-AF65-F5344CB8AC3E}">
        <p14:creationId xmlns:p14="http://schemas.microsoft.com/office/powerpoint/2010/main" val="3470517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C32FFC-52A7-5F7C-FA80-356B7B392814}"/>
              </a:ext>
            </a:extLst>
          </p:cNvPr>
          <p:cNvSpPr>
            <a:spLocks noGrp="1"/>
          </p:cNvSpPr>
          <p:nvPr>
            <p:ph type="title"/>
          </p:nvPr>
        </p:nvSpPr>
        <p:spPr>
          <a:xfrm>
            <a:off x="628650" y="974727"/>
            <a:ext cx="7886700" cy="600856"/>
          </a:xfrm>
        </p:spPr>
        <p:txBody>
          <a:bodyPr>
            <a:normAutofit fontScale="90000"/>
          </a:bodyPr>
          <a:lstStyle/>
          <a:p>
            <a:r>
              <a:rPr lang="es-ES" dirty="0"/>
              <a:t>          El crimen organizado</a:t>
            </a:r>
            <a:endParaRPr lang="es-PE" dirty="0"/>
          </a:p>
        </p:txBody>
      </p:sp>
      <p:sp>
        <p:nvSpPr>
          <p:cNvPr id="3" name="Marcador de contenido 2">
            <a:extLst>
              <a:ext uri="{FF2B5EF4-FFF2-40B4-BE49-F238E27FC236}">
                <a16:creationId xmlns:a16="http://schemas.microsoft.com/office/drawing/2014/main" id="{14477DFE-8263-B644-3736-8445E96FF81B}"/>
              </a:ext>
            </a:extLst>
          </p:cNvPr>
          <p:cNvSpPr>
            <a:spLocks noGrp="1"/>
          </p:cNvSpPr>
          <p:nvPr>
            <p:ph idx="1"/>
          </p:nvPr>
        </p:nvSpPr>
        <p:spPr>
          <a:xfrm>
            <a:off x="628650" y="1575583"/>
            <a:ext cx="7886700" cy="5210980"/>
          </a:xfrm>
        </p:spPr>
        <p:txBody>
          <a:bodyPr>
            <a:normAutofit fontScale="92500" lnSpcReduction="10000"/>
          </a:bodyPr>
          <a:lstStyle/>
          <a:p>
            <a:pPr algn="just"/>
            <a:r>
              <a:rPr lang="es-ES" b="0" i="0" dirty="0">
                <a:solidFill>
                  <a:srgbClr val="545D69"/>
                </a:solidFill>
                <a:effectLst/>
                <a:latin typeface="Roboto" panose="02000000000000000000" pitchFamily="2" charset="0"/>
              </a:rPr>
              <a:t>En Perú parece haberse desarrollado una evolución criminal que ha transitado del hurto al crimen organizado. La expansión de la extorsión como modalidad delictiva ha tenido mucho que ver en este proceso de aparición, desarrollo y expansión del crimen organizado. Su crecimiento alcanza niveles exponenciales en el norte del Perú, donde de los 18 </a:t>
            </a:r>
            <a:r>
              <a:rPr lang="es-ES" b="0" i="0" dirty="0" err="1">
                <a:solidFill>
                  <a:srgbClr val="545D69"/>
                </a:solidFill>
                <a:effectLst/>
                <a:latin typeface="Roboto" panose="02000000000000000000" pitchFamily="2" charset="0"/>
              </a:rPr>
              <a:t>megaoperativos</a:t>
            </a:r>
            <a:r>
              <a:rPr lang="es-ES" b="0" i="0" dirty="0">
                <a:solidFill>
                  <a:srgbClr val="545D69"/>
                </a:solidFill>
                <a:effectLst/>
                <a:latin typeface="Roboto" panose="02000000000000000000" pitchFamily="2" charset="0"/>
              </a:rPr>
              <a:t> realizados contra el crimen organizado 15 están relacionados directamente con la extorsión. Cabe anotar que la extorsión tiene </a:t>
            </a:r>
            <a:r>
              <a:rPr lang="es-ES" b="0" i="0" dirty="0" err="1">
                <a:solidFill>
                  <a:srgbClr val="545D69"/>
                </a:solidFill>
                <a:effectLst/>
                <a:latin typeface="Roboto" panose="02000000000000000000" pitchFamily="2" charset="0"/>
              </a:rPr>
              <a:t>submodalidades</a:t>
            </a:r>
            <a:r>
              <a:rPr lang="es-ES" b="0" i="0" dirty="0">
                <a:solidFill>
                  <a:srgbClr val="545D69"/>
                </a:solidFill>
                <a:effectLst/>
                <a:latin typeface="Roboto" panose="02000000000000000000" pitchFamily="2" charset="0"/>
              </a:rPr>
              <a:t> que van desde el cobro de cupos y cuotas hasta la extorsión telefónica.</a:t>
            </a:r>
          </a:p>
          <a:p>
            <a:pPr algn="just"/>
            <a:r>
              <a:rPr lang="es-ES" b="0" i="0" dirty="0">
                <a:solidFill>
                  <a:srgbClr val="545D69"/>
                </a:solidFill>
                <a:effectLst/>
                <a:latin typeface="Roboto" panose="02000000000000000000" pitchFamily="2" charset="0"/>
              </a:rPr>
              <a:t>Además, el fenómeno adapta sus características </a:t>
            </a:r>
          </a:p>
          <a:p>
            <a:endParaRPr lang="es-PE" dirty="0"/>
          </a:p>
        </p:txBody>
      </p:sp>
    </p:spTree>
    <p:extLst>
      <p:ext uri="{BB962C8B-B14F-4D97-AF65-F5344CB8AC3E}">
        <p14:creationId xmlns:p14="http://schemas.microsoft.com/office/powerpoint/2010/main" val="1948391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D6AB2B-17F9-4901-91A5-77A984F064BE}"/>
              </a:ext>
            </a:extLst>
          </p:cNvPr>
          <p:cNvSpPr>
            <a:spLocks noGrp="1"/>
          </p:cNvSpPr>
          <p:nvPr>
            <p:ph type="title"/>
          </p:nvPr>
        </p:nvSpPr>
        <p:spPr>
          <a:xfrm>
            <a:off x="628650" y="974726"/>
            <a:ext cx="7886700" cy="490517"/>
          </a:xfrm>
        </p:spPr>
        <p:txBody>
          <a:bodyPr>
            <a:normAutofit fontScale="90000"/>
          </a:bodyPr>
          <a:lstStyle/>
          <a:p>
            <a:r>
              <a:rPr lang="es-ES" dirty="0"/>
              <a:t>                     </a:t>
            </a:r>
            <a:r>
              <a:rPr lang="es-ES" sz="2700" dirty="0"/>
              <a:t>¿Qué es la dialéctica?</a:t>
            </a:r>
          </a:p>
        </p:txBody>
      </p:sp>
      <p:sp>
        <p:nvSpPr>
          <p:cNvPr id="3" name="Marcador de contenido 2">
            <a:extLst>
              <a:ext uri="{FF2B5EF4-FFF2-40B4-BE49-F238E27FC236}">
                <a16:creationId xmlns:a16="http://schemas.microsoft.com/office/drawing/2014/main" id="{603AFCC4-5954-44E7-8B6D-49C15D4F471F}"/>
              </a:ext>
            </a:extLst>
          </p:cNvPr>
          <p:cNvSpPr>
            <a:spLocks noGrp="1"/>
          </p:cNvSpPr>
          <p:nvPr>
            <p:ph idx="1"/>
          </p:nvPr>
        </p:nvSpPr>
        <p:spPr>
          <a:xfrm>
            <a:off x="628650" y="1586429"/>
            <a:ext cx="7886700" cy="5200134"/>
          </a:xfrm>
        </p:spPr>
        <p:txBody>
          <a:bodyPr>
            <a:normAutofit/>
          </a:bodyPr>
          <a:lstStyle/>
          <a:p>
            <a:pPr marL="0" indent="0" algn="just">
              <a:buNone/>
            </a:pPr>
            <a:endParaRPr lang="es-ES" sz="1400" dirty="0">
              <a:solidFill>
                <a:srgbClr val="404040"/>
              </a:solidFill>
              <a:latin typeface="Open Sans"/>
            </a:endParaRPr>
          </a:p>
          <a:p>
            <a:pPr algn="just"/>
            <a:r>
              <a:rPr lang="es-ES" sz="1400" b="0" i="0" dirty="0">
                <a:solidFill>
                  <a:srgbClr val="222222"/>
                </a:solidFill>
                <a:effectLst/>
                <a:latin typeface="arial" panose="020B0604020202020204" pitchFamily="34" charset="0"/>
              </a:rPr>
              <a:t>La palabra </a:t>
            </a:r>
            <a:r>
              <a:rPr lang="es-ES" sz="1400" b="1" i="0" dirty="0">
                <a:solidFill>
                  <a:srgbClr val="222222"/>
                </a:solidFill>
                <a:effectLst/>
                <a:latin typeface="arial" panose="020B0604020202020204" pitchFamily="34" charset="0"/>
              </a:rPr>
              <a:t>dialéctica</a:t>
            </a:r>
            <a:r>
              <a:rPr lang="es-ES" sz="1400" b="0" i="0" dirty="0">
                <a:solidFill>
                  <a:srgbClr val="222222"/>
                </a:solidFill>
                <a:effectLst/>
                <a:latin typeface="arial" panose="020B0604020202020204" pitchFamily="34" charset="0"/>
              </a:rPr>
              <a:t> procede del griego </a:t>
            </a:r>
            <a:r>
              <a:rPr lang="es-ES" sz="1400" b="0" i="0" dirty="0" err="1">
                <a:solidFill>
                  <a:srgbClr val="222222"/>
                </a:solidFill>
                <a:effectLst/>
                <a:latin typeface="arial" panose="020B0604020202020204" pitchFamily="34" charset="0"/>
              </a:rPr>
              <a:t>dialegomai</a:t>
            </a:r>
            <a:r>
              <a:rPr lang="es-ES" sz="1400" b="0" i="0" dirty="0">
                <a:solidFill>
                  <a:srgbClr val="222222"/>
                </a:solidFill>
                <a:effectLst/>
                <a:latin typeface="arial" panose="020B0604020202020204" pitchFamily="34" charset="0"/>
              </a:rPr>
              <a:t>, que significa diálogo, conversación, polémica.  La </a:t>
            </a:r>
            <a:r>
              <a:rPr lang="es-ES" sz="1400" b="1" i="0" dirty="0">
                <a:solidFill>
                  <a:srgbClr val="222222"/>
                </a:solidFill>
                <a:effectLst/>
                <a:latin typeface="arial" panose="020B0604020202020204" pitchFamily="34" charset="0"/>
              </a:rPr>
              <a:t>dialéctica</a:t>
            </a:r>
            <a:r>
              <a:rPr lang="es-ES" sz="1400" b="0" i="0" dirty="0">
                <a:solidFill>
                  <a:srgbClr val="222222"/>
                </a:solidFill>
                <a:effectLst/>
                <a:latin typeface="arial" panose="020B0604020202020204" pitchFamily="34" charset="0"/>
              </a:rPr>
              <a:t> era la manera de llegar a la verdad mediante la discusión y la lucha de opiniones, tratando de descubrir contradicciones en las argumentaciones del interlocutor. </a:t>
            </a:r>
            <a:endParaRPr lang="es-ES" sz="1400" b="0" i="0" dirty="0">
              <a:solidFill>
                <a:srgbClr val="404040"/>
              </a:solidFill>
              <a:effectLst/>
              <a:latin typeface="Open Sans"/>
            </a:endParaRPr>
          </a:p>
          <a:p>
            <a:pPr algn="just"/>
            <a:r>
              <a:rPr lang="es-ES" sz="1400" b="0" i="0" dirty="0">
                <a:solidFill>
                  <a:srgbClr val="404040"/>
                </a:solidFill>
                <a:effectLst/>
                <a:latin typeface="Open Sans"/>
              </a:rPr>
              <a:t>Tesis, antítesis y síntesis son los </a:t>
            </a:r>
            <a:r>
              <a:rPr lang="es-ES" sz="1400" b="1" i="0" dirty="0">
                <a:solidFill>
                  <a:srgbClr val="404040"/>
                </a:solidFill>
                <a:effectLst/>
                <a:latin typeface="Open Sans"/>
              </a:rPr>
              <a:t>3</a:t>
            </a:r>
            <a:r>
              <a:rPr lang="es-ES" sz="1400" b="0" i="0" dirty="0">
                <a:solidFill>
                  <a:srgbClr val="404040"/>
                </a:solidFill>
                <a:effectLst/>
                <a:latin typeface="Open Sans"/>
              </a:rPr>
              <a:t> </a:t>
            </a:r>
            <a:r>
              <a:rPr lang="es-ES" sz="1400" b="1" i="0" dirty="0">
                <a:solidFill>
                  <a:srgbClr val="404040"/>
                </a:solidFill>
                <a:effectLst/>
                <a:latin typeface="Open Sans"/>
              </a:rPr>
              <a:t>elementos que constituyen el proceso de la dialéctica</a:t>
            </a:r>
            <a:r>
              <a:rPr lang="es-ES" sz="1400" b="0" i="0" dirty="0">
                <a:solidFill>
                  <a:srgbClr val="404040"/>
                </a:solidFill>
                <a:effectLst/>
                <a:latin typeface="Open Sans"/>
              </a:rPr>
              <a:t>, definida como técnica y método lógico para analizar o descubrir la realidad. También es conocida como la </a:t>
            </a:r>
            <a:r>
              <a:rPr lang="es-ES" sz="1400" b="1" i="0" dirty="0">
                <a:solidFill>
                  <a:srgbClr val="404040"/>
                </a:solidFill>
                <a:effectLst/>
                <a:latin typeface="Open Sans"/>
              </a:rPr>
              <a:t>triada dialéctica</a:t>
            </a:r>
            <a:r>
              <a:rPr lang="es-ES" sz="1400" b="0" i="0" dirty="0">
                <a:solidFill>
                  <a:srgbClr val="404040"/>
                </a:solidFill>
                <a:effectLst/>
                <a:latin typeface="Open Sans"/>
              </a:rPr>
              <a:t>.</a:t>
            </a:r>
          </a:p>
          <a:p>
            <a:pPr algn="just"/>
            <a:r>
              <a:rPr lang="es-ES" sz="1400" b="0" i="0" dirty="0">
                <a:solidFill>
                  <a:srgbClr val="404040"/>
                </a:solidFill>
                <a:effectLst/>
                <a:latin typeface="Open Sans"/>
              </a:rPr>
              <a:t>En filosofía, estos 3 elementos forman parte del proceso espiral en que se concibe la realidad, enmarcados en el método lógico de la dialéctica, en este caso, denominada </a:t>
            </a:r>
            <a:r>
              <a:rPr lang="es-ES" sz="1400" b="1" i="0" dirty="0">
                <a:solidFill>
                  <a:srgbClr val="404040"/>
                </a:solidFill>
                <a:effectLst/>
                <a:latin typeface="Open Sans"/>
              </a:rPr>
              <a:t>dialéctica hegeliana</a:t>
            </a:r>
          </a:p>
          <a:p>
            <a:pPr algn="just"/>
            <a:r>
              <a:rPr lang="es-ES" sz="1400" b="0" i="0" dirty="0">
                <a:solidFill>
                  <a:srgbClr val="404040"/>
                </a:solidFill>
                <a:effectLst/>
                <a:latin typeface="Open Sans"/>
              </a:rPr>
              <a:t>En este sentido, Hegel afirma que toda realidad humana (pensamiento, conocimiento, historia, evolución, relaciones de poder, sistemas políticos) surgen en primera instancia de una tesis, que provoca una contradicción denominada antítesis y finalmente emerge una síntesis, conocida como la superación de dicha contradicción, generando nuevamente otra tesis que perpetúa el proceso.</a:t>
            </a:r>
          </a:p>
          <a:p>
            <a:r>
              <a:rPr lang="es-ES" sz="1400" b="1" i="0" dirty="0">
                <a:solidFill>
                  <a:srgbClr val="404040"/>
                </a:solidFill>
                <a:effectLst/>
                <a:latin typeface="Open Sans"/>
              </a:rPr>
              <a:t>Esta dialéctica hegeliana</a:t>
            </a:r>
            <a:r>
              <a:rPr lang="es-ES" sz="1400" b="0" i="0" dirty="0">
                <a:solidFill>
                  <a:srgbClr val="404040"/>
                </a:solidFill>
                <a:effectLst/>
                <a:latin typeface="Open Sans"/>
              </a:rPr>
              <a:t>, lo toma Karl Marx para fundamentar sus estudios del marxismo</a:t>
            </a:r>
          </a:p>
          <a:p>
            <a:pPr algn="just"/>
            <a:r>
              <a:rPr lang="es-ES" sz="1050" b="0" i="0" dirty="0">
                <a:solidFill>
                  <a:srgbClr val="222222"/>
                </a:solidFill>
                <a:effectLst/>
                <a:latin typeface="arial" panose="020B0604020202020204" pitchFamily="34" charset="0"/>
              </a:rPr>
              <a:t> </a:t>
            </a:r>
            <a:r>
              <a:rPr lang="es-ES" sz="1400" b="0" i="0" dirty="0">
                <a:solidFill>
                  <a:srgbClr val="222222"/>
                </a:solidFill>
                <a:effectLst/>
                <a:latin typeface="arial" panose="020B0604020202020204" pitchFamily="34" charset="0"/>
              </a:rPr>
              <a:t>El </a:t>
            </a:r>
            <a:r>
              <a:rPr lang="es-ES" sz="1400" b="1" i="0" dirty="0">
                <a:solidFill>
                  <a:srgbClr val="222222"/>
                </a:solidFill>
                <a:effectLst/>
                <a:latin typeface="arial" panose="020B0604020202020204" pitchFamily="34" charset="0"/>
              </a:rPr>
              <a:t>marxismo</a:t>
            </a:r>
            <a:r>
              <a:rPr lang="es-ES" sz="1400" b="0" i="0" dirty="0">
                <a:solidFill>
                  <a:srgbClr val="222222"/>
                </a:solidFill>
                <a:effectLst/>
                <a:latin typeface="arial" panose="020B0604020202020204" pitchFamily="34" charset="0"/>
              </a:rPr>
              <a:t> surgió en la década de 1840, tuvo por cuna la lucha liberadora de la clase obrera y se convirtió en expresión teórica de los intereses fundamentales de dicha clase, en programa de su lucha por el socialismo y el comunismo.</a:t>
            </a:r>
            <a:endParaRPr lang="es-ES" sz="1400" dirty="0"/>
          </a:p>
        </p:txBody>
      </p:sp>
    </p:spTree>
    <p:extLst>
      <p:ext uri="{BB962C8B-B14F-4D97-AF65-F5344CB8AC3E}">
        <p14:creationId xmlns:p14="http://schemas.microsoft.com/office/powerpoint/2010/main" val="515278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E1A90C-D078-4921-B74B-C81F570B4165}"/>
              </a:ext>
            </a:extLst>
          </p:cNvPr>
          <p:cNvSpPr>
            <a:spLocks noGrp="1"/>
          </p:cNvSpPr>
          <p:nvPr>
            <p:ph type="title"/>
          </p:nvPr>
        </p:nvSpPr>
        <p:spPr>
          <a:xfrm>
            <a:off x="628650" y="974727"/>
            <a:ext cx="7886700" cy="347298"/>
          </a:xfrm>
        </p:spPr>
        <p:txBody>
          <a:bodyPr>
            <a:noAutofit/>
          </a:bodyPr>
          <a:lstStyle/>
          <a:p>
            <a:r>
              <a:rPr lang="es-ES" sz="2400" dirty="0"/>
              <a:t>                             Dialéctica marxista del trigo</a:t>
            </a:r>
          </a:p>
        </p:txBody>
      </p:sp>
      <p:pic>
        <p:nvPicPr>
          <p:cNvPr id="5" name="Marcador de contenido 4">
            <a:extLst>
              <a:ext uri="{FF2B5EF4-FFF2-40B4-BE49-F238E27FC236}">
                <a16:creationId xmlns:a16="http://schemas.microsoft.com/office/drawing/2014/main" id="{0FC7A296-726E-4535-A499-D7391E7BB27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4569" y="1454227"/>
            <a:ext cx="7160963" cy="4726236"/>
          </a:xfrm>
        </p:spPr>
      </p:pic>
    </p:spTree>
    <p:extLst>
      <p:ext uri="{BB962C8B-B14F-4D97-AF65-F5344CB8AC3E}">
        <p14:creationId xmlns:p14="http://schemas.microsoft.com/office/powerpoint/2010/main" val="3661882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A7101B-8EF0-28F7-FE09-2A3446837176}"/>
              </a:ext>
            </a:extLst>
          </p:cNvPr>
          <p:cNvSpPr>
            <a:spLocks noGrp="1"/>
          </p:cNvSpPr>
          <p:nvPr>
            <p:ph type="title"/>
          </p:nvPr>
        </p:nvSpPr>
        <p:spPr>
          <a:xfrm>
            <a:off x="628650" y="974727"/>
            <a:ext cx="7886700" cy="604692"/>
          </a:xfrm>
        </p:spPr>
        <p:txBody>
          <a:bodyPr>
            <a:normAutofit fontScale="90000"/>
          </a:bodyPr>
          <a:lstStyle/>
          <a:p>
            <a:endParaRPr lang="es-PE" dirty="0"/>
          </a:p>
        </p:txBody>
      </p:sp>
      <p:pic>
        <p:nvPicPr>
          <p:cNvPr id="5" name="Marcador de contenido 4">
            <a:extLst>
              <a:ext uri="{FF2B5EF4-FFF2-40B4-BE49-F238E27FC236}">
                <a16:creationId xmlns:a16="http://schemas.microsoft.com/office/drawing/2014/main" id="{8A0DFD9E-01BA-D926-579A-B4F1EA288B4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8650" y="974728"/>
            <a:ext cx="7886700" cy="6007964"/>
          </a:xfrm>
        </p:spPr>
      </p:pic>
    </p:spTree>
    <p:extLst>
      <p:ext uri="{BB962C8B-B14F-4D97-AF65-F5344CB8AC3E}">
        <p14:creationId xmlns:p14="http://schemas.microsoft.com/office/powerpoint/2010/main" val="15758294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4E8AC6D-1281-D80F-B2CB-D9B706D1FD62}"/>
              </a:ext>
            </a:extLst>
          </p:cNvPr>
          <p:cNvSpPr>
            <a:spLocks noGrp="1"/>
          </p:cNvSpPr>
          <p:nvPr>
            <p:ph idx="1"/>
          </p:nvPr>
        </p:nvSpPr>
        <p:spPr>
          <a:xfrm>
            <a:off x="0" y="994024"/>
            <a:ext cx="9144000" cy="1066788"/>
          </a:xfrm>
        </p:spPr>
        <p:txBody>
          <a:bodyPr>
            <a:normAutofit lnSpcReduction="10000"/>
          </a:bodyPr>
          <a:lstStyle/>
          <a:p>
            <a:pPr algn="just"/>
            <a:r>
              <a:rPr lang="es-ES" sz="1800" b="0" i="0" dirty="0">
                <a:solidFill>
                  <a:srgbClr val="202122"/>
                </a:solidFill>
                <a:effectLst/>
                <a:highlight>
                  <a:srgbClr val="FFFFFF"/>
                </a:highlight>
              </a:rPr>
              <a:t>El </a:t>
            </a:r>
            <a:r>
              <a:rPr lang="es-ES" sz="1800" b="1" i="1" dirty="0">
                <a:solidFill>
                  <a:srgbClr val="202122"/>
                </a:solidFill>
                <a:effectLst/>
                <a:highlight>
                  <a:srgbClr val="FFFFFF"/>
                </a:highlight>
              </a:rPr>
              <a:t>Manifiesto del Partido Comunista</a:t>
            </a:r>
            <a:r>
              <a:rPr lang="es-ES" sz="1800" dirty="0">
                <a:solidFill>
                  <a:srgbClr val="202122"/>
                </a:solidFill>
                <a:highlight>
                  <a:srgbClr val="FFFFFF"/>
                </a:highlight>
              </a:rPr>
              <a:t> </a:t>
            </a:r>
            <a:r>
              <a:rPr lang="es-ES" sz="1800" b="0" i="0" dirty="0">
                <a:solidFill>
                  <a:srgbClr val="202122"/>
                </a:solidFill>
                <a:effectLst/>
                <a:highlight>
                  <a:srgbClr val="FFFFFF"/>
                </a:highlight>
              </a:rPr>
              <a:t>muchas veces llamado simplemente el </a:t>
            </a:r>
            <a:r>
              <a:rPr lang="es-ES" sz="1800" b="1" i="1" dirty="0">
                <a:solidFill>
                  <a:srgbClr val="202122"/>
                </a:solidFill>
                <a:effectLst/>
                <a:highlight>
                  <a:srgbClr val="FFFFFF"/>
                </a:highlight>
              </a:rPr>
              <a:t>Manifiesto comunista</a:t>
            </a:r>
            <a:r>
              <a:rPr lang="es-ES" sz="1800" b="0" i="0" dirty="0">
                <a:solidFill>
                  <a:srgbClr val="202122"/>
                </a:solidFill>
                <a:effectLst/>
                <a:highlight>
                  <a:srgbClr val="FFFFFF"/>
                </a:highlight>
              </a:rPr>
              <a:t>, es un texto de </a:t>
            </a:r>
            <a:r>
              <a:rPr lang="es-ES" sz="1800" b="0" i="0" u="none" strike="noStrike" dirty="0">
                <a:effectLst/>
                <a:highlight>
                  <a:srgbClr val="FFFFFF"/>
                </a:highlight>
              </a:rPr>
              <a:t>Karl Marx</a:t>
            </a:r>
            <a:r>
              <a:rPr lang="es-ES" sz="1800" b="0" i="0" dirty="0">
                <a:solidFill>
                  <a:srgbClr val="202122"/>
                </a:solidFill>
                <a:effectLst/>
                <a:highlight>
                  <a:srgbClr val="FFFFFF"/>
                </a:highlight>
              </a:rPr>
              <a:t> y </a:t>
            </a:r>
            <a:r>
              <a:rPr lang="es-ES" sz="1800" b="0" i="0" u="none" strike="noStrike" dirty="0">
                <a:effectLst/>
                <a:highlight>
                  <a:srgbClr val="FFFFFF"/>
                </a:highlight>
              </a:rPr>
              <a:t>Friedrich Engels</a:t>
            </a:r>
            <a:r>
              <a:rPr lang="es-ES" sz="1800" b="0" i="0" dirty="0">
                <a:solidFill>
                  <a:srgbClr val="202122"/>
                </a:solidFill>
                <a:effectLst/>
                <a:highlight>
                  <a:srgbClr val="FFFFFF"/>
                </a:highlight>
              </a:rPr>
              <a:t> redactado a modo de </a:t>
            </a:r>
            <a:r>
              <a:rPr lang="es-ES" sz="1800" b="0" i="0" u="none" strike="noStrike" dirty="0">
                <a:effectLst/>
                <a:highlight>
                  <a:srgbClr val="FFFFFF"/>
                </a:highlight>
              </a:rPr>
              <a:t>manifiesto</a:t>
            </a:r>
            <a:r>
              <a:rPr lang="es-ES" sz="1800" b="0" i="0" dirty="0">
                <a:solidFill>
                  <a:srgbClr val="202122"/>
                </a:solidFill>
                <a:effectLst/>
                <a:highlight>
                  <a:srgbClr val="FFFFFF"/>
                </a:highlight>
              </a:rPr>
              <a:t> entre 1847 y 1848, que no ha tenido vigencia social y ha sido un fracaso en los países donde se quiso implantar.</a:t>
            </a:r>
            <a:endParaRPr lang="es-PE" sz="1800" dirty="0"/>
          </a:p>
        </p:txBody>
      </p:sp>
      <p:sp>
        <p:nvSpPr>
          <p:cNvPr id="6" name="CuadroTexto 5">
            <a:extLst>
              <a:ext uri="{FF2B5EF4-FFF2-40B4-BE49-F238E27FC236}">
                <a16:creationId xmlns:a16="http://schemas.microsoft.com/office/drawing/2014/main" id="{01A83122-78E2-B203-0C39-DC84E8E0789A}"/>
              </a:ext>
            </a:extLst>
          </p:cNvPr>
          <p:cNvSpPr txBox="1"/>
          <p:nvPr/>
        </p:nvSpPr>
        <p:spPr>
          <a:xfrm>
            <a:off x="0" y="1981033"/>
            <a:ext cx="9144000" cy="4801314"/>
          </a:xfrm>
          <a:prstGeom prst="rect">
            <a:avLst/>
          </a:prstGeom>
          <a:noFill/>
        </p:spPr>
        <p:txBody>
          <a:bodyPr wrap="square" rtlCol="0">
            <a:spAutoFit/>
          </a:bodyPr>
          <a:lstStyle/>
          <a:p>
            <a:r>
              <a:rPr lang="es-ES" dirty="0"/>
              <a:t> </a:t>
            </a:r>
            <a:r>
              <a:rPr lang="es-ES" sz="1600" dirty="0"/>
              <a:t>A continuación los autores esbozan un programa general de 10 propuestas de expropiaciones, políticas fiscales, medidas jurídicas y reorganización de la economía y de la educación a ser aplicado por el proletariado erigido en clase dominante. Que son las siguientes:​</a:t>
            </a:r>
          </a:p>
          <a:p>
            <a:endParaRPr lang="es-ES" sz="1600" dirty="0"/>
          </a:p>
          <a:p>
            <a:pPr marL="342900" indent="-342900">
              <a:buFont typeface="+mj-lt"/>
              <a:buAutoNum type="arabicPeriod"/>
            </a:pPr>
            <a:r>
              <a:rPr lang="es-ES" sz="1600" dirty="0"/>
              <a:t>Expropiación de la propiedad de la tierra y empleo de la renta de la tierra para los gastos del Estado.</a:t>
            </a:r>
          </a:p>
          <a:p>
            <a:pPr marL="342900" indent="-342900">
              <a:buFont typeface="+mj-lt"/>
              <a:buAutoNum type="arabicPeriod"/>
            </a:pPr>
            <a:r>
              <a:rPr lang="es-ES" sz="1600" dirty="0"/>
              <a:t>Fuertes impuestos progresivos.</a:t>
            </a:r>
          </a:p>
          <a:p>
            <a:pPr marL="342900" indent="-342900">
              <a:buFont typeface="+mj-lt"/>
              <a:buAutoNum type="arabicPeriod"/>
            </a:pPr>
            <a:r>
              <a:rPr lang="es-ES" sz="1600" dirty="0"/>
              <a:t>Supresión del derecho de herencia.</a:t>
            </a:r>
          </a:p>
          <a:p>
            <a:pPr marL="342900" indent="-342900">
              <a:buFont typeface="+mj-lt"/>
              <a:buAutoNum type="arabicPeriod"/>
            </a:pPr>
            <a:r>
              <a:rPr lang="es-ES" sz="1600" dirty="0"/>
              <a:t>Confiscación de la propiedad de todos los emigrantes y sediciosos.</a:t>
            </a:r>
          </a:p>
          <a:p>
            <a:pPr marL="342900" indent="-342900">
              <a:buFont typeface="+mj-lt"/>
              <a:buAutoNum type="arabicPeriod"/>
            </a:pPr>
            <a:r>
              <a:rPr lang="es-ES" sz="1600" dirty="0"/>
              <a:t>Centralización del crédito en manos del Estado por medio de un Banco nacional con capital estatal y monopolio exclusivo.</a:t>
            </a:r>
          </a:p>
          <a:p>
            <a:pPr marL="342900" indent="-342900">
              <a:buFont typeface="+mj-lt"/>
              <a:buAutoNum type="arabicPeriod"/>
            </a:pPr>
            <a:r>
              <a:rPr lang="es-ES" sz="1600" dirty="0"/>
              <a:t>Centralización del transporte en manos del Estado.</a:t>
            </a:r>
          </a:p>
          <a:p>
            <a:pPr marL="342900" indent="-342900">
              <a:buFont typeface="+mj-lt"/>
              <a:buAutoNum type="arabicPeriod"/>
            </a:pPr>
            <a:r>
              <a:rPr lang="es-ES" sz="1600" dirty="0"/>
              <a:t>Multiplicación de las fábricas nacionales, de los medios de producción, roturación y mejora de terrenos con arreglo a un plan colectivo.</a:t>
            </a:r>
          </a:p>
          <a:p>
            <a:pPr marL="342900" indent="-342900">
              <a:buFont typeface="+mj-lt"/>
              <a:buAutoNum type="arabicPeriod"/>
            </a:pPr>
            <a:r>
              <a:rPr lang="es-ES" sz="1600" dirty="0"/>
              <a:t>Proclamación del deber general de trabajar; creación de ejércitos industriales, principalmente en el campo.</a:t>
            </a:r>
          </a:p>
          <a:p>
            <a:pPr marL="342900" indent="-342900">
              <a:buFont typeface="+mj-lt"/>
              <a:buAutoNum type="arabicPeriod"/>
            </a:pPr>
            <a:r>
              <a:rPr lang="es-ES" sz="1600" dirty="0"/>
              <a:t>Articulación de las explotaciones agrícolas e industriales; tendencia a ir borrando gradualmente las diferencias entre el campo y la ciudad.</a:t>
            </a:r>
          </a:p>
          <a:p>
            <a:pPr marL="342900" indent="-342900">
              <a:buFont typeface="+mj-lt"/>
              <a:buAutoNum type="arabicPeriod"/>
            </a:pPr>
            <a:r>
              <a:rPr lang="es-ES" sz="1600" dirty="0"/>
              <a:t>Educación pública y gratuita de todos los niños. Abolición del trabajo infantil fabril en su forma actual. Unificación de la educación con la producción material, etc.</a:t>
            </a:r>
            <a:endParaRPr lang="es-PE" sz="1600" dirty="0"/>
          </a:p>
        </p:txBody>
      </p:sp>
    </p:spTree>
    <p:extLst>
      <p:ext uri="{BB962C8B-B14F-4D97-AF65-F5344CB8AC3E}">
        <p14:creationId xmlns:p14="http://schemas.microsoft.com/office/powerpoint/2010/main" val="3437720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3E9FBB-3166-4A7A-85E2-5917E09F934E}"/>
              </a:ext>
            </a:extLst>
          </p:cNvPr>
          <p:cNvSpPr>
            <a:spLocks noGrp="1"/>
          </p:cNvSpPr>
          <p:nvPr>
            <p:ph type="title"/>
          </p:nvPr>
        </p:nvSpPr>
        <p:spPr>
          <a:xfrm>
            <a:off x="628650" y="974727"/>
            <a:ext cx="7886700" cy="424416"/>
          </a:xfrm>
        </p:spPr>
        <p:txBody>
          <a:bodyPr>
            <a:normAutofit fontScale="90000"/>
          </a:bodyPr>
          <a:lstStyle/>
          <a:p>
            <a:r>
              <a:rPr lang="es-ES" dirty="0"/>
              <a:t>                       </a:t>
            </a:r>
            <a:r>
              <a:rPr lang="es-ES" sz="3100" dirty="0"/>
              <a:t>comentarios</a:t>
            </a:r>
          </a:p>
        </p:txBody>
      </p:sp>
      <p:sp>
        <p:nvSpPr>
          <p:cNvPr id="3" name="Marcador de contenido 2">
            <a:extLst>
              <a:ext uri="{FF2B5EF4-FFF2-40B4-BE49-F238E27FC236}">
                <a16:creationId xmlns:a16="http://schemas.microsoft.com/office/drawing/2014/main" id="{E6479BA6-9AAF-449E-BD68-3AE354BA7663}"/>
              </a:ext>
            </a:extLst>
          </p:cNvPr>
          <p:cNvSpPr>
            <a:spLocks noGrp="1"/>
          </p:cNvSpPr>
          <p:nvPr>
            <p:ph idx="1"/>
          </p:nvPr>
        </p:nvSpPr>
        <p:spPr>
          <a:xfrm>
            <a:off x="628650" y="1509311"/>
            <a:ext cx="7886700" cy="5277252"/>
          </a:xfrm>
        </p:spPr>
        <p:txBody>
          <a:bodyPr>
            <a:normAutofit/>
          </a:bodyPr>
          <a:lstStyle/>
          <a:p>
            <a:pPr marL="0" indent="0">
              <a:buNone/>
            </a:pPr>
            <a:endParaRPr lang="es-ES" dirty="0"/>
          </a:p>
          <a:p>
            <a:r>
              <a:rPr lang="es-ES" dirty="0"/>
              <a:t>Estamos en crisis económica, política, judicial y cultural. </a:t>
            </a:r>
          </a:p>
          <a:p>
            <a:r>
              <a:rPr lang="es-ES" dirty="0"/>
              <a:t>Falta de preparación  de los ministros y congresistas.</a:t>
            </a:r>
          </a:p>
          <a:p>
            <a:r>
              <a:rPr lang="es-ES" dirty="0"/>
              <a:t>Muchos partidos políticos del mundo pusieron en práctica el marxismo, todos fracasaron: Rusia, Cuba, Venezuela, etc.</a:t>
            </a:r>
          </a:p>
          <a:p>
            <a:r>
              <a:rPr lang="es-ES" dirty="0"/>
              <a:t>Desinformación conceptual de la dialéctica de los marxistas.</a:t>
            </a:r>
          </a:p>
          <a:p>
            <a:r>
              <a:rPr lang="es-ES" dirty="0"/>
              <a:t>Plan de Gobierno de la Presidenta Dina </a:t>
            </a:r>
            <a:r>
              <a:rPr lang="es-ES" dirty="0" err="1"/>
              <a:t>Boluarte</a:t>
            </a:r>
            <a:r>
              <a:rPr lang="es-ES" dirty="0"/>
              <a:t>?</a:t>
            </a:r>
          </a:p>
          <a:p>
            <a:endParaRPr lang="es-ES" dirty="0"/>
          </a:p>
        </p:txBody>
      </p:sp>
    </p:spTree>
    <p:extLst>
      <p:ext uri="{BB962C8B-B14F-4D97-AF65-F5344CB8AC3E}">
        <p14:creationId xmlns:p14="http://schemas.microsoft.com/office/powerpoint/2010/main" val="3588453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F7C7F2-8C34-9DBA-FB35-98EA832BBCAF}"/>
              </a:ext>
            </a:extLst>
          </p:cNvPr>
          <p:cNvSpPr>
            <a:spLocks noGrp="1"/>
          </p:cNvSpPr>
          <p:nvPr>
            <p:ph type="title"/>
          </p:nvPr>
        </p:nvSpPr>
        <p:spPr>
          <a:xfrm>
            <a:off x="0" y="1055076"/>
            <a:ext cx="9144000" cy="350643"/>
          </a:xfrm>
        </p:spPr>
        <p:txBody>
          <a:bodyPr>
            <a:normAutofit fontScale="90000"/>
          </a:bodyPr>
          <a:lstStyle/>
          <a:p>
            <a:pPr algn="ctr"/>
            <a:r>
              <a:rPr lang="es-ES" dirty="0"/>
              <a:t>Práctica Semana 7</a:t>
            </a:r>
            <a:endParaRPr lang="es-PE" dirty="0"/>
          </a:p>
        </p:txBody>
      </p:sp>
      <p:sp>
        <p:nvSpPr>
          <p:cNvPr id="3" name="Marcador de contenido 2">
            <a:extLst>
              <a:ext uri="{FF2B5EF4-FFF2-40B4-BE49-F238E27FC236}">
                <a16:creationId xmlns:a16="http://schemas.microsoft.com/office/drawing/2014/main" id="{50C6F174-4B88-3821-A7AC-F4754D0DE557}"/>
              </a:ext>
            </a:extLst>
          </p:cNvPr>
          <p:cNvSpPr>
            <a:spLocks noGrp="1"/>
          </p:cNvSpPr>
          <p:nvPr>
            <p:ph idx="1"/>
          </p:nvPr>
        </p:nvSpPr>
        <p:spPr>
          <a:xfrm>
            <a:off x="628650" y="1590261"/>
            <a:ext cx="7886700" cy="2014330"/>
          </a:xfrm>
        </p:spPr>
        <p:txBody>
          <a:bodyPr>
            <a:normAutofit/>
          </a:bodyPr>
          <a:lstStyle/>
          <a:p>
            <a:endParaRPr lang="es-ES" dirty="0"/>
          </a:p>
          <a:p>
            <a:r>
              <a:rPr lang="es-PE" dirty="0"/>
              <a:t>Grupo 1: Formas de Gobierno en Cuba y Venezuela</a:t>
            </a:r>
          </a:p>
          <a:p>
            <a:r>
              <a:rPr lang="es-PE" dirty="0"/>
              <a:t>Grupo 2: Formas del Gobierno en Perú y el Salvador</a:t>
            </a:r>
          </a:p>
          <a:p>
            <a:r>
              <a:rPr lang="es-PE" dirty="0"/>
              <a:t>Grupo 3:Formas de </a:t>
            </a:r>
            <a:r>
              <a:rPr lang="es-PE"/>
              <a:t>Gobierno en China y Estados  </a:t>
            </a:r>
            <a:endParaRPr lang="es-PE" dirty="0"/>
          </a:p>
        </p:txBody>
      </p:sp>
    </p:spTree>
    <p:extLst>
      <p:ext uri="{BB962C8B-B14F-4D97-AF65-F5344CB8AC3E}">
        <p14:creationId xmlns:p14="http://schemas.microsoft.com/office/powerpoint/2010/main" val="3676273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23F71B-0009-6A19-2BFE-E5341139A89E}"/>
              </a:ext>
            </a:extLst>
          </p:cNvPr>
          <p:cNvSpPr>
            <a:spLocks noGrp="1"/>
          </p:cNvSpPr>
          <p:nvPr>
            <p:ph type="title"/>
          </p:nvPr>
        </p:nvSpPr>
        <p:spPr>
          <a:xfrm>
            <a:off x="628650" y="974727"/>
            <a:ext cx="7886700" cy="590838"/>
          </a:xfrm>
        </p:spPr>
        <p:txBody>
          <a:bodyPr>
            <a:normAutofit/>
          </a:bodyPr>
          <a:lstStyle/>
          <a:p>
            <a:r>
              <a:rPr lang="es-PE" sz="2800" dirty="0"/>
              <a:t>                             Videos para comentar</a:t>
            </a:r>
          </a:p>
        </p:txBody>
      </p:sp>
      <p:sp>
        <p:nvSpPr>
          <p:cNvPr id="3" name="Marcador de contenido 2">
            <a:extLst>
              <a:ext uri="{FF2B5EF4-FFF2-40B4-BE49-F238E27FC236}">
                <a16:creationId xmlns:a16="http://schemas.microsoft.com/office/drawing/2014/main" id="{951186EC-66AF-47BC-D326-81234B150151}"/>
              </a:ext>
            </a:extLst>
          </p:cNvPr>
          <p:cNvSpPr>
            <a:spLocks noGrp="1"/>
          </p:cNvSpPr>
          <p:nvPr>
            <p:ph idx="1"/>
          </p:nvPr>
        </p:nvSpPr>
        <p:spPr>
          <a:xfrm>
            <a:off x="628650" y="1565565"/>
            <a:ext cx="7886700" cy="5220998"/>
          </a:xfrm>
        </p:spPr>
        <p:txBody>
          <a:bodyPr/>
          <a:lstStyle/>
          <a:p>
            <a:pPr marL="0" indent="0">
              <a:buNone/>
            </a:pPr>
            <a:endParaRPr lang="es-PE" sz="1600" dirty="0"/>
          </a:p>
          <a:p>
            <a:r>
              <a:rPr lang="es-PE" sz="1600" dirty="0">
                <a:hlinkClick r:id="rId2"/>
              </a:rPr>
              <a:t>https://www.youtube.com/watch?v=x5FeHWC2E7M</a:t>
            </a:r>
            <a:endParaRPr lang="es-PE" sz="1600" dirty="0"/>
          </a:p>
          <a:p>
            <a:r>
              <a:rPr lang="es-PE" sz="2000" dirty="0"/>
              <a:t>La cultura Caral</a:t>
            </a:r>
          </a:p>
          <a:p>
            <a:r>
              <a:rPr lang="es-PE" sz="2000" dirty="0">
                <a:hlinkClick r:id="rId3"/>
              </a:rPr>
              <a:t>https://www.youtube.com/watch?v=WEZYt8VKZuo</a:t>
            </a:r>
            <a:endParaRPr lang="es-PE" sz="2000" dirty="0"/>
          </a:p>
          <a:p>
            <a:r>
              <a:rPr lang="es-ES" sz="1400" b="0" i="0" dirty="0">
                <a:effectLst/>
                <a:latin typeface="Roboto" panose="02000000000000000000" pitchFamily="2" charset="0"/>
              </a:rPr>
              <a:t>"LA PRIMERA CIVILIZACION AMERICA - CARAL“</a:t>
            </a:r>
          </a:p>
          <a:p>
            <a:r>
              <a:rPr lang="es-ES" sz="1400" b="0" i="0" dirty="0">
                <a:effectLst/>
                <a:latin typeface="Roboto" panose="02000000000000000000" pitchFamily="2" charset="0"/>
                <a:hlinkClick r:id="rId4"/>
              </a:rPr>
              <a:t>https://www.youtube.com/watch?v=vsGregJUkec</a:t>
            </a:r>
            <a:endParaRPr lang="es-ES" sz="1400" b="0" i="0" dirty="0">
              <a:effectLst/>
              <a:latin typeface="Roboto" panose="02000000000000000000" pitchFamily="2" charset="0"/>
            </a:endParaRPr>
          </a:p>
          <a:p>
            <a:r>
              <a:rPr lang="es-ES" sz="1200" b="0" i="0" dirty="0">
                <a:effectLst/>
                <a:latin typeface="Roboto" panose="02000000000000000000" pitchFamily="2" charset="0"/>
              </a:rPr>
              <a:t>COSMOVISIÓN ANDINA: ESPACIO –TIEMPO - MÚSICA Y CANTO por Fredy Salinas Melendez</a:t>
            </a:r>
          </a:p>
          <a:p>
            <a:r>
              <a:rPr lang="es-ES" sz="1400" b="0" i="0" dirty="0">
                <a:effectLst/>
                <a:latin typeface="Roboto" panose="02000000000000000000" pitchFamily="2" charset="0"/>
                <a:hlinkClick r:id="rId5"/>
              </a:rPr>
              <a:t>https://www.facebook.com/100089148405867/videos/737109658099879</a:t>
            </a:r>
            <a:endParaRPr lang="es-ES" sz="1400" b="0" i="0" dirty="0">
              <a:effectLst/>
              <a:latin typeface="Roboto" panose="02000000000000000000" pitchFamily="2" charset="0"/>
            </a:endParaRPr>
          </a:p>
          <a:p>
            <a:r>
              <a:rPr lang="es-ES" sz="1400" b="0" i="0">
                <a:effectLst/>
                <a:latin typeface="Roboto" panose="02000000000000000000" pitchFamily="2" charset="0"/>
              </a:rPr>
              <a:t>Karl </a:t>
            </a:r>
            <a:r>
              <a:rPr lang="es-ES" sz="1400" b="0" i="0" dirty="0">
                <a:effectLst/>
                <a:latin typeface="Roboto" panose="02000000000000000000" pitchFamily="2" charset="0"/>
              </a:rPr>
              <a:t>Marx | Las 10 Ideas Principales de Karl Marx.</a:t>
            </a:r>
          </a:p>
          <a:p>
            <a:r>
              <a:rPr lang="es-ES" sz="1400" b="0" i="0" dirty="0">
                <a:effectLst/>
                <a:latin typeface="Roboto" panose="02000000000000000000" pitchFamily="2" charset="0"/>
              </a:rPr>
              <a:t>https://www.youtube.com/watch?v=PYo4xYBQcHw</a:t>
            </a:r>
          </a:p>
          <a:p>
            <a:endParaRPr lang="es-PE" sz="2000" dirty="0"/>
          </a:p>
          <a:p>
            <a:endParaRPr lang="es-PE" dirty="0"/>
          </a:p>
        </p:txBody>
      </p:sp>
    </p:spTree>
    <p:extLst>
      <p:ext uri="{BB962C8B-B14F-4D97-AF65-F5344CB8AC3E}">
        <p14:creationId xmlns:p14="http://schemas.microsoft.com/office/powerpoint/2010/main" val="4381014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39FC77-BDED-44DB-8BB7-27F005561D84}"/>
              </a:ext>
            </a:extLst>
          </p:cNvPr>
          <p:cNvSpPr>
            <a:spLocks noGrp="1"/>
          </p:cNvSpPr>
          <p:nvPr>
            <p:ph type="title"/>
          </p:nvPr>
        </p:nvSpPr>
        <p:spPr/>
        <p:txBody>
          <a:bodyPr/>
          <a:lstStyle/>
          <a:p>
            <a:endParaRPr lang="es-ES" dirty="0"/>
          </a:p>
        </p:txBody>
      </p:sp>
      <p:sp>
        <p:nvSpPr>
          <p:cNvPr id="3" name="Marcador de contenido 2">
            <a:extLst>
              <a:ext uri="{FF2B5EF4-FFF2-40B4-BE49-F238E27FC236}">
                <a16:creationId xmlns:a16="http://schemas.microsoft.com/office/drawing/2014/main" id="{6CEBAB43-372E-44D7-87D9-255B51050795}"/>
              </a:ext>
            </a:extLst>
          </p:cNvPr>
          <p:cNvSpPr>
            <a:spLocks noGrp="1"/>
          </p:cNvSpPr>
          <p:nvPr>
            <p:ph idx="1"/>
          </p:nvPr>
        </p:nvSpPr>
        <p:spPr/>
        <p:txBody>
          <a:bodyPr>
            <a:normAutofit/>
          </a:bodyPr>
          <a:lstStyle/>
          <a:p>
            <a:pPr marL="0" indent="0">
              <a:buNone/>
            </a:pPr>
            <a:endParaRPr lang="es-ES" sz="4000" dirty="0"/>
          </a:p>
          <a:p>
            <a:pPr marL="0" indent="0">
              <a:buNone/>
            </a:pPr>
            <a:endParaRPr lang="es-ES" sz="4000" dirty="0"/>
          </a:p>
          <a:p>
            <a:pPr marL="0" indent="0">
              <a:buNone/>
            </a:pPr>
            <a:r>
              <a:rPr lang="es-ES" sz="4000" dirty="0"/>
              <a:t>            </a:t>
            </a:r>
            <a:r>
              <a:rPr lang="es-ES" sz="4000" dirty="0" err="1"/>
              <a:t>Tupananchickama</a:t>
            </a:r>
            <a:endParaRPr lang="es-ES" sz="4000" dirty="0"/>
          </a:p>
        </p:txBody>
      </p:sp>
    </p:spTree>
    <p:extLst>
      <p:ext uri="{BB962C8B-B14F-4D97-AF65-F5344CB8AC3E}">
        <p14:creationId xmlns:p14="http://schemas.microsoft.com/office/powerpoint/2010/main" val="3581402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3B5776-8054-76A3-A9F1-A6C779F9D044}"/>
              </a:ext>
            </a:extLst>
          </p:cNvPr>
          <p:cNvSpPr>
            <a:spLocks noGrp="1"/>
          </p:cNvSpPr>
          <p:nvPr>
            <p:ph type="title"/>
          </p:nvPr>
        </p:nvSpPr>
        <p:spPr>
          <a:xfrm>
            <a:off x="628650" y="974726"/>
            <a:ext cx="7886700" cy="521565"/>
          </a:xfrm>
        </p:spPr>
        <p:txBody>
          <a:bodyPr>
            <a:noAutofit/>
          </a:bodyPr>
          <a:lstStyle/>
          <a:p>
            <a:br>
              <a:rPr lang="es-ES" sz="2800" b="0" i="0" dirty="0">
                <a:solidFill>
                  <a:srgbClr val="202124"/>
                </a:solidFill>
                <a:effectLst/>
                <a:latin typeface="arial" panose="020B0604020202020204" pitchFamily="34" charset="0"/>
              </a:rPr>
            </a:br>
            <a:r>
              <a:rPr lang="es-ES" sz="2800" b="0" i="0" dirty="0">
                <a:solidFill>
                  <a:srgbClr val="202124"/>
                </a:solidFill>
                <a:effectLst/>
                <a:latin typeface="arial" panose="020B0604020202020204" pitchFamily="34" charset="0"/>
              </a:rPr>
              <a:t>¿Como esta la economía del Perú en el  2024?</a:t>
            </a:r>
            <a:br>
              <a:rPr lang="es-ES" sz="2800" b="0" i="0" dirty="0">
                <a:solidFill>
                  <a:srgbClr val="202124"/>
                </a:solidFill>
                <a:effectLst/>
                <a:latin typeface="arial" panose="020B0604020202020204" pitchFamily="34" charset="0"/>
              </a:rPr>
            </a:br>
            <a:endParaRPr lang="es-PE" sz="2800" dirty="0"/>
          </a:p>
        </p:txBody>
      </p:sp>
      <p:sp>
        <p:nvSpPr>
          <p:cNvPr id="3" name="Marcador de contenido 2">
            <a:extLst>
              <a:ext uri="{FF2B5EF4-FFF2-40B4-BE49-F238E27FC236}">
                <a16:creationId xmlns:a16="http://schemas.microsoft.com/office/drawing/2014/main" id="{60B6647B-CC2F-0A79-136A-4B76A5CBA7B2}"/>
              </a:ext>
            </a:extLst>
          </p:cNvPr>
          <p:cNvSpPr>
            <a:spLocks noGrp="1"/>
          </p:cNvSpPr>
          <p:nvPr>
            <p:ph idx="1"/>
          </p:nvPr>
        </p:nvSpPr>
        <p:spPr>
          <a:xfrm>
            <a:off x="628650" y="1496291"/>
            <a:ext cx="7886700" cy="4611399"/>
          </a:xfrm>
        </p:spPr>
        <p:txBody>
          <a:bodyPr>
            <a:normAutofit fontScale="92500" lnSpcReduction="20000"/>
          </a:bodyPr>
          <a:lstStyle/>
          <a:p>
            <a:endParaRPr lang="es-ES" b="0" i="0" dirty="0">
              <a:solidFill>
                <a:srgbClr val="202124"/>
              </a:solidFill>
              <a:effectLst/>
              <a:latin typeface="arial" panose="020B0604020202020204" pitchFamily="34" charset="0"/>
            </a:endParaRPr>
          </a:p>
          <a:p>
            <a:pPr algn="just"/>
            <a:r>
              <a:rPr lang="es-ES" b="0" i="0" dirty="0">
                <a:solidFill>
                  <a:srgbClr val="202124"/>
                </a:solidFill>
                <a:effectLst/>
                <a:latin typeface="arial" panose="020B0604020202020204" pitchFamily="34" charset="0"/>
              </a:rPr>
              <a:t>Para </a:t>
            </a:r>
            <a:r>
              <a:rPr lang="es-ES" b="1" i="0" dirty="0">
                <a:solidFill>
                  <a:srgbClr val="202124"/>
                </a:solidFill>
                <a:effectLst/>
                <a:latin typeface="arial" panose="020B0604020202020204" pitchFamily="34" charset="0"/>
              </a:rPr>
              <a:t>2023</a:t>
            </a:r>
            <a:r>
              <a:rPr lang="es-ES" b="0" i="0" dirty="0">
                <a:solidFill>
                  <a:srgbClr val="202124"/>
                </a:solidFill>
                <a:effectLst/>
                <a:latin typeface="arial" panose="020B0604020202020204" pitchFamily="34" charset="0"/>
              </a:rPr>
              <a:t>, el déficit fiscal de </a:t>
            </a:r>
            <a:r>
              <a:rPr lang="es-ES" b="1" i="0" dirty="0">
                <a:solidFill>
                  <a:srgbClr val="202124"/>
                </a:solidFill>
                <a:effectLst/>
                <a:latin typeface="arial" panose="020B0604020202020204" pitchFamily="34" charset="0"/>
              </a:rPr>
              <a:t>Perú</a:t>
            </a:r>
            <a:r>
              <a:rPr lang="es-ES" b="0" i="0" dirty="0">
                <a:solidFill>
                  <a:srgbClr val="202124"/>
                </a:solidFill>
                <a:effectLst/>
                <a:latin typeface="arial" panose="020B0604020202020204" pitchFamily="34" charset="0"/>
              </a:rPr>
              <a:t> se ubicará en 2,5% del PBI, muy por debajo del límite previsto en la regla fiscal para este año (3,7% del PBI), y con ello se prevé que la deuda pública se ubique en 34,9% del PBI, nivel menor a lo registrado en 2021 (35,9% del PBI).</a:t>
            </a:r>
          </a:p>
          <a:p>
            <a:pPr algn="just"/>
            <a:endParaRPr lang="es-ES" b="0" i="0" dirty="0">
              <a:solidFill>
                <a:srgbClr val="202124"/>
              </a:solidFill>
              <a:effectLst/>
              <a:latin typeface="arial" panose="020B0604020202020204" pitchFamily="34" charset="0"/>
            </a:endParaRPr>
          </a:p>
          <a:p>
            <a:pPr algn="just"/>
            <a:r>
              <a:rPr lang="es-ES" b="0" i="0" dirty="0">
                <a:solidFill>
                  <a:srgbClr val="202124"/>
                </a:solidFill>
                <a:effectLst/>
                <a:latin typeface="arial" panose="020B0604020202020204" pitchFamily="34" charset="0"/>
              </a:rPr>
              <a:t>¿Cuánto crece el Perú en el 2023?</a:t>
            </a:r>
          </a:p>
          <a:p>
            <a:pPr algn="just"/>
            <a:r>
              <a:rPr lang="es-ES" b="0" i="0" dirty="0">
                <a:solidFill>
                  <a:srgbClr val="202124"/>
                </a:solidFill>
                <a:effectLst/>
                <a:latin typeface="arial" panose="020B0604020202020204" pitchFamily="34" charset="0"/>
              </a:rPr>
              <a:t>- Según el Banco Central de Reserva (BCR), su último Reporte de Inflación, la proyección para la economía </a:t>
            </a:r>
            <a:r>
              <a:rPr lang="es-ES" b="1" i="0" dirty="0">
                <a:solidFill>
                  <a:srgbClr val="202124"/>
                </a:solidFill>
                <a:effectLst/>
                <a:latin typeface="arial" panose="020B0604020202020204" pitchFamily="34" charset="0"/>
              </a:rPr>
              <a:t>peruana en el 2023</a:t>
            </a:r>
            <a:r>
              <a:rPr lang="es-ES" b="0" i="0" dirty="0">
                <a:solidFill>
                  <a:srgbClr val="202124"/>
                </a:solidFill>
                <a:effectLst/>
                <a:latin typeface="arial" panose="020B0604020202020204" pitchFamily="34" charset="0"/>
              </a:rPr>
              <a:t> sería de 2.4% para el </a:t>
            </a:r>
            <a:r>
              <a:rPr lang="es-ES" b="1" i="0" dirty="0">
                <a:solidFill>
                  <a:srgbClr val="202124"/>
                </a:solidFill>
                <a:effectLst/>
                <a:latin typeface="arial" panose="020B0604020202020204" pitchFamily="34" charset="0"/>
              </a:rPr>
              <a:t>2024</a:t>
            </a:r>
            <a:r>
              <a:rPr lang="es-ES" b="0" i="0" dirty="0">
                <a:solidFill>
                  <a:srgbClr val="202124"/>
                </a:solidFill>
                <a:effectLst/>
                <a:latin typeface="arial" panose="020B0604020202020204" pitchFamily="34" charset="0"/>
              </a:rPr>
              <a:t>, quedando sin variación con respecto a la del reporte anterior. </a:t>
            </a:r>
            <a:endParaRPr lang="es-PE" dirty="0"/>
          </a:p>
        </p:txBody>
      </p:sp>
    </p:spTree>
    <p:extLst>
      <p:ext uri="{BB962C8B-B14F-4D97-AF65-F5344CB8AC3E}">
        <p14:creationId xmlns:p14="http://schemas.microsoft.com/office/powerpoint/2010/main" val="4180486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02911C-A76A-DCD8-FEFD-F420CBB89897}"/>
              </a:ext>
            </a:extLst>
          </p:cNvPr>
          <p:cNvSpPr>
            <a:spLocks noGrp="1"/>
          </p:cNvSpPr>
          <p:nvPr>
            <p:ph type="title"/>
          </p:nvPr>
        </p:nvSpPr>
        <p:spPr>
          <a:xfrm>
            <a:off x="628650" y="974726"/>
            <a:ext cx="7886700" cy="563129"/>
          </a:xfrm>
        </p:spPr>
        <p:txBody>
          <a:bodyPr>
            <a:normAutofit/>
          </a:bodyPr>
          <a:lstStyle/>
          <a:p>
            <a:r>
              <a:rPr lang="es-ES" sz="2400" b="1" i="0" dirty="0">
                <a:solidFill>
                  <a:srgbClr val="202124"/>
                </a:solidFill>
                <a:effectLst/>
                <a:latin typeface="arial" panose="020B0604020202020204" pitchFamily="34" charset="0"/>
              </a:rPr>
              <a:t>causas más comunes de las crisis económicas </a:t>
            </a:r>
            <a:endParaRPr lang="es-PE" sz="2400" dirty="0"/>
          </a:p>
        </p:txBody>
      </p:sp>
      <p:sp>
        <p:nvSpPr>
          <p:cNvPr id="3" name="Marcador de contenido 2">
            <a:extLst>
              <a:ext uri="{FF2B5EF4-FFF2-40B4-BE49-F238E27FC236}">
                <a16:creationId xmlns:a16="http://schemas.microsoft.com/office/drawing/2014/main" id="{DBC345F0-42BB-3B32-C0E8-C4B053108833}"/>
              </a:ext>
            </a:extLst>
          </p:cNvPr>
          <p:cNvSpPr>
            <a:spLocks noGrp="1"/>
          </p:cNvSpPr>
          <p:nvPr>
            <p:ph idx="1"/>
          </p:nvPr>
        </p:nvSpPr>
        <p:spPr>
          <a:xfrm>
            <a:off x="628650" y="1704109"/>
            <a:ext cx="7886700" cy="5082454"/>
          </a:xfrm>
        </p:spPr>
        <p:txBody>
          <a:bodyPr>
            <a:normAutofit fontScale="77500" lnSpcReduction="20000"/>
          </a:bodyPr>
          <a:lstStyle/>
          <a:p>
            <a:pPr algn="just">
              <a:buFont typeface="Arial" panose="020B0604020202020204" pitchFamily="34" charset="0"/>
              <a:buChar char="•"/>
            </a:pPr>
            <a:r>
              <a:rPr lang="es-ES" b="0" i="0" dirty="0">
                <a:solidFill>
                  <a:srgbClr val="202124"/>
                </a:solidFill>
                <a:effectLst/>
                <a:latin typeface="arial" panose="020B0604020202020204" pitchFamily="34" charset="0"/>
              </a:rPr>
              <a:t>Malas políticas </a:t>
            </a:r>
            <a:r>
              <a:rPr lang="es-ES" b="1" i="0" dirty="0">
                <a:solidFill>
                  <a:srgbClr val="202124"/>
                </a:solidFill>
                <a:effectLst/>
                <a:latin typeface="arial" panose="020B0604020202020204" pitchFamily="34" charset="0"/>
              </a:rPr>
              <a:t>económicas</a:t>
            </a:r>
            <a:r>
              <a:rPr lang="es-ES" b="0" i="0" dirty="0">
                <a:solidFill>
                  <a:srgbClr val="202124"/>
                </a:solidFill>
                <a:effectLst/>
                <a:latin typeface="arial" panose="020B0604020202020204" pitchFamily="34" charset="0"/>
              </a:rPr>
              <a:t>. La aplicación defectuosa o errada de políticas </a:t>
            </a:r>
            <a:r>
              <a:rPr lang="es-ES" b="1" i="0" dirty="0">
                <a:solidFill>
                  <a:srgbClr val="202124"/>
                </a:solidFill>
                <a:effectLst/>
                <a:latin typeface="arial" panose="020B0604020202020204" pitchFamily="34" charset="0"/>
              </a:rPr>
              <a:t>económicas</a:t>
            </a:r>
            <a:r>
              <a:rPr lang="es-ES" b="0" i="0" dirty="0">
                <a:solidFill>
                  <a:srgbClr val="202124"/>
                </a:solidFill>
                <a:effectLst/>
                <a:latin typeface="arial" panose="020B0604020202020204" pitchFamily="34" charset="0"/>
              </a:rPr>
              <a:t> por parte de los gobiernos puede encender la mecha de una </a:t>
            </a:r>
            <a:r>
              <a:rPr lang="es-ES" b="1" i="0" dirty="0">
                <a:solidFill>
                  <a:srgbClr val="202124"/>
                </a:solidFill>
                <a:effectLst/>
                <a:latin typeface="arial" panose="020B0604020202020204" pitchFamily="34" charset="0"/>
              </a:rPr>
              <a:t>crisis económica</a:t>
            </a:r>
            <a:r>
              <a:rPr lang="es-ES" b="0" i="0" dirty="0">
                <a:solidFill>
                  <a:srgbClr val="202124"/>
                </a:solidFill>
                <a:effectLst/>
                <a:latin typeface="arial" panose="020B0604020202020204" pitchFamily="34" charset="0"/>
              </a:rPr>
              <a:t> local.</a:t>
            </a:r>
          </a:p>
          <a:p>
            <a:pPr algn="just">
              <a:buFont typeface="Arial" panose="020B0604020202020204" pitchFamily="34" charset="0"/>
              <a:buChar char="•"/>
            </a:pPr>
            <a:r>
              <a:rPr lang="es-ES" b="0" i="0" dirty="0">
                <a:solidFill>
                  <a:srgbClr val="202124"/>
                </a:solidFill>
                <a:effectLst/>
                <a:latin typeface="arial" panose="020B0604020202020204" pitchFamily="34" charset="0"/>
              </a:rPr>
              <a:t>Catástrofes naturales, sociales o políticas. ...</a:t>
            </a:r>
          </a:p>
          <a:p>
            <a:pPr algn="just">
              <a:buFont typeface="Arial" panose="020B0604020202020204" pitchFamily="34" charset="0"/>
              <a:buChar char="•"/>
            </a:pPr>
            <a:r>
              <a:rPr lang="es-ES" b="0" i="0" dirty="0">
                <a:solidFill>
                  <a:srgbClr val="202124"/>
                </a:solidFill>
                <a:effectLst/>
                <a:latin typeface="arial" panose="020B0604020202020204" pitchFamily="34" charset="0"/>
              </a:rPr>
              <a:t>Fluctuaciones en el precio de la materia prima.</a:t>
            </a:r>
          </a:p>
          <a:p>
            <a:pPr algn="just">
              <a:buFont typeface="Arial" panose="020B0604020202020204" pitchFamily="34" charset="0"/>
              <a:buChar char="•"/>
            </a:pPr>
            <a:r>
              <a:rPr lang="es-ES" dirty="0">
                <a:solidFill>
                  <a:srgbClr val="202124"/>
                </a:solidFill>
                <a:latin typeface="arial" panose="020B0604020202020204" pitchFamily="34" charset="0"/>
              </a:rPr>
              <a:t>Fluctuaciones del dólar.</a:t>
            </a:r>
            <a:endParaRPr lang="es-ES" b="0" i="0" dirty="0">
              <a:solidFill>
                <a:srgbClr val="202124"/>
              </a:solidFill>
              <a:effectLst/>
              <a:latin typeface="arial" panose="020B0604020202020204" pitchFamily="34" charset="0"/>
            </a:endParaRPr>
          </a:p>
          <a:p>
            <a:pPr algn="just"/>
            <a:r>
              <a:rPr lang="es-ES" b="0" i="0" dirty="0">
                <a:solidFill>
                  <a:srgbClr val="202124"/>
                </a:solidFill>
                <a:effectLst/>
                <a:latin typeface="arial" panose="020B0604020202020204" pitchFamily="34" charset="0"/>
              </a:rPr>
              <a:t>¿Cuáles son las características de la crisis económica?</a:t>
            </a:r>
          </a:p>
          <a:p>
            <a:pPr algn="just"/>
            <a:r>
              <a:rPr lang="es-ES" b="1" i="0" dirty="0">
                <a:solidFill>
                  <a:srgbClr val="202124"/>
                </a:solidFill>
                <a:effectLst/>
                <a:latin typeface="arial" panose="020B0604020202020204" pitchFamily="34" charset="0"/>
              </a:rPr>
              <a:t>Características de una crisis económica</a:t>
            </a:r>
            <a:br>
              <a:rPr lang="es-ES" b="0" i="0" dirty="0">
                <a:solidFill>
                  <a:srgbClr val="202124"/>
                </a:solidFill>
                <a:effectLst/>
                <a:latin typeface="arial" panose="020B0604020202020204" pitchFamily="34" charset="0"/>
              </a:rPr>
            </a:br>
            <a:br>
              <a:rPr lang="es-ES" b="0" i="0" dirty="0">
                <a:solidFill>
                  <a:srgbClr val="202124"/>
                </a:solidFill>
                <a:effectLst/>
                <a:latin typeface="arial" panose="020B0604020202020204" pitchFamily="34" charset="0"/>
              </a:rPr>
            </a:br>
            <a:r>
              <a:rPr lang="es-ES" b="0" i="0" dirty="0">
                <a:solidFill>
                  <a:srgbClr val="202124"/>
                </a:solidFill>
                <a:effectLst/>
                <a:latin typeface="arial" panose="020B0604020202020204" pitchFamily="34" charset="0"/>
              </a:rPr>
              <a:t>Provoca escasez en la producción y consumo de bienes y servicios.</a:t>
            </a:r>
          </a:p>
          <a:p>
            <a:pPr algn="just"/>
            <a:r>
              <a:rPr lang="es-ES" b="0" i="0" dirty="0">
                <a:solidFill>
                  <a:srgbClr val="202124"/>
                </a:solidFill>
                <a:effectLst/>
                <a:latin typeface="arial" panose="020B0604020202020204" pitchFamily="34" charset="0"/>
              </a:rPr>
              <a:t> Influye de manera negativa sobre la calidad de vida de las personas involucradas.</a:t>
            </a:r>
          </a:p>
          <a:p>
            <a:pPr algn="just"/>
            <a:r>
              <a:rPr lang="es-ES" b="0" i="0" dirty="0">
                <a:solidFill>
                  <a:srgbClr val="202124"/>
                </a:solidFill>
                <a:effectLst/>
                <a:latin typeface="arial" panose="020B0604020202020204" pitchFamily="34" charset="0"/>
              </a:rPr>
              <a:t> Genera inestabilidad en los mercados, lo </a:t>
            </a:r>
            <a:r>
              <a:rPr lang="es-ES" b="1" i="0" dirty="0">
                <a:solidFill>
                  <a:srgbClr val="202124"/>
                </a:solidFill>
                <a:effectLst/>
                <a:latin typeface="arial" panose="020B0604020202020204" pitchFamily="34" charset="0"/>
              </a:rPr>
              <a:t>cual</a:t>
            </a:r>
            <a:r>
              <a:rPr lang="es-ES" b="0" i="0" dirty="0">
                <a:solidFill>
                  <a:srgbClr val="202124"/>
                </a:solidFill>
                <a:effectLst/>
                <a:latin typeface="arial" panose="020B0604020202020204" pitchFamily="34" charset="0"/>
              </a:rPr>
              <a:t> dificulta las transacciones nacionales e internacionales.</a:t>
            </a:r>
          </a:p>
          <a:p>
            <a:pPr algn="just"/>
            <a:r>
              <a:rPr lang="es-ES" b="0" i="0" dirty="0">
                <a:solidFill>
                  <a:srgbClr val="202124"/>
                </a:solidFill>
                <a:effectLst/>
                <a:latin typeface="arial" panose="020B0604020202020204" pitchFamily="34" charset="0"/>
              </a:rPr>
              <a:t> Provoca desempleo y pobreza.</a:t>
            </a:r>
          </a:p>
          <a:p>
            <a:pPr algn="just">
              <a:buFont typeface="Arial" panose="020B0604020202020204" pitchFamily="34" charset="0"/>
              <a:buChar char="•"/>
            </a:pPr>
            <a:endParaRPr lang="es-ES" b="0" i="0" dirty="0">
              <a:solidFill>
                <a:srgbClr val="202124"/>
              </a:solidFill>
              <a:effectLst/>
              <a:latin typeface="arial" panose="020B0604020202020204" pitchFamily="34" charset="0"/>
            </a:endParaRPr>
          </a:p>
          <a:p>
            <a:endParaRPr lang="es-PE" dirty="0"/>
          </a:p>
        </p:txBody>
      </p:sp>
    </p:spTree>
    <p:extLst>
      <p:ext uri="{BB962C8B-B14F-4D97-AF65-F5344CB8AC3E}">
        <p14:creationId xmlns:p14="http://schemas.microsoft.com/office/powerpoint/2010/main" val="369833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9E36CA-10C7-998B-65B5-68D21F55B00A}"/>
              </a:ext>
            </a:extLst>
          </p:cNvPr>
          <p:cNvSpPr>
            <a:spLocks noGrp="1"/>
          </p:cNvSpPr>
          <p:nvPr>
            <p:ph type="title"/>
          </p:nvPr>
        </p:nvSpPr>
        <p:spPr>
          <a:xfrm>
            <a:off x="628650" y="974726"/>
            <a:ext cx="7886700" cy="466147"/>
          </a:xfrm>
        </p:spPr>
        <p:txBody>
          <a:bodyPr>
            <a:normAutofit fontScale="90000"/>
          </a:bodyPr>
          <a:lstStyle/>
          <a:p>
            <a:br>
              <a:rPr lang="es-ES" sz="2700" b="0" i="0" dirty="0">
                <a:effectLst/>
                <a:latin typeface="Roboto" panose="02000000000000000000" pitchFamily="2" charset="0"/>
              </a:rPr>
            </a:br>
            <a:r>
              <a:rPr lang="es-ES" sz="2700" b="0" i="0" dirty="0">
                <a:effectLst/>
                <a:latin typeface="Roboto" panose="02000000000000000000" pitchFamily="2" charset="0"/>
              </a:rPr>
              <a:t>                 </a:t>
            </a:r>
            <a:r>
              <a:rPr lang="es-ES" sz="2700" b="0" i="0" dirty="0">
                <a:solidFill>
                  <a:srgbClr val="FF0000"/>
                </a:solidFill>
                <a:effectLst/>
                <a:latin typeface="Roboto" panose="02000000000000000000" pitchFamily="2" charset="0"/>
              </a:rPr>
              <a:t>Crisis Económica: Desafíos y Soluciones</a:t>
            </a:r>
            <a:br>
              <a:rPr lang="es-ES" sz="4400" b="0" i="0" dirty="0">
                <a:solidFill>
                  <a:srgbClr val="FF0000"/>
                </a:solidFill>
                <a:effectLst/>
                <a:latin typeface="Roboto" panose="02000000000000000000" pitchFamily="2" charset="0"/>
              </a:rPr>
            </a:br>
            <a:endParaRPr lang="es-PE" dirty="0">
              <a:solidFill>
                <a:srgbClr val="FF0000"/>
              </a:solidFill>
            </a:endParaRPr>
          </a:p>
        </p:txBody>
      </p:sp>
      <p:sp>
        <p:nvSpPr>
          <p:cNvPr id="3" name="Marcador de contenido 2">
            <a:extLst>
              <a:ext uri="{FF2B5EF4-FFF2-40B4-BE49-F238E27FC236}">
                <a16:creationId xmlns:a16="http://schemas.microsoft.com/office/drawing/2014/main" id="{BD4BDF77-CAEE-B827-1A61-66BECE41D5F7}"/>
              </a:ext>
            </a:extLst>
          </p:cNvPr>
          <p:cNvSpPr>
            <a:spLocks noGrp="1"/>
          </p:cNvSpPr>
          <p:nvPr>
            <p:ph idx="1"/>
          </p:nvPr>
        </p:nvSpPr>
        <p:spPr>
          <a:xfrm>
            <a:off x="628650" y="1440873"/>
            <a:ext cx="7886700" cy="5345690"/>
          </a:xfrm>
        </p:spPr>
        <p:txBody>
          <a:bodyPr>
            <a:normAutofit/>
          </a:bodyPr>
          <a:lstStyle/>
          <a:p>
            <a:r>
              <a:rPr lang="es-PE" sz="2000" dirty="0">
                <a:hlinkClick r:id="rId2"/>
              </a:rPr>
              <a:t>https://www.youtube.com/watch?v=Usy3XDf8alQ</a:t>
            </a:r>
            <a:endParaRPr lang="es-PE" sz="2000" dirty="0"/>
          </a:p>
          <a:p>
            <a:r>
              <a:rPr lang="es-ES" sz="1400" b="0" i="0" dirty="0">
                <a:effectLst/>
                <a:latin typeface="Roboto" panose="02000000000000000000" pitchFamily="2" charset="0"/>
              </a:rPr>
              <a:t>Crisis Económica: Desafíos y Soluciones</a:t>
            </a:r>
          </a:p>
          <a:p>
            <a:r>
              <a:rPr lang="es-ES" sz="3600" b="1" dirty="0"/>
              <a:t>qué países dependen de Perú?</a:t>
            </a:r>
          </a:p>
          <a:p>
            <a:pPr algn="l">
              <a:buFont typeface="Arial" panose="020B0604020202020204" pitchFamily="34" charset="0"/>
              <a:buChar char="•"/>
            </a:pPr>
            <a:r>
              <a:rPr lang="es-PE" sz="2000" i="0" dirty="0">
                <a:solidFill>
                  <a:srgbClr val="202124"/>
                </a:solidFill>
                <a:effectLst/>
                <a:latin typeface="arial" panose="020B0604020202020204" pitchFamily="34" charset="0"/>
              </a:rPr>
              <a:t>China: 28,5%</a:t>
            </a:r>
          </a:p>
          <a:p>
            <a:pPr algn="l">
              <a:buFont typeface="Arial" panose="020B0604020202020204" pitchFamily="34" charset="0"/>
              <a:buChar char="•"/>
            </a:pPr>
            <a:r>
              <a:rPr lang="es-PE" sz="2000" i="0" dirty="0">
                <a:solidFill>
                  <a:srgbClr val="202124"/>
                </a:solidFill>
                <a:effectLst/>
                <a:latin typeface="arial" panose="020B0604020202020204" pitchFamily="34" charset="0"/>
              </a:rPr>
              <a:t>Estados Unidos: 19,6%</a:t>
            </a:r>
          </a:p>
          <a:p>
            <a:pPr algn="l">
              <a:buFont typeface="Arial" panose="020B0604020202020204" pitchFamily="34" charset="0"/>
              <a:buChar char="•"/>
            </a:pPr>
            <a:r>
              <a:rPr lang="es-PE" sz="2000" i="0" dirty="0">
                <a:solidFill>
                  <a:srgbClr val="202124"/>
                </a:solidFill>
                <a:effectLst/>
                <a:latin typeface="arial" panose="020B0604020202020204" pitchFamily="34" charset="0"/>
              </a:rPr>
              <a:t>Brasil: 5.09%</a:t>
            </a:r>
          </a:p>
          <a:p>
            <a:pPr algn="l">
              <a:buFont typeface="Arial" panose="020B0604020202020204" pitchFamily="34" charset="0"/>
              <a:buChar char="•"/>
            </a:pPr>
            <a:r>
              <a:rPr lang="es-PE" sz="2000" i="0" dirty="0">
                <a:solidFill>
                  <a:srgbClr val="202124"/>
                </a:solidFill>
                <a:effectLst/>
                <a:latin typeface="arial" panose="020B0604020202020204" pitchFamily="34" charset="0"/>
              </a:rPr>
              <a:t>Chile: 4,19%</a:t>
            </a:r>
          </a:p>
          <a:p>
            <a:pPr algn="l">
              <a:buFont typeface="Arial" panose="020B0604020202020204" pitchFamily="34" charset="0"/>
              <a:buChar char="•"/>
            </a:pPr>
            <a:r>
              <a:rPr lang="es-PE" sz="2000" i="0" dirty="0">
                <a:solidFill>
                  <a:srgbClr val="202124"/>
                </a:solidFill>
                <a:effectLst/>
                <a:latin typeface="arial" panose="020B0604020202020204" pitchFamily="34" charset="0"/>
              </a:rPr>
              <a:t>Argentina: 4,07%</a:t>
            </a:r>
          </a:p>
          <a:p>
            <a:pPr algn="l">
              <a:buFont typeface="Arial" panose="020B0604020202020204" pitchFamily="34" charset="0"/>
              <a:buChar char="•"/>
            </a:pPr>
            <a:r>
              <a:rPr lang="es-PE" sz="2000" i="0" dirty="0">
                <a:solidFill>
                  <a:srgbClr val="202124"/>
                </a:solidFill>
                <a:effectLst/>
                <a:latin typeface="arial" panose="020B0604020202020204" pitchFamily="34" charset="0"/>
              </a:rPr>
              <a:t>México: 3,86%</a:t>
            </a:r>
          </a:p>
          <a:p>
            <a:pPr algn="l">
              <a:buFont typeface="Arial" panose="020B0604020202020204" pitchFamily="34" charset="0"/>
              <a:buChar char="•"/>
            </a:pPr>
            <a:r>
              <a:rPr lang="es-PE" sz="2000" i="0" dirty="0">
                <a:solidFill>
                  <a:srgbClr val="202124"/>
                </a:solidFill>
                <a:effectLst/>
                <a:latin typeface="arial" panose="020B0604020202020204" pitchFamily="34" charset="0"/>
              </a:rPr>
              <a:t>Alemania: 2,59%</a:t>
            </a:r>
          </a:p>
          <a:p>
            <a:pPr algn="l">
              <a:buFont typeface="Arial" panose="020B0604020202020204" pitchFamily="34" charset="0"/>
              <a:buChar char="•"/>
            </a:pPr>
            <a:r>
              <a:rPr lang="es-PE" sz="2000" i="0" dirty="0">
                <a:solidFill>
                  <a:srgbClr val="202124"/>
                </a:solidFill>
                <a:effectLst/>
                <a:latin typeface="arial" panose="020B0604020202020204" pitchFamily="34" charset="0"/>
              </a:rPr>
              <a:t>Colombia: 2,53%</a:t>
            </a:r>
          </a:p>
          <a:p>
            <a:endParaRPr lang="es-PE" sz="2000" dirty="0"/>
          </a:p>
        </p:txBody>
      </p:sp>
    </p:spTree>
    <p:extLst>
      <p:ext uri="{BB962C8B-B14F-4D97-AF65-F5344CB8AC3E}">
        <p14:creationId xmlns:p14="http://schemas.microsoft.com/office/powerpoint/2010/main" val="2380092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3F63E8-1558-F377-9F85-D58D4AAC0E73}"/>
              </a:ext>
            </a:extLst>
          </p:cNvPr>
          <p:cNvSpPr>
            <a:spLocks noGrp="1"/>
          </p:cNvSpPr>
          <p:nvPr>
            <p:ph type="title"/>
          </p:nvPr>
        </p:nvSpPr>
        <p:spPr>
          <a:xfrm>
            <a:off x="628650" y="1242013"/>
            <a:ext cx="7886700" cy="1233902"/>
          </a:xfrm>
        </p:spPr>
        <p:txBody>
          <a:bodyPr>
            <a:normAutofit/>
          </a:bodyPr>
          <a:lstStyle/>
          <a:p>
            <a:r>
              <a:rPr lang="es-ES" sz="2400" b="1" dirty="0"/>
              <a:t>Porqué el dólar fluctúa</a:t>
            </a:r>
            <a:endParaRPr lang="es-PE" sz="2400" b="1" dirty="0"/>
          </a:p>
        </p:txBody>
      </p:sp>
      <p:sp>
        <p:nvSpPr>
          <p:cNvPr id="3" name="Marcador de contenido 2">
            <a:extLst>
              <a:ext uri="{FF2B5EF4-FFF2-40B4-BE49-F238E27FC236}">
                <a16:creationId xmlns:a16="http://schemas.microsoft.com/office/drawing/2014/main" id="{E641258D-0310-E709-D18C-9CDAD44FCDB1}"/>
              </a:ext>
            </a:extLst>
          </p:cNvPr>
          <p:cNvSpPr>
            <a:spLocks noGrp="1"/>
          </p:cNvSpPr>
          <p:nvPr>
            <p:ph idx="1"/>
          </p:nvPr>
        </p:nvSpPr>
        <p:spPr>
          <a:xfrm>
            <a:off x="473905" y="3054204"/>
            <a:ext cx="7886700" cy="3448049"/>
          </a:xfrm>
        </p:spPr>
        <p:txBody>
          <a:bodyPr>
            <a:normAutofit/>
          </a:bodyPr>
          <a:lstStyle/>
          <a:p>
            <a:pPr algn="just"/>
            <a:r>
              <a:rPr lang="es-ES" sz="1800" dirty="0"/>
              <a:t>Predecir con certeza cuánto costará el dólar es complejo, ya que, el valor del billete verde está determinado por la oferta y la demanda de la moneda en el mercado de divisas, además de verse influenciado por una serie de factores económicos, políticos y financieros que varían constantemente. Por lo tanto, hacer predicciones exactas o precisas del dólar es imposible. </a:t>
            </a:r>
          </a:p>
          <a:p>
            <a:pPr algn="just"/>
            <a:endParaRPr lang="es-ES" sz="1800" dirty="0"/>
          </a:p>
          <a:p>
            <a:pPr algn="just"/>
            <a:r>
              <a:rPr lang="es-ES" sz="1800" dirty="0"/>
              <a:t>Sin embargo, muchos economistas o expertos en el mercado de divisas pueden realizar proyecciones basados en el análisis técnico que se refiere al estudio del comportamiento del dólar a lo largo del tiempo por medio de gráficos que muestran patrones y tendencias o a través del análisis fundamental, que corresponde al estudio de factores políticos o económicos como la inflación, tasas de interés, políticas monetarias o crecimiento económico. </a:t>
            </a:r>
            <a:endParaRPr lang="es-PE" sz="1800" dirty="0"/>
          </a:p>
        </p:txBody>
      </p:sp>
    </p:spTree>
    <p:extLst>
      <p:ext uri="{BB962C8B-B14F-4D97-AF65-F5344CB8AC3E}">
        <p14:creationId xmlns:p14="http://schemas.microsoft.com/office/powerpoint/2010/main" val="4060010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C932B2-EA7C-B8A8-9B40-DFAFF72BB4A2}"/>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id="{A753F944-E2A9-5462-5749-273CFE4B1C65}"/>
              </a:ext>
            </a:extLst>
          </p:cNvPr>
          <p:cNvSpPr>
            <a:spLocks noGrp="1"/>
          </p:cNvSpPr>
          <p:nvPr>
            <p:ph idx="1"/>
          </p:nvPr>
        </p:nvSpPr>
        <p:spPr>
          <a:xfrm>
            <a:off x="628650" y="2433711"/>
            <a:ext cx="7886700" cy="4352852"/>
          </a:xfrm>
        </p:spPr>
        <p:txBody>
          <a:bodyPr/>
          <a:lstStyle/>
          <a:p>
            <a:endParaRPr lang="es-PE" dirty="0"/>
          </a:p>
        </p:txBody>
      </p:sp>
      <p:pic>
        <p:nvPicPr>
          <p:cNvPr id="1026" name="Picture 2" descr="Crisis económica 2022: ¿Qué es una recesión y cuánto dura?">
            <a:extLst>
              <a:ext uri="{FF2B5EF4-FFF2-40B4-BE49-F238E27FC236}">
                <a16:creationId xmlns:a16="http://schemas.microsoft.com/office/drawing/2014/main" id="{ACC99BD1-F43E-196F-0087-9AA6CEE3D1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74726"/>
            <a:ext cx="9144000" cy="4717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5411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D0F576-FD84-E684-7563-D1672B38CE7F}"/>
              </a:ext>
            </a:extLst>
          </p:cNvPr>
          <p:cNvSpPr>
            <a:spLocks noGrp="1"/>
          </p:cNvSpPr>
          <p:nvPr>
            <p:ph type="title"/>
          </p:nvPr>
        </p:nvSpPr>
        <p:spPr/>
        <p:txBody>
          <a:bodyPr>
            <a:normAutofit/>
          </a:bodyPr>
          <a:lstStyle/>
          <a:p>
            <a:r>
              <a:rPr lang="es-ES" sz="2400" b="1" dirty="0"/>
              <a:t>La presidenta se va o se queda</a:t>
            </a:r>
            <a:endParaRPr lang="es-PE" sz="2400" b="1" dirty="0"/>
          </a:p>
        </p:txBody>
      </p:sp>
      <p:sp>
        <p:nvSpPr>
          <p:cNvPr id="3" name="Marcador de contenido 2">
            <a:extLst>
              <a:ext uri="{FF2B5EF4-FFF2-40B4-BE49-F238E27FC236}">
                <a16:creationId xmlns:a16="http://schemas.microsoft.com/office/drawing/2014/main" id="{B408D8A3-590B-5DE6-5433-9BD7E31A5590}"/>
              </a:ext>
            </a:extLst>
          </p:cNvPr>
          <p:cNvSpPr>
            <a:spLocks noGrp="1"/>
          </p:cNvSpPr>
          <p:nvPr>
            <p:ph idx="1"/>
          </p:nvPr>
        </p:nvSpPr>
        <p:spPr>
          <a:xfrm>
            <a:off x="628650" y="2435225"/>
            <a:ext cx="7886700" cy="1799150"/>
          </a:xfrm>
        </p:spPr>
        <p:txBody>
          <a:bodyPr>
            <a:noAutofit/>
          </a:bodyPr>
          <a:lstStyle/>
          <a:p>
            <a:pPr algn="just"/>
            <a:r>
              <a:rPr lang="es-ES" sz="1800" dirty="0"/>
              <a:t>Dina </a:t>
            </a:r>
            <a:r>
              <a:rPr lang="es-ES" sz="1800" dirty="0" err="1"/>
              <a:t>Boluarte</a:t>
            </a:r>
            <a:r>
              <a:rPr lang="es-ES" sz="1800" dirty="0"/>
              <a:t> participó de una conferencia de prensa en Palacio de Gobierno en el que confirmó que no seguirá impulsando el proyecto de adelanto de elecciones, pedido que fue repetido por un sector de la ciudadanía en las protestas en contra del gobierno de turno. “El tema está cerrado”, dijo la jefa de Estado asegurando cederá el poder el 28 de julio de 2026 cuando culmine el periodo constitucional por el que fue elegida junto a Pedro Castillo.</a:t>
            </a:r>
          </a:p>
          <a:p>
            <a:pPr algn="just"/>
            <a:r>
              <a:rPr lang="es-ES" sz="1800" dirty="0"/>
              <a:t>“La prensa en general  sabe que el tema de adelanto de elecciones está cerrado. Nosotros seguiremos trabajando de manera responsable y en ese respeto al Estado de Derecho, la democracia y la Constitución, hasta julio del 2026″, dijo Dina </a:t>
            </a:r>
            <a:r>
              <a:rPr lang="es-ES" sz="1800" dirty="0" err="1"/>
              <a:t>Boluarte</a:t>
            </a:r>
            <a:r>
              <a:rPr lang="es-ES" sz="1800" dirty="0"/>
              <a:t> tras culminar la sesión del Consejo de Ministros. Su postura difiere de la mostrada a semanas de asumir el cargo cuando señaló que era una presidenta de transición en medio de una crisis política.</a:t>
            </a:r>
            <a:endParaRPr lang="es-PE" sz="1800" dirty="0"/>
          </a:p>
        </p:txBody>
      </p:sp>
    </p:spTree>
    <p:extLst>
      <p:ext uri="{BB962C8B-B14F-4D97-AF65-F5344CB8AC3E}">
        <p14:creationId xmlns:p14="http://schemas.microsoft.com/office/powerpoint/2010/main" val="399127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2EB388-EAFA-4C6D-B881-E4E2DB9384BF}"/>
              </a:ext>
            </a:extLst>
          </p:cNvPr>
          <p:cNvSpPr>
            <a:spLocks noGrp="1"/>
          </p:cNvSpPr>
          <p:nvPr>
            <p:ph type="title"/>
          </p:nvPr>
        </p:nvSpPr>
        <p:spPr>
          <a:xfrm>
            <a:off x="628650" y="974726"/>
            <a:ext cx="7886700" cy="358315"/>
          </a:xfrm>
        </p:spPr>
        <p:txBody>
          <a:bodyPr>
            <a:noAutofit/>
          </a:bodyPr>
          <a:lstStyle/>
          <a:p>
            <a:r>
              <a:rPr lang="es-ES" sz="2400" dirty="0"/>
              <a:t>                La crisis política en Perú de 2017-2024</a:t>
            </a:r>
          </a:p>
        </p:txBody>
      </p:sp>
      <p:sp>
        <p:nvSpPr>
          <p:cNvPr id="3" name="Marcador de contenido 2">
            <a:extLst>
              <a:ext uri="{FF2B5EF4-FFF2-40B4-BE49-F238E27FC236}">
                <a16:creationId xmlns:a16="http://schemas.microsoft.com/office/drawing/2014/main" id="{2F9E8D9B-F6BE-4BB2-9EC0-1CC56870E8FB}"/>
              </a:ext>
            </a:extLst>
          </p:cNvPr>
          <p:cNvSpPr>
            <a:spLocks noGrp="1"/>
          </p:cNvSpPr>
          <p:nvPr>
            <p:ph idx="1"/>
          </p:nvPr>
        </p:nvSpPr>
        <p:spPr>
          <a:xfrm>
            <a:off x="628650" y="1333041"/>
            <a:ext cx="7886700" cy="5453522"/>
          </a:xfrm>
        </p:spPr>
        <p:txBody>
          <a:bodyPr>
            <a:normAutofit lnSpcReduction="10000"/>
          </a:bodyPr>
          <a:lstStyle/>
          <a:p>
            <a:pPr algn="just"/>
            <a:endParaRPr lang="es-ES" sz="1800" dirty="0"/>
          </a:p>
          <a:p>
            <a:pPr algn="just"/>
            <a:r>
              <a:rPr lang="es-ES" sz="1800" dirty="0"/>
              <a:t>La característica fundamental de esta crisis fue la constante pugna del Ejecutivo con las fuerzas políticas opositoras del Congreso, encabezadas estas por el partido Fuerza Popular o partido fujimorista. El Ejecutivo acusó a este partido de realizar una labor obstruccionista y de oponerse a la reforma judicial y política, mientras que la oposición calificó al gobierno de incapaz, corrupto y con tendencia al autoritarismo de tipo castro-chavista.</a:t>
            </a:r>
          </a:p>
          <a:p>
            <a:pPr algn="just"/>
            <a:r>
              <a:rPr lang="es-ES" sz="1800" b="0" i="0" dirty="0">
                <a:solidFill>
                  <a:srgbClr val="202122"/>
                </a:solidFill>
                <a:effectLst/>
                <a:latin typeface="Arial" panose="020B0604020202020204" pitchFamily="34" charset="0"/>
              </a:rPr>
              <a:t> </a:t>
            </a:r>
            <a:r>
              <a:rPr lang="es-ES" sz="1600" b="0" i="0" dirty="0">
                <a:solidFill>
                  <a:srgbClr val="202122"/>
                </a:solidFill>
                <a:effectLst/>
                <a:latin typeface="Arial" panose="020B0604020202020204" pitchFamily="34" charset="0"/>
              </a:rPr>
              <a:t>El 9 de octubre de 2018, Vizcarra promulgó el decreto para someter a consulta popular los cuatro proyectos de reforma constitucional, mediante un </a:t>
            </a:r>
            <a:r>
              <a:rPr lang="es-ES" sz="1600" b="0" i="0" u="none" strike="noStrike" dirty="0">
                <a:solidFill>
                  <a:srgbClr val="0B0080"/>
                </a:solidFill>
                <a:effectLst/>
                <a:latin typeface="Arial" panose="020B0604020202020204" pitchFamily="34" charset="0"/>
                <a:hlinkClick r:id="rId2" tooltip="Referéndum"/>
              </a:rPr>
              <a:t>referéndum</a:t>
            </a:r>
            <a:r>
              <a:rPr lang="es-ES" sz="1600" b="0" i="0" dirty="0">
                <a:solidFill>
                  <a:srgbClr val="202122"/>
                </a:solidFill>
                <a:effectLst/>
                <a:latin typeface="Arial" panose="020B0604020202020204" pitchFamily="34" charset="0"/>
              </a:rPr>
              <a:t>, que fue fijado para el 9 de diciembre del mismo año. Sin embargo, se mostró en desacuerdo con la cuarta consulta, sobre la bicameralidad, pues según su opinión, el Congreso había desnaturalizado el proyecto original, modificando los aspectos sobre paridad entre hombres y mujeres en las listas de candidatos para diputados y senadores, e incluyendo modificaciones a la </a:t>
            </a:r>
            <a:r>
              <a:rPr lang="es-ES" sz="1600" b="0" i="0" u="none" strike="noStrike" dirty="0">
                <a:solidFill>
                  <a:srgbClr val="0B0080"/>
                </a:solidFill>
                <a:effectLst/>
                <a:latin typeface="Arial" panose="020B0604020202020204" pitchFamily="34" charset="0"/>
                <a:hlinkClick r:id="rId3" tooltip="Cuestión de confianza"/>
              </a:rPr>
              <a:t>cuestión de confianza</a:t>
            </a:r>
            <a:r>
              <a:rPr lang="es-ES" sz="1600" b="0" i="0" dirty="0">
                <a:solidFill>
                  <a:srgbClr val="202122"/>
                </a:solidFill>
                <a:effectLst/>
                <a:latin typeface="Arial" panose="020B0604020202020204" pitchFamily="34" charset="0"/>
              </a:rPr>
              <a:t> para restar de prerrogativas al Ejecutivo.</a:t>
            </a:r>
          </a:p>
          <a:p>
            <a:pPr algn="just"/>
            <a:r>
              <a:rPr lang="es-ES" sz="1600" b="0" i="0" dirty="0">
                <a:solidFill>
                  <a:srgbClr val="202124"/>
                </a:solidFill>
                <a:effectLst/>
                <a:latin typeface="arial" panose="020B0604020202020204" pitchFamily="34" charset="0"/>
              </a:rPr>
              <a:t>¿Que genera la crisis política en el Perú?</a:t>
            </a:r>
          </a:p>
          <a:p>
            <a:pPr algn="just"/>
            <a:r>
              <a:rPr lang="es-ES" sz="1600" b="0" i="0" dirty="0">
                <a:solidFill>
                  <a:srgbClr val="202124"/>
                </a:solidFill>
                <a:effectLst/>
                <a:latin typeface="arial" panose="020B0604020202020204" pitchFamily="34" charset="0"/>
              </a:rPr>
              <a:t>La corrupción y los conflictos de intereses fueron una constante de la crisis, durante la cual se revelaron graves escándalos como el Caso Odebrecht - Lava Jato, los Mamani o Kenji-videos, los CNM Audios, el Caso Richard Swing, </a:t>
            </a:r>
          </a:p>
          <a:p>
            <a:pPr algn="just"/>
            <a:r>
              <a:rPr lang="es-ES" sz="1600" b="0" i="0" dirty="0">
                <a:solidFill>
                  <a:srgbClr val="202124"/>
                </a:solidFill>
                <a:effectLst/>
                <a:latin typeface="arial" panose="020B0604020202020204" pitchFamily="34" charset="0"/>
              </a:rPr>
              <a:t> </a:t>
            </a:r>
            <a:r>
              <a:rPr lang="es-ES" sz="1600" dirty="0">
                <a:solidFill>
                  <a:srgbClr val="202124"/>
                </a:solidFill>
                <a:latin typeface="arial" panose="020B0604020202020204" pitchFamily="34" charset="0"/>
              </a:rPr>
              <a:t>La crisis de golpe fallido de estado del Presidente Castillo.</a:t>
            </a:r>
          </a:p>
          <a:p>
            <a:pPr algn="just"/>
            <a:r>
              <a:rPr lang="es-ES" sz="1600" dirty="0">
                <a:solidFill>
                  <a:srgbClr val="202124"/>
                </a:solidFill>
                <a:latin typeface="arial" panose="020B0604020202020204" pitchFamily="34" charset="0"/>
              </a:rPr>
              <a:t> La actual Presidenta Dina </a:t>
            </a:r>
            <a:r>
              <a:rPr lang="es-ES" sz="1600" dirty="0" err="1">
                <a:solidFill>
                  <a:srgbClr val="202124"/>
                </a:solidFill>
                <a:latin typeface="arial" panose="020B0604020202020204" pitchFamily="34" charset="0"/>
              </a:rPr>
              <a:t>Boluarte</a:t>
            </a:r>
            <a:r>
              <a:rPr lang="es-ES" sz="1600" dirty="0">
                <a:solidFill>
                  <a:srgbClr val="202124"/>
                </a:solidFill>
                <a:latin typeface="arial" panose="020B0604020202020204" pitchFamily="34" charset="0"/>
              </a:rPr>
              <a:t> y la marcha del 19 de julio </a:t>
            </a:r>
            <a:endParaRPr lang="es-ES" sz="1600" b="0" i="0" dirty="0">
              <a:solidFill>
                <a:srgbClr val="202124"/>
              </a:solidFill>
              <a:effectLst/>
              <a:latin typeface="arial" panose="020B0604020202020204" pitchFamily="34" charset="0"/>
            </a:endParaRPr>
          </a:p>
          <a:p>
            <a:pPr algn="just"/>
            <a:endParaRPr lang="es-ES" sz="1600" dirty="0"/>
          </a:p>
          <a:p>
            <a:pPr algn="just"/>
            <a:endParaRPr lang="es-ES" sz="1800" dirty="0"/>
          </a:p>
        </p:txBody>
      </p:sp>
    </p:spTree>
    <p:extLst>
      <p:ext uri="{BB962C8B-B14F-4D97-AF65-F5344CB8AC3E}">
        <p14:creationId xmlns:p14="http://schemas.microsoft.com/office/powerpoint/2010/main" val="122425636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3258</TotalTime>
  <Words>3093</Words>
  <Application>Microsoft Office PowerPoint</Application>
  <PresentationFormat>Presentación en pantalla (4:3)</PresentationFormat>
  <Paragraphs>186</Paragraphs>
  <Slides>28</Slides>
  <Notes>0</Notes>
  <HiddenSlides>0</HiddenSlides>
  <MMClips>0</MMClips>
  <ScaleCrop>false</ScaleCrop>
  <HeadingPairs>
    <vt:vector size="6" baseType="variant">
      <vt:variant>
        <vt:lpstr>Fuentes usadas</vt:lpstr>
      </vt:variant>
      <vt:variant>
        <vt:i4>10</vt:i4>
      </vt:variant>
      <vt:variant>
        <vt:lpstr>Tema</vt:lpstr>
      </vt:variant>
      <vt:variant>
        <vt:i4>2</vt:i4>
      </vt:variant>
      <vt:variant>
        <vt:lpstr>Títulos de diapositiva</vt:lpstr>
      </vt:variant>
      <vt:variant>
        <vt:i4>28</vt:i4>
      </vt:variant>
    </vt:vector>
  </HeadingPairs>
  <TitlesOfParts>
    <vt:vector size="40" baseType="lpstr">
      <vt:lpstr>Arial</vt:lpstr>
      <vt:lpstr>Arial</vt:lpstr>
      <vt:lpstr>Calibri</vt:lpstr>
      <vt:lpstr>Calibri Light</vt:lpstr>
      <vt:lpstr>Georgia</vt:lpstr>
      <vt:lpstr>Google Sans</vt:lpstr>
      <vt:lpstr>Judson</vt:lpstr>
      <vt:lpstr>Noto Sans</vt:lpstr>
      <vt:lpstr>Open Sans</vt:lpstr>
      <vt:lpstr>Roboto</vt:lpstr>
      <vt:lpstr>Tema de Office</vt:lpstr>
      <vt:lpstr>1_Tema de Office</vt:lpstr>
      <vt:lpstr>Semana Nª 7 La crisis de estado:  Crisis  económica, política, judicial y cultural en el Perú, Dialéctica marxista del trigo, Manifiesto Marxista Conclusiones.</vt:lpstr>
      <vt:lpstr>                         Resumen</vt:lpstr>
      <vt:lpstr> ¿Como esta la economía del Perú en el  2024? </vt:lpstr>
      <vt:lpstr>causas más comunes de las crisis económicas </vt:lpstr>
      <vt:lpstr>                  Crisis Económica: Desafíos y Soluciones </vt:lpstr>
      <vt:lpstr>Porqué el dólar fluctúa</vt:lpstr>
      <vt:lpstr>Presentación de PowerPoint</vt:lpstr>
      <vt:lpstr>La presidenta se va o se queda</vt:lpstr>
      <vt:lpstr>                La crisis política en Perú de 2017-2024</vt:lpstr>
      <vt:lpstr>                    La  crisis política</vt:lpstr>
      <vt:lpstr>Presentación de PowerPoint</vt:lpstr>
      <vt:lpstr>                ¿Qué es el Poder Judicial del Perú resumen? </vt:lpstr>
      <vt:lpstr>                El poder judicial</vt:lpstr>
      <vt:lpstr>                      El poder judicial</vt:lpstr>
      <vt:lpstr>                      Crisis en el poder judicial</vt:lpstr>
      <vt:lpstr>             Miembros del poder judicial</vt:lpstr>
      <vt:lpstr>                          Comentario</vt:lpstr>
      <vt:lpstr>                 Crisis cultural en el Perú</vt:lpstr>
      <vt:lpstr>               ¿Qué es una crisis cultural? </vt:lpstr>
      <vt:lpstr>          El crimen organizado</vt:lpstr>
      <vt:lpstr>                     ¿Qué es la dialéctica?</vt:lpstr>
      <vt:lpstr>                             Dialéctica marxista del trigo</vt:lpstr>
      <vt:lpstr>Presentación de PowerPoint</vt:lpstr>
      <vt:lpstr>Presentación de PowerPoint</vt:lpstr>
      <vt:lpstr>                       comentarios</vt:lpstr>
      <vt:lpstr>Práctica Semana 7</vt:lpstr>
      <vt:lpstr>                             Videos para comentar</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UNFV</dc:creator>
  <cp:lastModifiedBy>Fredy Virgilio Salinas Melendez</cp:lastModifiedBy>
  <cp:revision>143</cp:revision>
  <dcterms:created xsi:type="dcterms:W3CDTF">2020-04-09T16:16:03Z</dcterms:created>
  <dcterms:modified xsi:type="dcterms:W3CDTF">2025-06-01T20:59:01Z</dcterms:modified>
</cp:coreProperties>
</file>