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1" r:id="rId3"/>
    <p:sldId id="269" r:id="rId4"/>
    <p:sldId id="270" r:id="rId5"/>
    <p:sldId id="272" r:id="rId6"/>
    <p:sldId id="273" r:id="rId7"/>
    <p:sldId id="284" r:id="rId8"/>
    <p:sldId id="274" r:id="rId9"/>
    <p:sldId id="282" r:id="rId10"/>
    <p:sldId id="280" r:id="rId11"/>
    <p:sldId id="283" r:id="rId12"/>
    <p:sldId id="296" r:id="rId13"/>
    <p:sldId id="276" r:id="rId14"/>
    <p:sldId id="277" r:id="rId15"/>
    <p:sldId id="300" r:id="rId16"/>
    <p:sldId id="281" r:id="rId17"/>
    <p:sldId id="286" r:id="rId18"/>
    <p:sldId id="278" r:id="rId19"/>
    <p:sldId id="288" r:id="rId20"/>
    <p:sldId id="292" r:id="rId21"/>
    <p:sldId id="293" r:id="rId22"/>
    <p:sldId id="290" r:id="rId23"/>
    <p:sldId id="295" r:id="rId24"/>
    <p:sldId id="299" r:id="rId25"/>
    <p:sldId id="297" r:id="rId26"/>
    <p:sldId id="298" r:id="rId27"/>
    <p:sldId id="287" r:id="rId28"/>
    <p:sldId id="289"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6400"/>
    <a:srgbClr val="FF650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10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A87F8E12-34DD-45B2-8377-6BAD9318D314}"/>
              </a:ext>
            </a:extLst>
          </p:cNvPr>
          <p:cNvSpPr/>
          <p:nvPr userDrawn="1"/>
        </p:nvSpPr>
        <p:spPr>
          <a:xfrm>
            <a:off x="0" y="-195263"/>
            <a:ext cx="9144000" cy="946721"/>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EB12E36F-6565-4BC7-B0DE-5F92CFB80DC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522" t="17604" r="4522" b="20944"/>
          <a:stretch/>
        </p:blipFill>
        <p:spPr>
          <a:xfrm>
            <a:off x="2657475" y="824013"/>
            <a:ext cx="3829050" cy="1441394"/>
          </a:xfrm>
          <a:prstGeom prst="rect">
            <a:avLst/>
          </a:prstGeom>
        </p:spPr>
      </p:pic>
      <p:sp>
        <p:nvSpPr>
          <p:cNvPr id="10" name="Rectángulo 9">
            <a:extLst>
              <a:ext uri="{FF2B5EF4-FFF2-40B4-BE49-F238E27FC236}">
                <a16:creationId xmlns:a16="http://schemas.microsoft.com/office/drawing/2014/main" id="{D874507E-60F9-4CC6-A417-A85AEAC5C481}"/>
              </a:ext>
            </a:extLst>
          </p:cNvPr>
          <p:cNvSpPr/>
          <p:nvPr userDrawn="1"/>
        </p:nvSpPr>
        <p:spPr>
          <a:xfrm>
            <a:off x="0" y="6629400"/>
            <a:ext cx="9144000" cy="228685"/>
          </a:xfrm>
          <a:prstGeom prst="rect">
            <a:avLst/>
          </a:pr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Tree>
    <p:extLst>
      <p:ext uri="{BB962C8B-B14F-4D97-AF65-F5344CB8AC3E}">
        <p14:creationId xmlns:p14="http://schemas.microsoft.com/office/powerpoint/2010/main" val="1116260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35657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4250852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28650" y="974726"/>
            <a:ext cx="7886700" cy="1325563"/>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628650" y="2435225"/>
            <a:ext cx="78867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7816E3F8-1E08-48E6-BA1E-6E08521E0163}"/>
              </a:ext>
            </a:extLst>
          </p:cNvPr>
          <p:cNvSpPr/>
          <p:nvPr userDrawn="1"/>
        </p:nvSpPr>
        <p:spPr>
          <a:xfrm>
            <a:off x="0" y="-47624"/>
            <a:ext cx="9144000" cy="1038225"/>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A40B2603-EC53-4E8C-AD17-D9E61A834EA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736" t="18566" r="79398" b="21710"/>
          <a:stretch/>
        </p:blipFill>
        <p:spPr>
          <a:xfrm>
            <a:off x="476817" y="88106"/>
            <a:ext cx="321469" cy="771525"/>
          </a:xfrm>
          <a:prstGeom prst="rect">
            <a:avLst/>
          </a:prstGeom>
        </p:spPr>
      </p:pic>
      <p:sp>
        <p:nvSpPr>
          <p:cNvPr id="9" name="CuadroTexto 8">
            <a:extLst>
              <a:ext uri="{FF2B5EF4-FFF2-40B4-BE49-F238E27FC236}">
                <a16:creationId xmlns:a16="http://schemas.microsoft.com/office/drawing/2014/main" id="{ABE13179-515B-4F7D-A69D-486D214E1875}"/>
              </a:ext>
            </a:extLst>
          </p:cNvPr>
          <p:cNvSpPr txBox="1"/>
          <p:nvPr userDrawn="1"/>
        </p:nvSpPr>
        <p:spPr>
          <a:xfrm>
            <a:off x="776060" y="222809"/>
            <a:ext cx="1915320" cy="276999"/>
          </a:xfrm>
          <a:prstGeom prst="rect">
            <a:avLst/>
          </a:prstGeom>
          <a:noFill/>
        </p:spPr>
        <p:txBody>
          <a:bodyPr wrap="square" rtlCol="0">
            <a:spAutoFit/>
          </a:bodyPr>
          <a:lstStyle/>
          <a:p>
            <a:r>
              <a:rPr lang="es-PE" sz="1150" spc="100" dirty="0">
                <a:latin typeface="Arial" panose="020B0604020202020204" pitchFamily="34" charset="0"/>
                <a:cs typeface="Arial" panose="020B0604020202020204" pitchFamily="34" charset="0"/>
              </a:rPr>
              <a:t>Universidad Nacional</a:t>
            </a:r>
          </a:p>
        </p:txBody>
      </p:sp>
      <p:sp>
        <p:nvSpPr>
          <p:cNvPr id="10" name="CuadroTexto 9">
            <a:extLst>
              <a:ext uri="{FF2B5EF4-FFF2-40B4-BE49-F238E27FC236}">
                <a16:creationId xmlns:a16="http://schemas.microsoft.com/office/drawing/2014/main" id="{92BC45FA-2EB1-4BFE-9640-079CA16F7A84}"/>
              </a:ext>
            </a:extLst>
          </p:cNvPr>
          <p:cNvSpPr txBox="1"/>
          <p:nvPr userDrawn="1"/>
        </p:nvSpPr>
        <p:spPr>
          <a:xfrm>
            <a:off x="778441" y="362900"/>
            <a:ext cx="1915320" cy="323165"/>
          </a:xfrm>
          <a:prstGeom prst="rect">
            <a:avLst/>
          </a:prstGeom>
          <a:noFill/>
        </p:spPr>
        <p:txBody>
          <a:bodyPr wrap="square" rtlCol="0">
            <a:spAutoFit/>
          </a:bodyPr>
          <a:lstStyle/>
          <a:p>
            <a:r>
              <a:rPr lang="es-PE" sz="1450" b="1" spc="10" dirty="0">
                <a:latin typeface="Arial" panose="020B0604020202020204" pitchFamily="34" charset="0"/>
                <a:cs typeface="Arial" panose="020B0604020202020204" pitchFamily="34" charset="0"/>
              </a:rPr>
              <a:t>Federico Villarreal</a:t>
            </a:r>
          </a:p>
        </p:txBody>
      </p:sp>
      <p:cxnSp>
        <p:nvCxnSpPr>
          <p:cNvPr id="11" name="Conector recto 10">
            <a:extLst>
              <a:ext uri="{FF2B5EF4-FFF2-40B4-BE49-F238E27FC236}">
                <a16:creationId xmlns:a16="http://schemas.microsoft.com/office/drawing/2014/main" id="{316122F5-A8B0-456E-AE9A-63825D2274CF}"/>
              </a:ext>
            </a:extLst>
          </p:cNvPr>
          <p:cNvCxnSpPr/>
          <p:nvPr userDrawn="1"/>
        </p:nvCxnSpPr>
        <p:spPr>
          <a:xfrm>
            <a:off x="879249" y="654843"/>
            <a:ext cx="16002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9784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48832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328688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8" name="Footer Placeholder 7"/>
          <p:cNvSpPr>
            <a:spLocks noGrp="1"/>
          </p:cNvSpPr>
          <p:nvPr>
            <p:ph type="ftr" sz="quarter" idx="11"/>
          </p:nvPr>
        </p:nvSpPr>
        <p:spPr/>
        <p:txBody>
          <a:bodyPr/>
          <a:lstStyle/>
          <a:p>
            <a:endParaRPr lang="es-PE" dirty="0"/>
          </a:p>
        </p:txBody>
      </p:sp>
      <p:sp>
        <p:nvSpPr>
          <p:cNvPr id="9" name="Slide Number Placeholder 8"/>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32625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4" name="Footer Placeholder 3"/>
          <p:cNvSpPr>
            <a:spLocks noGrp="1"/>
          </p:cNvSpPr>
          <p:nvPr>
            <p:ph type="ftr" sz="quarter" idx="11"/>
          </p:nvPr>
        </p:nvSpPr>
        <p:spPr/>
        <p:txBody>
          <a:bodyPr/>
          <a:lstStyle/>
          <a:p>
            <a:endParaRPr lang="es-PE" dirty="0"/>
          </a:p>
        </p:txBody>
      </p:sp>
      <p:sp>
        <p:nvSpPr>
          <p:cNvPr id="5" name="Slide Number Placeholder 4"/>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199533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3" name="Footer Placeholder 2"/>
          <p:cNvSpPr>
            <a:spLocks noGrp="1"/>
          </p:cNvSpPr>
          <p:nvPr>
            <p:ph type="ftr" sz="quarter" idx="11"/>
          </p:nvPr>
        </p:nvSpPr>
        <p:spPr/>
        <p:txBody>
          <a:bodyPr/>
          <a:lstStyle/>
          <a:p>
            <a:endParaRPr lang="es-PE" dirty="0"/>
          </a:p>
        </p:txBody>
      </p:sp>
      <p:sp>
        <p:nvSpPr>
          <p:cNvPr id="4" name="Slide Number Placeholder 3"/>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68506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40820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78694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74C37-5C80-4069-8EBA-CA94ADF8086E}" type="datetimeFigureOut">
              <a:rPr lang="es-PE" smtClean="0"/>
              <a:t>1/06/2025</a:t>
            </a:fld>
            <a:endParaRPr lang="es-PE"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312946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eguridadinternacional.es/?q=es/content/sendero-luminoso-narcoterrorismo-y-seguridad-en-el-per%C3%BA#_edn19" TargetMode="External"/><Relationship Id="rId2" Type="http://schemas.openxmlformats.org/officeDocument/2006/relationships/hyperlink" Target="http://www.seguridadinternacional.es/?q=es/content/sendero-luminoso-narcoterrorismo-y-seguridad-en-el-per%C3%BA#_edn1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s.wikipedia.org/wiki/Nuevo_Per%C3%BA" TargetMode="External"/><Relationship Id="rId2" Type="http://schemas.openxmlformats.org/officeDocument/2006/relationships/hyperlink" Target="https://es.wikipedia.org/wiki/Constituci%C3%B3n_Pol%C3%ADtica_del_Per%C3%BA_de_1993" TargetMode="External"/><Relationship Id="rId1" Type="http://schemas.openxmlformats.org/officeDocument/2006/relationships/slideLayout" Target="../slideLayouts/slideLayout2.xml"/><Relationship Id="rId4" Type="http://schemas.openxmlformats.org/officeDocument/2006/relationships/hyperlink" Target="https://es.wikipedia.org/wiki/Partido_Comunista_del_Per%C3%BA_-_Patria_Roj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s.wikipedia.org/wiki/Chuschi" TargetMode="External"/><Relationship Id="rId13" Type="http://schemas.openxmlformats.org/officeDocument/2006/relationships/hyperlink" Target="https://es.wikipedia.org/wiki/Espa%C3%B1a" TargetMode="External"/><Relationship Id="rId18" Type="http://schemas.openxmlformats.org/officeDocument/2006/relationships/hyperlink" Target="https://es.wikipedia.org/wiki/Gobierno_de_transici%C3%B3n_de_Valent%C3%ADn_Paniagua_Corazao" TargetMode="External"/><Relationship Id="rId3" Type="http://schemas.openxmlformats.org/officeDocument/2006/relationships/hyperlink" Target="https://es.wikipedia.org/wiki/Sendero_Luminoso#Escalada_y_pico_de_la_violencia:_masacres_y_atentados_(enero_de_1983-junio_de_1986)" TargetMode="External"/><Relationship Id="rId7" Type="http://schemas.openxmlformats.org/officeDocument/2006/relationships/hyperlink" Target="https://es.wikipedia.org/wiki/Sendero_Luminoso" TargetMode="External"/><Relationship Id="rId12" Type="http://schemas.openxmlformats.org/officeDocument/2006/relationships/hyperlink" Target="https://es.wikipedia.org/wiki/Per%C3%BA" TargetMode="External"/><Relationship Id="rId17" Type="http://schemas.openxmlformats.org/officeDocument/2006/relationships/hyperlink" Target="https://es.wikipedia.org/wiki/Alberto_Fujimori" TargetMode="External"/><Relationship Id="rId2" Type="http://schemas.openxmlformats.org/officeDocument/2006/relationships/hyperlink" Target="https://es.wikipedia.org/wiki/Sendero_Luminoso#Primeros_atentados_y_emboscadas_(mayo_de_1980-diciembre_de_1982)" TargetMode="External"/><Relationship Id="rId16" Type="http://schemas.openxmlformats.org/officeDocument/2006/relationships/hyperlink" Target="https://es.wikipedia.org/wiki/China" TargetMode="External"/><Relationship Id="rId20" Type="http://schemas.openxmlformats.org/officeDocument/2006/relationships/hyperlink" Target="https://es.wikipedia.org/wiki/Comisi%C3%B3n_de_la_Verdad_y_Reconciliaci%C3%B3n_(Per%C3%BA)" TargetMode="External"/><Relationship Id="rId1" Type="http://schemas.openxmlformats.org/officeDocument/2006/relationships/slideLayout" Target="../slideLayouts/slideLayout2.xml"/><Relationship Id="rId6" Type="http://schemas.openxmlformats.org/officeDocument/2006/relationships/hyperlink" Target="https://es.wikipedia.org/wiki/Sendero_Luminoso#Declive" TargetMode="External"/><Relationship Id="rId11" Type="http://schemas.openxmlformats.org/officeDocument/2006/relationships/hyperlink" Target="https://es.wikipedia.org/wiki/MRTA" TargetMode="External"/><Relationship Id="rId5" Type="http://schemas.openxmlformats.org/officeDocument/2006/relationships/hyperlink" Target="https://es.wikipedia.org/wiki/Sendero_Luminoso#Crisis_extrema:_Equilibrio_estrat%C3%A9gico_y_nueva_estrategia_antisubversiva_(marzo_de_1989-septiembre_de_1992)" TargetMode="External"/><Relationship Id="rId15" Type="http://schemas.openxmlformats.org/officeDocument/2006/relationships/hyperlink" Target="https://es.wikipedia.org/wiki/Cuba" TargetMode="External"/><Relationship Id="rId10" Type="http://schemas.openxmlformats.org/officeDocument/2006/relationships/hyperlink" Target="https://es.wikipedia.org/wiki/Departamento_de_Ayacucho" TargetMode="External"/><Relationship Id="rId19" Type="http://schemas.openxmlformats.org/officeDocument/2006/relationships/hyperlink" Target="https://es.wikipedia.org/wiki/Valent%C3%ADn_Paniagua" TargetMode="External"/><Relationship Id="rId4" Type="http://schemas.openxmlformats.org/officeDocument/2006/relationships/hyperlink" Target="https://es.wikipedia.org/wiki/Sendero_Luminoso#Despliegue_nacional_del_terrorismo_(junio_de_1986-marzo_de_1989)" TargetMode="External"/><Relationship Id="rId9" Type="http://schemas.openxmlformats.org/officeDocument/2006/relationships/hyperlink" Target="https://es.wikipedia.org/wiki/Elecciones_generales_de_Per%C3%BA_de_1980" TargetMode="External"/><Relationship Id="rId14" Type="http://schemas.openxmlformats.org/officeDocument/2006/relationships/hyperlink" Target="https://es.wikipedia.org/wiki/Estados_Unido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C8FC8E5-C87D-4A54-8C05-83732C46E0E6}"/>
              </a:ext>
            </a:extLst>
          </p:cNvPr>
          <p:cNvSpPr>
            <a:spLocks noGrp="1"/>
          </p:cNvSpPr>
          <p:nvPr>
            <p:ph type="ctrTitle"/>
          </p:nvPr>
        </p:nvSpPr>
        <p:spPr>
          <a:xfrm>
            <a:off x="425450" y="2800634"/>
            <a:ext cx="8293100" cy="1023582"/>
          </a:xfrm>
        </p:spPr>
        <p:txBody>
          <a:bodyPr>
            <a:normAutofit/>
          </a:bodyPr>
          <a:lstStyle/>
          <a:p>
            <a:r>
              <a:rPr lang="es-PE" dirty="0"/>
              <a:t>Semana </a:t>
            </a:r>
            <a:r>
              <a:rPr lang="es-PE" dirty="0" err="1"/>
              <a:t>N°</a:t>
            </a:r>
            <a:r>
              <a:rPr lang="es-PE" dirty="0"/>
              <a:t> 8 :</a:t>
            </a:r>
            <a:endParaRPr lang="es-PE" b="1" dirty="0"/>
          </a:p>
        </p:txBody>
      </p:sp>
      <p:sp>
        <p:nvSpPr>
          <p:cNvPr id="5" name="Subtítulo 4">
            <a:extLst>
              <a:ext uri="{FF2B5EF4-FFF2-40B4-BE49-F238E27FC236}">
                <a16:creationId xmlns:a16="http://schemas.microsoft.com/office/drawing/2014/main" id="{4B55E2E3-91C0-4B96-BC51-78D844077706}"/>
              </a:ext>
            </a:extLst>
          </p:cNvPr>
          <p:cNvSpPr>
            <a:spLocks noGrp="1"/>
          </p:cNvSpPr>
          <p:nvPr>
            <p:ph type="subTitle" idx="1"/>
          </p:nvPr>
        </p:nvSpPr>
        <p:spPr>
          <a:xfrm>
            <a:off x="1143000" y="5385164"/>
            <a:ext cx="6858000" cy="849385"/>
          </a:xfrm>
        </p:spPr>
        <p:txBody>
          <a:bodyPr>
            <a:normAutofit/>
          </a:bodyPr>
          <a:lstStyle/>
          <a:p>
            <a:pPr>
              <a:lnSpc>
                <a:spcPct val="100000"/>
              </a:lnSpc>
              <a:spcBef>
                <a:spcPts val="0"/>
              </a:spcBef>
            </a:pPr>
            <a:r>
              <a:rPr lang="es-PE" sz="2200" dirty="0"/>
              <a:t>Geopolítica y Realidad Nacional</a:t>
            </a:r>
          </a:p>
          <a:p>
            <a:pPr>
              <a:lnSpc>
                <a:spcPct val="100000"/>
              </a:lnSpc>
              <a:spcBef>
                <a:spcPts val="0"/>
              </a:spcBef>
            </a:pPr>
            <a:r>
              <a:rPr lang="es-PE" sz="2200" b="1" dirty="0"/>
              <a:t>Dr. Fredy Salinas Melendez</a:t>
            </a:r>
          </a:p>
        </p:txBody>
      </p:sp>
      <p:sp>
        <p:nvSpPr>
          <p:cNvPr id="19" name="Subtítulo 4">
            <a:extLst>
              <a:ext uri="{FF2B5EF4-FFF2-40B4-BE49-F238E27FC236}">
                <a16:creationId xmlns:a16="http://schemas.microsoft.com/office/drawing/2014/main" id="{FF7DA7A5-6A23-4645-8BB7-CAF9A612F584}"/>
              </a:ext>
            </a:extLst>
          </p:cNvPr>
          <p:cNvSpPr txBox="1">
            <a:spLocks/>
          </p:cNvSpPr>
          <p:nvPr/>
        </p:nvSpPr>
        <p:spPr>
          <a:xfrm>
            <a:off x="609600" y="2366535"/>
            <a:ext cx="7924800" cy="56240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E" dirty="0"/>
              <a:t>Facultad de Ciencias Naturales y Matemática </a:t>
            </a:r>
          </a:p>
        </p:txBody>
      </p:sp>
      <p:sp>
        <p:nvSpPr>
          <p:cNvPr id="21" name="Subtítulo 4">
            <a:extLst>
              <a:ext uri="{FF2B5EF4-FFF2-40B4-BE49-F238E27FC236}">
                <a16:creationId xmlns:a16="http://schemas.microsoft.com/office/drawing/2014/main" id="{79D83C09-58B4-49C5-B218-A242866CCD27}"/>
              </a:ext>
            </a:extLst>
          </p:cNvPr>
          <p:cNvSpPr txBox="1">
            <a:spLocks/>
          </p:cNvSpPr>
          <p:nvPr/>
        </p:nvSpPr>
        <p:spPr>
          <a:xfrm>
            <a:off x="1143000" y="6257999"/>
            <a:ext cx="6858000" cy="4753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E" sz="1800" dirty="0"/>
              <a:t>Semestre </a:t>
            </a:r>
            <a:r>
              <a:rPr lang="es-PE" sz="1800"/>
              <a:t>Académico 2025-2</a:t>
            </a:r>
            <a:endParaRPr lang="es-PE" sz="1800" dirty="0"/>
          </a:p>
        </p:txBody>
      </p:sp>
      <p:sp>
        <p:nvSpPr>
          <p:cNvPr id="2" name="Subtítulo 4">
            <a:extLst>
              <a:ext uri="{FF2B5EF4-FFF2-40B4-BE49-F238E27FC236}">
                <a16:creationId xmlns:a16="http://schemas.microsoft.com/office/drawing/2014/main" id="{3EF3ED1A-C31A-8338-B3CC-F5E31DD75871}"/>
              </a:ext>
            </a:extLst>
          </p:cNvPr>
          <p:cNvSpPr txBox="1">
            <a:spLocks/>
          </p:cNvSpPr>
          <p:nvPr/>
        </p:nvSpPr>
        <p:spPr>
          <a:xfrm>
            <a:off x="1143000" y="4065191"/>
            <a:ext cx="6858000" cy="8493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0"/>
              </a:spcBef>
            </a:pPr>
            <a:r>
              <a:rPr lang="es-PE" sz="2200" dirty="0"/>
              <a:t>Violencia Política, social </a:t>
            </a:r>
            <a:r>
              <a:rPr lang="es-PE" sz="2200"/>
              <a:t>y Económica en el Perú</a:t>
            </a:r>
            <a:endParaRPr lang="es-PE" sz="2200" b="1" dirty="0"/>
          </a:p>
        </p:txBody>
      </p:sp>
    </p:spTree>
    <p:extLst>
      <p:ext uri="{BB962C8B-B14F-4D97-AF65-F5344CB8AC3E}">
        <p14:creationId xmlns:p14="http://schemas.microsoft.com/office/powerpoint/2010/main" val="4255538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460ED0-1116-435C-916E-1F884E0851E0}"/>
              </a:ext>
            </a:extLst>
          </p:cNvPr>
          <p:cNvSpPr>
            <a:spLocks noGrp="1"/>
          </p:cNvSpPr>
          <p:nvPr>
            <p:ph type="title"/>
          </p:nvPr>
        </p:nvSpPr>
        <p:spPr>
          <a:xfrm>
            <a:off x="628650" y="974726"/>
            <a:ext cx="7886700" cy="314247"/>
          </a:xfrm>
        </p:spPr>
        <p:txBody>
          <a:bodyPr>
            <a:normAutofit fontScale="90000"/>
          </a:bodyPr>
          <a:lstStyle/>
          <a:p>
            <a:r>
              <a:rPr kumimoji="0" lang="es-ES" sz="1700" b="0" i="0" u="none" strike="noStrike" kern="1200" cap="none" spc="0" normalizeH="0" baseline="0" noProof="0" dirty="0">
                <a:ln>
                  <a:noFill/>
                </a:ln>
                <a:solidFill>
                  <a:srgbClr val="1E1E1E"/>
                </a:solidFill>
                <a:effectLst/>
                <a:uLnTx/>
                <a:uFillTx/>
                <a:latin typeface="lucida sans unicode" panose="020B0602030504020204" pitchFamily="34" charset="0"/>
                <a:ea typeface="+mj-ea"/>
                <a:cs typeface="+mj-cs"/>
              </a:rPr>
              <a:t>                               Óscar Ramírez Durand (alias: </a:t>
            </a:r>
            <a:r>
              <a:rPr kumimoji="0" lang="es-ES" sz="1700" b="0" i="1" u="none" strike="noStrike" kern="1200" cap="none" spc="0" normalizeH="0" baseline="0" noProof="0" dirty="0">
                <a:ln>
                  <a:noFill/>
                </a:ln>
                <a:solidFill>
                  <a:srgbClr val="1E1E1E"/>
                </a:solidFill>
                <a:effectLst/>
                <a:uLnTx/>
                <a:uFillTx/>
                <a:latin typeface="lucida sans unicode" panose="020B0602030504020204" pitchFamily="34" charset="0"/>
                <a:ea typeface="+mj-ea"/>
                <a:cs typeface="+mj-cs"/>
              </a:rPr>
              <a:t>Camarada Feliciano), </a:t>
            </a:r>
            <a:endParaRPr lang="es-ES" dirty="0"/>
          </a:p>
        </p:txBody>
      </p:sp>
      <p:sp>
        <p:nvSpPr>
          <p:cNvPr id="3" name="Marcador de contenido 2">
            <a:extLst>
              <a:ext uri="{FF2B5EF4-FFF2-40B4-BE49-F238E27FC236}">
                <a16:creationId xmlns:a16="http://schemas.microsoft.com/office/drawing/2014/main" id="{CC1CAB5A-B4B1-40CF-8D61-1AB732F98F08}"/>
              </a:ext>
            </a:extLst>
          </p:cNvPr>
          <p:cNvSpPr>
            <a:spLocks noGrp="1"/>
          </p:cNvSpPr>
          <p:nvPr>
            <p:ph idx="1"/>
          </p:nvPr>
        </p:nvSpPr>
        <p:spPr>
          <a:xfrm>
            <a:off x="628650" y="1288973"/>
            <a:ext cx="7886700" cy="5497590"/>
          </a:xfrm>
        </p:spPr>
        <p:txBody>
          <a:bodyPr>
            <a:normAutofit fontScale="62500" lnSpcReduction="20000"/>
          </a:bodyPr>
          <a:lstStyle/>
          <a:p>
            <a:pPr algn="just"/>
            <a:r>
              <a:rPr lang="es-ES" b="0" i="0" dirty="0">
                <a:solidFill>
                  <a:srgbClr val="1E1E1E"/>
                </a:solidFill>
                <a:effectLst/>
                <a:latin typeface="lucida sans unicode" panose="020B0602030504020204" pitchFamily="34" charset="0"/>
              </a:rPr>
              <a:t>Los nuevos dirigentes, los hermanos Víctor y Jorge Quispe Palomino (alias: </a:t>
            </a:r>
            <a:r>
              <a:rPr lang="es-ES" b="0" i="1" dirty="0">
                <a:solidFill>
                  <a:srgbClr val="1E1E1E"/>
                </a:solidFill>
                <a:effectLst/>
                <a:latin typeface="lucida sans unicode" panose="020B0602030504020204" pitchFamily="34" charset="0"/>
              </a:rPr>
              <a:t>Camarada José</a:t>
            </a:r>
            <a:r>
              <a:rPr lang="es-ES" b="0" i="0" dirty="0">
                <a:solidFill>
                  <a:srgbClr val="1E1E1E"/>
                </a:solidFill>
                <a:effectLst/>
                <a:latin typeface="lucida sans unicode" panose="020B0602030504020204" pitchFamily="34" charset="0"/>
              </a:rPr>
              <a:t> </a:t>
            </a:r>
            <a:r>
              <a:rPr lang="es-ES" b="0" i="1" dirty="0">
                <a:solidFill>
                  <a:srgbClr val="1E1E1E"/>
                </a:solidFill>
                <a:effectLst/>
                <a:latin typeface="lucida sans unicode" panose="020B0602030504020204" pitchFamily="34" charset="0"/>
              </a:rPr>
              <a:t>y Camarada Raúl respectivamente</a:t>
            </a:r>
            <a:r>
              <a:rPr lang="es-ES" b="0" i="0" dirty="0">
                <a:solidFill>
                  <a:srgbClr val="1E1E1E"/>
                </a:solidFill>
                <a:effectLst/>
                <a:latin typeface="lucida sans unicode" panose="020B0602030504020204" pitchFamily="34" charset="0"/>
              </a:rPr>
              <a:t>) y Alejandro Borda </a:t>
            </a:r>
            <a:r>
              <a:rPr lang="es-ES" b="0" i="0" dirty="0" err="1">
                <a:solidFill>
                  <a:srgbClr val="1E1E1E"/>
                </a:solidFill>
                <a:effectLst/>
                <a:latin typeface="lucida sans unicode" panose="020B0602030504020204" pitchFamily="34" charset="0"/>
              </a:rPr>
              <a:t>Casafranca</a:t>
            </a:r>
            <a:r>
              <a:rPr lang="es-ES" b="0" i="0" dirty="0">
                <a:solidFill>
                  <a:srgbClr val="1E1E1E"/>
                </a:solidFill>
                <a:effectLst/>
                <a:latin typeface="lucida sans unicode" panose="020B0602030504020204" pitchFamily="34" charset="0"/>
              </a:rPr>
              <a:t> (alias: </a:t>
            </a:r>
            <a:r>
              <a:rPr lang="es-ES" b="0" i="1" dirty="0">
                <a:solidFill>
                  <a:srgbClr val="1E1E1E"/>
                </a:solidFill>
                <a:effectLst/>
                <a:latin typeface="lucida sans unicode" panose="020B0602030504020204" pitchFamily="34" charset="0"/>
              </a:rPr>
              <a:t>Camarada Alipio,</a:t>
            </a:r>
            <a:r>
              <a:rPr lang="es-ES" b="0" i="0" dirty="0">
                <a:solidFill>
                  <a:srgbClr val="1E1E1E"/>
                </a:solidFill>
                <a:effectLst/>
                <a:latin typeface="lucida sans unicode" panose="020B0602030504020204" pitchFamily="34" charset="0"/>
              </a:rPr>
              <a:t>) una vez derrotada, descabezada de su fundador y deslegitimada la organización, que ya apenas contaba con unos 100 militantes, se desvincularon totalmente de las posiciones de Guzmán y crearon una facción denominada “Proseguir”. Esta nueva facción, muy concentrada y limitada en la zona del VRAEM, inició el siglo XXI con la intención de rechazar frontalmente la marca “Sendero Luminoso” y reestructurar así los pilares de la nueva revolución comunista.</a:t>
            </a:r>
            <a:endParaRPr lang="es-ES" b="0" i="0" dirty="0">
              <a:solidFill>
                <a:srgbClr val="1E1E1E"/>
              </a:solidFill>
              <a:effectLst/>
              <a:latin typeface="Lato"/>
            </a:endParaRPr>
          </a:p>
          <a:p>
            <a:pPr algn="just"/>
            <a:r>
              <a:rPr lang="es-ES" b="0" i="0" dirty="0">
                <a:solidFill>
                  <a:srgbClr val="1E1E1E"/>
                </a:solidFill>
                <a:effectLst/>
                <a:latin typeface="lucida sans unicode" panose="020B0602030504020204" pitchFamily="34" charset="0"/>
              </a:rPr>
              <a:t>Aunque las actividades de Proseguir no son tan mortíferas y frecuentes como las de Sendero Luminoso a finales de los años 80, han probado ser todavía una verdadera amenaza para la seguridad en el Perú, como demostraron con el secuestro de 71 personas en un campo militar en </a:t>
            </a:r>
            <a:r>
              <a:rPr lang="es-ES" b="0" i="0" dirty="0" err="1">
                <a:solidFill>
                  <a:srgbClr val="1E1E1E"/>
                </a:solidFill>
                <a:effectLst/>
                <a:latin typeface="lucida sans unicode" panose="020B0602030504020204" pitchFamily="34" charset="0"/>
              </a:rPr>
              <a:t>Tocate</a:t>
            </a:r>
            <a:r>
              <a:rPr lang="es-ES" b="0" i="0" dirty="0">
                <a:solidFill>
                  <a:srgbClr val="1E1E1E"/>
                </a:solidFill>
                <a:effectLst/>
                <a:latin typeface="lucida sans unicode" panose="020B0602030504020204" pitchFamily="34" charset="0"/>
              </a:rPr>
              <a:t> (provincia de Ayacucho)</a:t>
            </a:r>
            <a:r>
              <a:rPr lang="es-ES" b="0" i="0" u="none" strike="noStrike" dirty="0">
                <a:solidFill>
                  <a:srgbClr val="961300"/>
                </a:solidFill>
                <a:effectLst/>
                <a:latin typeface="lucida sans unicode" panose="020B0602030504020204" pitchFamily="34" charset="0"/>
                <a:hlinkClick r:id="rId2"/>
              </a:rPr>
              <a:t>[</a:t>
            </a:r>
            <a:r>
              <a:rPr lang="es-ES" b="0" i="0" u="none" strike="noStrike" dirty="0" err="1">
                <a:solidFill>
                  <a:srgbClr val="961300"/>
                </a:solidFill>
                <a:effectLst/>
                <a:latin typeface="lucida sans unicode" panose="020B0602030504020204" pitchFamily="34" charset="0"/>
                <a:hlinkClick r:id="rId2"/>
              </a:rPr>
              <a:t>xviii</a:t>
            </a:r>
            <a:r>
              <a:rPr lang="es-ES" b="0" i="0" u="none" strike="noStrike" dirty="0">
                <a:solidFill>
                  <a:srgbClr val="961300"/>
                </a:solidFill>
                <a:effectLst/>
                <a:latin typeface="lucida sans unicode" panose="020B0602030504020204" pitchFamily="34" charset="0"/>
                <a:hlinkClick r:id="rId2"/>
              </a:rPr>
              <a:t>]</a:t>
            </a:r>
            <a:r>
              <a:rPr lang="es-ES" b="0" i="0" dirty="0">
                <a:solidFill>
                  <a:srgbClr val="1E1E1E"/>
                </a:solidFill>
                <a:effectLst/>
                <a:latin typeface="lucida sans unicode" panose="020B0602030504020204" pitchFamily="34" charset="0"/>
              </a:rPr>
              <a:t> o con el ataque del 10 de octubre de 2008 a un convoy militar, en el que fallecieron 15 personas, siendo el peor atentado registrado en Perú desde la última década</a:t>
            </a:r>
            <a:r>
              <a:rPr lang="es-ES" b="0" i="0" u="none" strike="noStrike" dirty="0">
                <a:solidFill>
                  <a:srgbClr val="961300"/>
                </a:solidFill>
                <a:effectLst/>
                <a:latin typeface="lucida sans unicode" panose="020B0602030504020204" pitchFamily="34" charset="0"/>
                <a:hlinkClick r:id="rId3"/>
              </a:rPr>
              <a:t>[</a:t>
            </a:r>
            <a:r>
              <a:rPr lang="es-ES" b="0" i="0" u="none" strike="noStrike" dirty="0" err="1">
                <a:solidFill>
                  <a:srgbClr val="961300"/>
                </a:solidFill>
                <a:effectLst/>
                <a:latin typeface="lucida sans unicode" panose="020B0602030504020204" pitchFamily="34" charset="0"/>
                <a:hlinkClick r:id="rId3"/>
              </a:rPr>
              <a:t>xix</a:t>
            </a:r>
            <a:r>
              <a:rPr lang="es-ES" b="0" i="0" u="none" strike="noStrike" dirty="0">
                <a:solidFill>
                  <a:srgbClr val="961300"/>
                </a:solidFill>
                <a:effectLst/>
                <a:latin typeface="lucida sans unicode" panose="020B0602030504020204" pitchFamily="34" charset="0"/>
                <a:hlinkClick r:id="rId3"/>
              </a:rPr>
              <a:t>]</a:t>
            </a:r>
            <a:r>
              <a:rPr lang="es-ES" b="0" i="0" dirty="0">
                <a:solidFill>
                  <a:srgbClr val="1E1E1E"/>
                </a:solidFill>
                <a:effectLst/>
                <a:latin typeface="lucida sans unicode" panose="020B0602030504020204" pitchFamily="34" charset="0"/>
              </a:rPr>
              <a:t>.</a:t>
            </a:r>
            <a:endParaRPr lang="es-ES" b="0" i="0" dirty="0">
              <a:solidFill>
                <a:srgbClr val="1E1E1E"/>
              </a:solidFill>
              <a:effectLst/>
              <a:latin typeface="Lato"/>
            </a:endParaRPr>
          </a:p>
          <a:p>
            <a:pPr algn="just"/>
            <a:r>
              <a:rPr lang="es-ES" b="0" i="0" dirty="0">
                <a:solidFill>
                  <a:srgbClr val="1E1E1E"/>
                </a:solidFill>
                <a:effectLst/>
                <a:latin typeface="lucida sans unicode" panose="020B0602030504020204" pitchFamily="34" charset="0"/>
              </a:rPr>
              <a:t>El 9 de febrero de 2012, el presidente Ollanta Humala anunció la captura del Camarada Artemio, uno de los últimos integrantes de la antigua cúpula de Sendero, y en el año 2013 las fuerzas de seguridad peruanas pusieron fin a la vida del hasta entonces número 2 de Proseguir, el Camarada Alipio, asestando de nuevo un duro golpe a la organización, cada vez más reducida y dañada.</a:t>
            </a:r>
            <a:endParaRPr lang="es-ES" b="0" i="0" dirty="0">
              <a:solidFill>
                <a:srgbClr val="1E1E1E"/>
              </a:solidFill>
              <a:effectLst/>
              <a:latin typeface="Lato"/>
            </a:endParaRPr>
          </a:p>
          <a:p>
            <a:endParaRPr lang="es-ES" dirty="0"/>
          </a:p>
        </p:txBody>
      </p:sp>
    </p:spTree>
    <p:extLst>
      <p:ext uri="{BB962C8B-B14F-4D97-AF65-F5344CB8AC3E}">
        <p14:creationId xmlns:p14="http://schemas.microsoft.com/office/powerpoint/2010/main" val="393802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74FC03-7F43-4CCB-BC35-B66DCD8EBA51}"/>
              </a:ext>
            </a:extLst>
          </p:cNvPr>
          <p:cNvSpPr>
            <a:spLocks noGrp="1"/>
          </p:cNvSpPr>
          <p:nvPr>
            <p:ph type="title"/>
          </p:nvPr>
        </p:nvSpPr>
        <p:spPr>
          <a:xfrm>
            <a:off x="628650" y="974727"/>
            <a:ext cx="7886700" cy="424416"/>
          </a:xfrm>
        </p:spPr>
        <p:txBody>
          <a:bodyPr>
            <a:noAutofit/>
          </a:bodyPr>
          <a:lstStyle/>
          <a:p>
            <a:r>
              <a:rPr lang="es-ES" sz="2800" dirty="0"/>
              <a:t>      </a:t>
            </a:r>
            <a:r>
              <a:rPr lang="es-ES" sz="2400" dirty="0"/>
              <a:t>Liberación de los renes de la embajada de Japón</a:t>
            </a:r>
          </a:p>
        </p:txBody>
      </p:sp>
      <p:pic>
        <p:nvPicPr>
          <p:cNvPr id="1026" name="Picture 2" descr="Movimientos Internacionales terroristas (página 3) - Monografias.com">
            <a:extLst>
              <a:ext uri="{FF2B5EF4-FFF2-40B4-BE49-F238E27FC236}">
                <a16:creationId xmlns:a16="http://schemas.microsoft.com/office/drawing/2014/main" id="{F594F324-77F1-4D9C-9FC4-4DA2622AAD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25416" y="1399143"/>
            <a:ext cx="7403335" cy="5034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606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A0DF14-BA20-CAB4-80F9-70A5D90ADDDA}"/>
              </a:ext>
            </a:extLst>
          </p:cNvPr>
          <p:cNvSpPr>
            <a:spLocks noGrp="1"/>
          </p:cNvSpPr>
          <p:nvPr>
            <p:ph type="title"/>
          </p:nvPr>
        </p:nvSpPr>
        <p:spPr>
          <a:xfrm>
            <a:off x="628650" y="974727"/>
            <a:ext cx="7886700" cy="580942"/>
          </a:xfrm>
        </p:spPr>
        <p:txBody>
          <a:bodyPr>
            <a:normAutofit fontScale="90000"/>
          </a:bodyPr>
          <a:lstStyle/>
          <a:p>
            <a:r>
              <a:rPr lang="es-ES"/>
              <a:t>                  Oscar Duran</a:t>
            </a:r>
            <a:endParaRPr lang="es-PE" dirty="0"/>
          </a:p>
        </p:txBody>
      </p:sp>
      <p:pic>
        <p:nvPicPr>
          <p:cNvPr id="5" name="Marcador de contenido 4" descr="Un hombre con un traje de color rojo&#10;&#10;Descripción generada automáticamente">
            <a:extLst>
              <a:ext uri="{FF2B5EF4-FFF2-40B4-BE49-F238E27FC236}">
                <a16:creationId xmlns:a16="http://schemas.microsoft.com/office/drawing/2014/main" id="{F0048488-7CE0-39CA-DFAC-BA0D2E6ED6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9397" y="1555669"/>
            <a:ext cx="7695953" cy="5106387"/>
          </a:xfrm>
        </p:spPr>
      </p:pic>
    </p:spTree>
    <p:extLst>
      <p:ext uri="{BB962C8B-B14F-4D97-AF65-F5344CB8AC3E}">
        <p14:creationId xmlns:p14="http://schemas.microsoft.com/office/powerpoint/2010/main" val="2269549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90A27D-BF3B-4FAB-8980-38DEE5F3B8A8}"/>
              </a:ext>
            </a:extLst>
          </p:cNvPr>
          <p:cNvSpPr>
            <a:spLocks noGrp="1"/>
          </p:cNvSpPr>
          <p:nvPr>
            <p:ph type="title"/>
          </p:nvPr>
        </p:nvSpPr>
        <p:spPr>
          <a:xfrm>
            <a:off x="628650" y="974726"/>
            <a:ext cx="7886700" cy="380349"/>
          </a:xfrm>
        </p:spPr>
        <p:txBody>
          <a:bodyPr>
            <a:normAutofit/>
          </a:bodyPr>
          <a:lstStyle/>
          <a:p>
            <a:r>
              <a:rPr lang="es-ES" sz="1700" dirty="0">
                <a:solidFill>
                  <a:srgbClr val="1E1E1E"/>
                </a:solidFill>
                <a:latin typeface="lucida sans unicode" panose="020B0602030504020204" pitchFamily="34" charset="0"/>
                <a:ea typeface="+mn-ea"/>
                <a:cs typeface="+mn-cs"/>
              </a:rPr>
              <a:t>                                     E</a:t>
            </a:r>
            <a:r>
              <a:rPr kumimoji="0" lang="es-ES" sz="1700" b="0" i="0" u="none" strike="noStrike" kern="1200" cap="none" spc="0" normalizeH="0" baseline="0" noProof="0" dirty="0">
                <a:ln>
                  <a:noFill/>
                </a:ln>
                <a:solidFill>
                  <a:srgbClr val="1E1E1E"/>
                </a:solidFill>
                <a:effectLst/>
                <a:uLnTx/>
                <a:uFillTx/>
                <a:latin typeface="lucida sans unicode" panose="020B0602030504020204" pitchFamily="34" charset="0"/>
                <a:ea typeface="+mn-ea"/>
                <a:cs typeface="+mn-cs"/>
              </a:rPr>
              <a:t>l presidente Ollanta Humala</a:t>
            </a:r>
            <a:endParaRPr lang="es-ES" dirty="0"/>
          </a:p>
        </p:txBody>
      </p:sp>
      <p:sp>
        <p:nvSpPr>
          <p:cNvPr id="3" name="Marcador de contenido 2">
            <a:extLst>
              <a:ext uri="{FF2B5EF4-FFF2-40B4-BE49-F238E27FC236}">
                <a16:creationId xmlns:a16="http://schemas.microsoft.com/office/drawing/2014/main" id="{FA4A3553-B2B7-42C9-B8B1-643426CDA8CC}"/>
              </a:ext>
            </a:extLst>
          </p:cNvPr>
          <p:cNvSpPr>
            <a:spLocks noGrp="1"/>
          </p:cNvSpPr>
          <p:nvPr>
            <p:ph idx="1"/>
          </p:nvPr>
        </p:nvSpPr>
        <p:spPr>
          <a:xfrm>
            <a:off x="628650" y="1355075"/>
            <a:ext cx="7886700" cy="5431488"/>
          </a:xfrm>
        </p:spPr>
        <p:txBody>
          <a:bodyPr>
            <a:normAutofit fontScale="47500" lnSpcReduction="20000"/>
          </a:bodyPr>
          <a:lstStyle/>
          <a:p>
            <a:pPr algn="just"/>
            <a:r>
              <a:rPr lang="es-ES" sz="3300" b="0" i="0" dirty="0">
                <a:solidFill>
                  <a:srgbClr val="1E1E1E"/>
                </a:solidFill>
                <a:effectLst/>
                <a:latin typeface="lucida sans unicode" panose="020B0602030504020204" pitchFamily="34" charset="0"/>
              </a:rPr>
              <a:t>El 9 de febrero de 2012, anunció la captura del Camarada Artemio, uno de los últimos integrantes de la antigua cúpula de Sendero, y en el año 2013 las fuerzas de seguridad peruanas pusieron fin a la vida del hasta entonces número 2 de Proseguir, el Camarada Alipio, asestando de nuevo un duro golpe a la organización, cada vez más reducida y dañada.</a:t>
            </a:r>
            <a:endParaRPr lang="es-ES" sz="3300" b="0" i="0" dirty="0">
              <a:solidFill>
                <a:srgbClr val="1E1E1E"/>
              </a:solidFill>
              <a:effectLst/>
              <a:latin typeface="Lato"/>
            </a:endParaRPr>
          </a:p>
          <a:p>
            <a:pPr algn="just"/>
            <a:r>
              <a:rPr lang="es-ES" sz="3300" b="0" i="0" dirty="0">
                <a:solidFill>
                  <a:srgbClr val="1E1E1E"/>
                </a:solidFill>
                <a:effectLst/>
                <a:latin typeface="lucida sans unicode" panose="020B0602030504020204" pitchFamily="34" charset="0"/>
              </a:rPr>
              <a:t>Aunque a día de hoy la banda maoísta se encuentra prácticamente desarticulada, las conexiones con los grandes grupos de narcotraficantes le dan todavía cuantiosos beneficios que le permiten el rearme y el mantenimiento de pequeñas células aisladas en la zona del VRAEM.</a:t>
            </a:r>
            <a:endParaRPr lang="es-ES" sz="3300" b="0" i="0" dirty="0">
              <a:solidFill>
                <a:srgbClr val="1E1E1E"/>
              </a:solidFill>
              <a:effectLst/>
              <a:latin typeface="Lato"/>
            </a:endParaRPr>
          </a:p>
          <a:p>
            <a:pPr algn="just"/>
            <a:r>
              <a:rPr lang="es-ES" sz="3300" b="0" i="0" dirty="0">
                <a:solidFill>
                  <a:srgbClr val="1E1E1E"/>
                </a:solidFill>
                <a:effectLst/>
                <a:latin typeface="lucida sans unicode" panose="020B0602030504020204" pitchFamily="34" charset="0"/>
              </a:rPr>
              <a:t>Los hermanos Quiste Palomino han hecho reaparecer el fantasma de Sendero Luminoso en el Perú, una organización que, según el informe final de la Comisión de la Verdad y la Reconciliación, se cobró la vida de más de 30.000 personas.</a:t>
            </a:r>
            <a:endParaRPr lang="es-ES" sz="3300" b="0" i="0" dirty="0">
              <a:solidFill>
                <a:srgbClr val="1E1E1E"/>
              </a:solidFill>
              <a:effectLst/>
              <a:latin typeface="Lato"/>
            </a:endParaRPr>
          </a:p>
          <a:p>
            <a:pPr marL="0" indent="0" algn="just">
              <a:buNone/>
            </a:pPr>
            <a:r>
              <a:rPr lang="es-ES" sz="3300" b="0" i="0" dirty="0">
                <a:solidFill>
                  <a:srgbClr val="1E1E1E"/>
                </a:solidFill>
                <a:effectLst/>
                <a:latin typeface="Lato"/>
              </a:rPr>
              <a:t> </a:t>
            </a:r>
          </a:p>
          <a:p>
            <a:pPr algn="just"/>
            <a:r>
              <a:rPr lang="es-ES" sz="3300" b="1" i="0" dirty="0">
                <a:solidFill>
                  <a:srgbClr val="1E1E1E"/>
                </a:solidFill>
                <a:effectLst/>
                <a:latin typeface="lucida sans unicode" panose="020B0602030504020204" pitchFamily="34" charset="0"/>
              </a:rPr>
              <a:t>Narcoterrorismo</a:t>
            </a:r>
            <a:endParaRPr lang="es-ES" sz="3300" b="0" i="0" dirty="0">
              <a:solidFill>
                <a:srgbClr val="1E1E1E"/>
              </a:solidFill>
              <a:effectLst/>
              <a:latin typeface="Lato"/>
            </a:endParaRPr>
          </a:p>
          <a:p>
            <a:pPr algn="just"/>
            <a:r>
              <a:rPr lang="es-ES" sz="3300" b="0" i="0" dirty="0">
                <a:solidFill>
                  <a:srgbClr val="1E1E1E"/>
                </a:solidFill>
                <a:effectLst/>
                <a:latin typeface="lucida sans unicode" panose="020B0602030504020204" pitchFamily="34" charset="0"/>
              </a:rPr>
              <a:t>La conexión de Sendero Luminoso con la producción y distribución de sustancias estupefacientes se remonta a la creación del grupo en los años ochenta. Su relación con el narcotráfico se acentuó aún más tras la detención de Abimael Guzmán, ya que las sucesivas derrotas ante las fuerzas de seguridad y la reducción notable de sus zonas de control, cortó otras vías de financiación como el saqueo, el robo o el impuesto revolucionario. Aunque hay que señalar que el negocio de la droga siempre fue la base de las finanzas de la banda.</a:t>
            </a:r>
            <a:endParaRPr lang="es-ES" sz="3300" b="0" i="0" dirty="0">
              <a:solidFill>
                <a:srgbClr val="1E1E1E"/>
              </a:solidFill>
              <a:effectLst/>
              <a:latin typeface="Lato"/>
            </a:endParaRPr>
          </a:p>
          <a:p>
            <a:endParaRPr lang="es-ES" dirty="0"/>
          </a:p>
        </p:txBody>
      </p:sp>
    </p:spTree>
    <p:extLst>
      <p:ext uri="{BB962C8B-B14F-4D97-AF65-F5344CB8AC3E}">
        <p14:creationId xmlns:p14="http://schemas.microsoft.com/office/powerpoint/2010/main" val="4205682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0A1824-5B83-4225-9AD7-462926461C2C}"/>
              </a:ext>
            </a:extLst>
          </p:cNvPr>
          <p:cNvSpPr>
            <a:spLocks noGrp="1"/>
          </p:cNvSpPr>
          <p:nvPr>
            <p:ph type="title"/>
          </p:nvPr>
        </p:nvSpPr>
        <p:spPr>
          <a:xfrm>
            <a:off x="628650" y="974726"/>
            <a:ext cx="7886700" cy="380349"/>
          </a:xfrm>
        </p:spPr>
        <p:txBody>
          <a:bodyPr>
            <a:noAutofit/>
          </a:bodyPr>
          <a:lstStyle/>
          <a:p>
            <a:r>
              <a:rPr lang="es-ES" sz="2400" dirty="0"/>
              <a:t>                  Sendero Luminoso aliado del narcotráfico</a:t>
            </a:r>
          </a:p>
        </p:txBody>
      </p:sp>
      <p:sp>
        <p:nvSpPr>
          <p:cNvPr id="3" name="Marcador de contenido 2">
            <a:extLst>
              <a:ext uri="{FF2B5EF4-FFF2-40B4-BE49-F238E27FC236}">
                <a16:creationId xmlns:a16="http://schemas.microsoft.com/office/drawing/2014/main" id="{82307DA5-D6D8-468F-9B8B-AB24C955CD1C}"/>
              </a:ext>
            </a:extLst>
          </p:cNvPr>
          <p:cNvSpPr>
            <a:spLocks noGrp="1"/>
          </p:cNvSpPr>
          <p:nvPr>
            <p:ph idx="1"/>
          </p:nvPr>
        </p:nvSpPr>
        <p:spPr>
          <a:xfrm>
            <a:off x="628650" y="1355075"/>
            <a:ext cx="7886700" cy="5431488"/>
          </a:xfrm>
        </p:spPr>
        <p:txBody>
          <a:bodyPr>
            <a:normAutofit fontScale="62500" lnSpcReduction="20000"/>
          </a:bodyPr>
          <a:lstStyle/>
          <a:p>
            <a:pPr algn="just"/>
            <a:r>
              <a:rPr lang="es-ES" dirty="0"/>
              <a:t>Estudios Internacionales de la Universidad Pontificia Católica de Perú, Jaime Antezana, afirmó que “En 2000 Sendero Luminoso estableció una firme alianza con los traficantes de droga y desde el 2004 ya se convirtió en un cártel del narcotráfico”</a:t>
            </a:r>
          </a:p>
          <a:p>
            <a:pPr algn="just"/>
            <a:endParaRPr lang="es-ES" dirty="0"/>
          </a:p>
          <a:p>
            <a:pPr algn="just"/>
            <a:r>
              <a:rPr lang="es-ES" dirty="0"/>
              <a:t>Las palabras del investigador peruano se confirmaron el 1 de junio de 2015 cuando la Oficina de Control de Bienes Extranjeros (OFAC), dependiente del Departamento del Tesoro de Estados Unidos, clasificó a la organización como una organización criminal narcoterrorista. El director interino de la OFAC, </a:t>
            </a:r>
            <a:r>
              <a:rPr lang="es-ES" dirty="0" err="1"/>
              <a:t>Jonh</a:t>
            </a:r>
            <a:r>
              <a:rPr lang="es-ES" dirty="0"/>
              <a:t> E. Smith, señaló que “desde su creación hace más de tres décadas, Sendero Luminoso evolucionó desde un grupo terrorista militante a un grupo criminal narcoterrorista responsable del tráfico de cocaína en América del Sur”.</a:t>
            </a:r>
          </a:p>
          <a:p>
            <a:pPr algn="just"/>
            <a:endParaRPr lang="es-ES" dirty="0"/>
          </a:p>
          <a:p>
            <a:pPr algn="just"/>
            <a:r>
              <a:rPr lang="es-ES" dirty="0"/>
              <a:t>Numerosos indicios hacen sospechar que los negocios ilícitos del actual grupo localizado en el VRAEM están conectados con los cárteles de la droga en México y las Fuerzas Armadas Revolucionarias de Colombia (FARC), ya que varios informes de la ONU señalan a Perú como el segundo productor mundial de cocaína tras Colombia. Se puede afirmar que el narcotráfico es, a día de hoy, la única vía de financiación del grupo de los hermanos Quiste Palomino, en su afán de liderar la antorcha de la revolución socialista, un dogma que ha abierto unas heridas profundas en Perú que tardarán largos años en cicatrizar.</a:t>
            </a:r>
          </a:p>
        </p:txBody>
      </p:sp>
    </p:spTree>
    <p:extLst>
      <p:ext uri="{BB962C8B-B14F-4D97-AF65-F5344CB8AC3E}">
        <p14:creationId xmlns:p14="http://schemas.microsoft.com/office/powerpoint/2010/main" val="2751876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3921E2-6865-8F4F-F695-7A3E2F98E91F}"/>
              </a:ext>
            </a:extLst>
          </p:cNvPr>
          <p:cNvSpPr>
            <a:spLocks noGrp="1"/>
          </p:cNvSpPr>
          <p:nvPr>
            <p:ph type="title"/>
          </p:nvPr>
        </p:nvSpPr>
        <p:spPr>
          <a:xfrm>
            <a:off x="628650" y="1091821"/>
            <a:ext cx="7886700" cy="1064525"/>
          </a:xfrm>
        </p:spPr>
        <p:txBody>
          <a:bodyPr>
            <a:normAutofit fontScale="90000"/>
          </a:bodyPr>
          <a:lstStyle/>
          <a:p>
            <a:br>
              <a:rPr lang="es-ES" sz="2700" dirty="0"/>
            </a:br>
            <a:r>
              <a:rPr lang="es-ES" sz="2700" dirty="0"/>
              <a:t>             Diferentes organizaciones criminales en el mundo</a:t>
            </a:r>
            <a:br>
              <a:rPr lang="es-ES" dirty="0"/>
            </a:br>
            <a:endParaRPr lang="es-PE" dirty="0"/>
          </a:p>
        </p:txBody>
      </p:sp>
      <p:sp>
        <p:nvSpPr>
          <p:cNvPr id="3" name="Marcador de contenido 2">
            <a:extLst>
              <a:ext uri="{FF2B5EF4-FFF2-40B4-BE49-F238E27FC236}">
                <a16:creationId xmlns:a16="http://schemas.microsoft.com/office/drawing/2014/main" id="{79C660D4-5BBF-6DBF-F87B-1E269D6805A7}"/>
              </a:ext>
            </a:extLst>
          </p:cNvPr>
          <p:cNvSpPr>
            <a:spLocks noGrp="1"/>
          </p:cNvSpPr>
          <p:nvPr>
            <p:ph idx="1"/>
          </p:nvPr>
        </p:nvSpPr>
        <p:spPr>
          <a:xfrm>
            <a:off x="628650" y="2156346"/>
            <a:ext cx="7886700" cy="4630217"/>
          </a:xfrm>
        </p:spPr>
        <p:txBody>
          <a:bodyPr>
            <a:normAutofit/>
          </a:bodyPr>
          <a:lstStyle/>
          <a:p>
            <a:r>
              <a:rPr lang="es-ES" sz="2400" dirty="0"/>
              <a:t>Mafia italiana. Cosa </a:t>
            </a:r>
            <a:r>
              <a:rPr lang="es-ES" sz="2400" dirty="0" err="1"/>
              <a:t>Nostra</a:t>
            </a:r>
            <a:r>
              <a:rPr lang="es-ES" sz="2400" dirty="0"/>
              <a:t> (Sicilia) ...</a:t>
            </a:r>
          </a:p>
          <a:p>
            <a:r>
              <a:rPr lang="es-ES" sz="2400" dirty="0"/>
              <a:t>Mafia </a:t>
            </a:r>
            <a:r>
              <a:rPr lang="es-ES" sz="2400" dirty="0" err="1"/>
              <a:t>italo</a:t>
            </a:r>
            <a:r>
              <a:rPr lang="es-ES" sz="2400" dirty="0"/>
              <a:t>-americana. Familia Bonanno (Nueva York) ...</a:t>
            </a:r>
          </a:p>
          <a:p>
            <a:r>
              <a:rPr lang="es-ES" sz="2400" dirty="0"/>
              <a:t>Mafias de Estados Unidos sin influencia italiana. ...</a:t>
            </a:r>
          </a:p>
          <a:p>
            <a:r>
              <a:rPr lang="es-ES" sz="2400" dirty="0"/>
              <a:t>Mafias con alta influencia en Europa. ...</a:t>
            </a:r>
          </a:p>
          <a:p>
            <a:r>
              <a:rPr lang="es-ES" sz="2400" dirty="0"/>
              <a:t>Crimen organizado en Corea. ...</a:t>
            </a:r>
          </a:p>
          <a:p>
            <a:r>
              <a:rPr lang="es-ES" sz="2400" dirty="0"/>
              <a:t>Los </a:t>
            </a:r>
            <a:r>
              <a:rPr lang="es-ES" sz="2400" dirty="0" err="1"/>
              <a:t>Mungiki</a:t>
            </a:r>
            <a:r>
              <a:rPr lang="es-ES" sz="2400" dirty="0"/>
              <a:t> en Kenia.</a:t>
            </a:r>
          </a:p>
          <a:p>
            <a:r>
              <a:rPr lang="es-ES" sz="2400" dirty="0"/>
              <a:t>Las Triadas de China.</a:t>
            </a:r>
          </a:p>
          <a:p>
            <a:r>
              <a:rPr lang="es-ES" sz="2400" dirty="0"/>
              <a:t>Los </a:t>
            </a:r>
            <a:r>
              <a:rPr lang="es-ES" sz="2400" dirty="0" err="1"/>
              <a:t>Yakuza</a:t>
            </a:r>
            <a:r>
              <a:rPr lang="es-ES" sz="2400" dirty="0"/>
              <a:t> de Japón</a:t>
            </a:r>
            <a:r>
              <a:rPr lang="es-ES" dirty="0"/>
              <a:t>.</a:t>
            </a:r>
            <a:endParaRPr lang="es-PE" dirty="0"/>
          </a:p>
        </p:txBody>
      </p:sp>
    </p:spTree>
    <p:extLst>
      <p:ext uri="{BB962C8B-B14F-4D97-AF65-F5344CB8AC3E}">
        <p14:creationId xmlns:p14="http://schemas.microsoft.com/office/powerpoint/2010/main" val="1852116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0515F7-DEB4-4DF7-819E-C75022CE76DF}"/>
              </a:ext>
            </a:extLst>
          </p:cNvPr>
          <p:cNvSpPr>
            <a:spLocks noGrp="1"/>
          </p:cNvSpPr>
          <p:nvPr>
            <p:ph type="title"/>
          </p:nvPr>
        </p:nvSpPr>
        <p:spPr>
          <a:xfrm>
            <a:off x="628650" y="974726"/>
            <a:ext cx="7886700" cy="380349"/>
          </a:xfrm>
        </p:spPr>
        <p:txBody>
          <a:bodyPr>
            <a:normAutofit fontScale="90000"/>
          </a:bodyPr>
          <a:lstStyle/>
          <a:p>
            <a:br>
              <a:rPr lang="es-ES" dirty="0"/>
            </a:br>
            <a:endParaRPr lang="es-ES" dirty="0"/>
          </a:p>
        </p:txBody>
      </p:sp>
      <p:sp>
        <p:nvSpPr>
          <p:cNvPr id="3" name="Marcador de contenido 2">
            <a:extLst>
              <a:ext uri="{FF2B5EF4-FFF2-40B4-BE49-F238E27FC236}">
                <a16:creationId xmlns:a16="http://schemas.microsoft.com/office/drawing/2014/main" id="{7E326006-2337-4E0F-AD7D-27D673FA4DAE}"/>
              </a:ext>
            </a:extLst>
          </p:cNvPr>
          <p:cNvSpPr>
            <a:spLocks noGrp="1"/>
          </p:cNvSpPr>
          <p:nvPr>
            <p:ph idx="1"/>
          </p:nvPr>
        </p:nvSpPr>
        <p:spPr>
          <a:xfrm>
            <a:off x="92256" y="1142780"/>
            <a:ext cx="8773797" cy="9885944"/>
          </a:xfrm>
        </p:spPr>
        <p:txBody>
          <a:bodyPr/>
          <a:lstStyle/>
          <a:p>
            <a:pPr algn="just"/>
            <a:r>
              <a:rPr lang="es-ES" sz="1600" dirty="0">
                <a:solidFill>
                  <a:srgbClr val="14171A"/>
                </a:solidFill>
                <a:latin typeface="system-ui"/>
              </a:rPr>
              <a:t>A</a:t>
            </a:r>
            <a:r>
              <a:rPr lang="es-ES" sz="1600" b="0" i="0" dirty="0">
                <a:solidFill>
                  <a:srgbClr val="14171A"/>
                </a:solidFill>
                <a:effectLst/>
                <a:latin typeface="system-ui"/>
              </a:rPr>
              <a:t>quí están los 105 votos de Acción Popular, Podemos, UPP, Alianza Para el Progreso, </a:t>
            </a:r>
            <a:r>
              <a:rPr lang="es-ES" sz="1600" b="0" i="0" dirty="0" err="1">
                <a:solidFill>
                  <a:srgbClr val="14171A"/>
                </a:solidFill>
                <a:effectLst/>
                <a:latin typeface="system-ui"/>
              </a:rPr>
              <a:t>Frepap</a:t>
            </a:r>
            <a:r>
              <a:rPr lang="es-ES" sz="1600" b="0" i="0" dirty="0">
                <a:solidFill>
                  <a:srgbClr val="14171A"/>
                </a:solidFill>
                <a:effectLst/>
                <a:latin typeface="system-ui"/>
              </a:rPr>
              <a:t>, Frente Amplio, Fuerza Popular y Somos Perú que vacaron a Vizcarra y que le entregaron el Ejecutivo a Manuel Merino. Recuérdalos para el 2021 (si hay elecciones).</a:t>
            </a:r>
          </a:p>
          <a:p>
            <a:br>
              <a:rPr lang="es-ES" b="0" i="0" dirty="0">
                <a:solidFill>
                  <a:srgbClr val="000000"/>
                </a:solidFill>
                <a:effectLst/>
                <a:latin typeface="Times New Roman" panose="02020603050405020304" pitchFamily="18" charset="0"/>
              </a:rPr>
            </a:br>
            <a:endParaRPr lang="es-ES" dirty="0"/>
          </a:p>
        </p:txBody>
      </p:sp>
      <p:pic>
        <p:nvPicPr>
          <p:cNvPr id="1026" name="Picture 2" descr="Cuadro: Útero.Pe">
            <a:extLst>
              <a:ext uri="{FF2B5EF4-FFF2-40B4-BE49-F238E27FC236}">
                <a16:creationId xmlns:a16="http://schemas.microsoft.com/office/drawing/2014/main" id="{AC4CF6A2-4C40-46BE-96AA-21CE3F0639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5745" y="2104222"/>
            <a:ext cx="4164375" cy="4472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083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9E574-0AC6-4C65-9FBC-FF4AC7BB73D8}"/>
              </a:ext>
            </a:extLst>
          </p:cNvPr>
          <p:cNvSpPr>
            <a:spLocks noGrp="1"/>
          </p:cNvSpPr>
          <p:nvPr>
            <p:ph type="title"/>
          </p:nvPr>
        </p:nvSpPr>
        <p:spPr>
          <a:xfrm>
            <a:off x="628650" y="974726"/>
            <a:ext cx="7886700" cy="380349"/>
          </a:xfrm>
        </p:spPr>
        <p:txBody>
          <a:bodyPr>
            <a:normAutofit fontScale="90000"/>
          </a:bodyPr>
          <a:lstStyle/>
          <a:p>
            <a:r>
              <a:rPr lang="es-ES" dirty="0"/>
              <a:t>                  </a:t>
            </a:r>
            <a:r>
              <a:rPr lang="es-ES" sz="3100" dirty="0"/>
              <a:t>Crisis política</a:t>
            </a:r>
          </a:p>
        </p:txBody>
      </p:sp>
      <p:sp>
        <p:nvSpPr>
          <p:cNvPr id="3" name="Marcador de contenido 2">
            <a:extLst>
              <a:ext uri="{FF2B5EF4-FFF2-40B4-BE49-F238E27FC236}">
                <a16:creationId xmlns:a16="http://schemas.microsoft.com/office/drawing/2014/main" id="{961DBFDD-760E-49E4-902B-5740CA705F74}"/>
              </a:ext>
            </a:extLst>
          </p:cNvPr>
          <p:cNvSpPr>
            <a:spLocks noGrp="1"/>
          </p:cNvSpPr>
          <p:nvPr>
            <p:ph idx="1"/>
          </p:nvPr>
        </p:nvSpPr>
        <p:spPr>
          <a:xfrm>
            <a:off x="628650" y="1432193"/>
            <a:ext cx="7886700" cy="5354370"/>
          </a:xfrm>
        </p:spPr>
        <p:txBody>
          <a:bodyPr/>
          <a:lstStyle/>
          <a:p>
            <a:pPr algn="just"/>
            <a:r>
              <a:rPr lang="es-ES" sz="2000" b="0" i="0" dirty="0">
                <a:solidFill>
                  <a:srgbClr val="000000"/>
                </a:solidFill>
                <a:effectLst/>
                <a:latin typeface="SourceSansPro-Regular"/>
              </a:rPr>
              <a:t>16 de noviembre. Mientras que se cumplía el estimo día de protestas contra el Gobierno de Manuel Merino en todo el país, la Policía Nacional reprimió brutalmente en el centro de Lima, dejando al menos 2 manifestantes fallecidos mas de 47 desaparecidos, 145 hospitalizados </a:t>
            </a:r>
            <a:r>
              <a:rPr lang="es-ES" b="0" i="0" dirty="0">
                <a:solidFill>
                  <a:srgbClr val="000000"/>
                </a:solidFill>
                <a:effectLst/>
                <a:latin typeface="SourceSansPro-Regular"/>
              </a:rPr>
              <a:t>..</a:t>
            </a:r>
            <a:endParaRPr lang="es-ES" dirty="0"/>
          </a:p>
        </p:txBody>
      </p:sp>
      <p:pic>
        <p:nvPicPr>
          <p:cNvPr id="5" name="Imagen 4">
            <a:extLst>
              <a:ext uri="{FF2B5EF4-FFF2-40B4-BE49-F238E27FC236}">
                <a16:creationId xmlns:a16="http://schemas.microsoft.com/office/drawing/2014/main" id="{9C018F14-71CF-4E5A-AECA-A241813EC4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9750" y="2721165"/>
            <a:ext cx="5524500" cy="3624551"/>
          </a:xfrm>
          <a:prstGeom prst="rect">
            <a:avLst/>
          </a:prstGeom>
        </p:spPr>
      </p:pic>
    </p:spTree>
    <p:extLst>
      <p:ext uri="{BB962C8B-B14F-4D97-AF65-F5344CB8AC3E}">
        <p14:creationId xmlns:p14="http://schemas.microsoft.com/office/powerpoint/2010/main" val="1903880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0053A8-4560-46BF-AD65-E26C2603585F}"/>
              </a:ext>
            </a:extLst>
          </p:cNvPr>
          <p:cNvSpPr>
            <a:spLocks noGrp="1"/>
          </p:cNvSpPr>
          <p:nvPr>
            <p:ph type="title"/>
          </p:nvPr>
        </p:nvSpPr>
        <p:spPr>
          <a:xfrm>
            <a:off x="628650" y="974727"/>
            <a:ext cx="7886700" cy="402382"/>
          </a:xfrm>
        </p:spPr>
        <p:txBody>
          <a:bodyPr>
            <a:normAutofit fontScale="90000"/>
          </a:bodyPr>
          <a:lstStyle/>
          <a:p>
            <a:r>
              <a:rPr lang="es-ES" dirty="0"/>
              <a:t>                          </a:t>
            </a:r>
            <a:r>
              <a:rPr lang="es-ES" sz="2700" dirty="0"/>
              <a:t>Conclusiones</a:t>
            </a:r>
          </a:p>
        </p:txBody>
      </p:sp>
      <p:sp>
        <p:nvSpPr>
          <p:cNvPr id="3" name="Marcador de contenido 2">
            <a:extLst>
              <a:ext uri="{FF2B5EF4-FFF2-40B4-BE49-F238E27FC236}">
                <a16:creationId xmlns:a16="http://schemas.microsoft.com/office/drawing/2014/main" id="{2D78F2B5-CFE0-4C60-ACD5-A8D51FB8606F}"/>
              </a:ext>
            </a:extLst>
          </p:cNvPr>
          <p:cNvSpPr>
            <a:spLocks noGrp="1"/>
          </p:cNvSpPr>
          <p:nvPr>
            <p:ph idx="1"/>
          </p:nvPr>
        </p:nvSpPr>
        <p:spPr>
          <a:xfrm>
            <a:off x="281354" y="1377108"/>
            <a:ext cx="8595360" cy="5480891"/>
          </a:xfrm>
        </p:spPr>
        <p:txBody>
          <a:bodyPr>
            <a:normAutofit fontScale="32500" lnSpcReduction="20000"/>
          </a:bodyPr>
          <a:lstStyle/>
          <a:p>
            <a:pPr algn="just">
              <a:buFont typeface="Arial" panose="020B0604020202020204" pitchFamily="34" charset="0"/>
              <a:buChar char="•"/>
            </a:pPr>
            <a:r>
              <a:rPr lang="es-ES" sz="4900" b="0" i="0" dirty="0">
                <a:solidFill>
                  <a:srgbClr val="1E1E1E"/>
                </a:solidFill>
                <a:effectLst/>
                <a:latin typeface="lucida sans unicode" panose="020B0602030504020204" pitchFamily="34" charset="0"/>
              </a:rPr>
              <a:t>Las desigualdades sociales y económicas han permito que el discurso senderista, aunque maquillado, siga presente en la sociedad peruana: la creación del partido Movimiento por la Amnistía y Derechos Fundamentales (MOVADEF) por el abogado defensor de Guzmán, Alfredo Crespo, deja claro que ciertos sectores, aunque minoritarios, siguen guiándose por el antiguo discurso del PCP-SL. ​A pesar de que el Jurado Nacional de Elecciones (JNE) denegó el registro del MOVADEF, en la actualidad el JNE se encuentra en proceso de confirmar la resolución del Registro de Organizaciones Políticas que declara improcedente el reconocimiento legal del nuevo grupo Frente de Unidad y Defensa del Pueblo Peruano (</a:t>
            </a:r>
            <a:r>
              <a:rPr lang="es-ES" sz="4900" b="0" i="0" dirty="0" err="1">
                <a:solidFill>
                  <a:srgbClr val="1E1E1E"/>
                </a:solidFill>
                <a:effectLst/>
                <a:latin typeface="lucida sans unicode" panose="020B0602030504020204" pitchFamily="34" charset="0"/>
              </a:rPr>
              <a:t>Fudepp</a:t>
            </a:r>
            <a:r>
              <a:rPr lang="es-ES" sz="4900" b="0" i="0" dirty="0">
                <a:solidFill>
                  <a:srgbClr val="1E1E1E"/>
                </a:solidFill>
                <a:effectLst/>
                <a:latin typeface="lucida sans unicode" panose="020B0602030504020204" pitchFamily="34" charset="0"/>
              </a:rPr>
              <a:t>), al considerar que existen numerosas evidencias de que el partido es el nuevo brazo político del MOVADEF y Sendero Luminoso.</a:t>
            </a:r>
            <a:endParaRPr lang="es-ES" sz="4900" b="0" i="0" dirty="0">
              <a:solidFill>
                <a:srgbClr val="1E1E1E"/>
              </a:solidFill>
              <a:effectLst/>
              <a:latin typeface="Lato"/>
            </a:endParaRPr>
          </a:p>
          <a:p>
            <a:pPr algn="just">
              <a:buFont typeface="Arial" panose="020B0604020202020204" pitchFamily="34" charset="0"/>
              <a:buChar char="•"/>
            </a:pPr>
            <a:r>
              <a:rPr lang="es-ES" sz="4900" b="0" i="0" dirty="0">
                <a:solidFill>
                  <a:srgbClr val="1E1E1E"/>
                </a:solidFill>
                <a:effectLst/>
                <a:latin typeface="lucida sans unicode" panose="020B0602030504020204" pitchFamily="34" charset="0"/>
              </a:rPr>
              <a:t>Sendero Luminoso sigue presente en Perú y no ha sido desarticulada: aunque la línea Proseguir no posea ni la mitad del espacio de poder que llegó a ocupar Sendero Luminoso, todavía quedan círculos de combatientes (se calcula que unos 150 miembros) muy localizados en la zona del VRAEM con capacidad operativa para atentar, como demostraron en 2008 o recientemente en abril de 2016 cuando un comando atacó a una patrulla militar falleciendo 8 soldados y 2 civiles. Proseguir continua operando y revive con sus ataques el terror generalizado vivido a finales del siglo XX.</a:t>
            </a:r>
            <a:endParaRPr lang="es-ES" sz="4900" b="0" i="0" dirty="0">
              <a:solidFill>
                <a:srgbClr val="1E1E1E"/>
              </a:solidFill>
              <a:effectLst/>
              <a:latin typeface="Lato"/>
            </a:endParaRPr>
          </a:p>
          <a:p>
            <a:pPr algn="just">
              <a:buFont typeface="Arial" panose="020B0604020202020204" pitchFamily="34" charset="0"/>
              <a:buChar char="•"/>
            </a:pPr>
            <a:r>
              <a:rPr lang="es-ES" sz="4900" b="0" i="0" dirty="0">
                <a:solidFill>
                  <a:srgbClr val="1E1E1E"/>
                </a:solidFill>
                <a:effectLst/>
                <a:latin typeface="lucida sans unicode" panose="020B0602030504020204" pitchFamily="34" charset="0"/>
              </a:rPr>
              <a:t>El grupo terrorista ha mutado a una organización narcoterrorista: todavía el factor ideológico sigue siendo una pieza importante dentro de la organización, pero el grupo ha centrado la mayor parte de sus actividades en el negocio de la cocaína. Se puede deducir que a día de hoy una parte importante de los integrantes de la organización entienden al grupo más como un cártel de la droga que como un partido ideológicamente comprometido con la guerra popular como fue en su origen.</a:t>
            </a:r>
          </a:p>
          <a:p>
            <a:endParaRPr lang="es-ES" dirty="0"/>
          </a:p>
        </p:txBody>
      </p:sp>
    </p:spTree>
    <p:extLst>
      <p:ext uri="{BB962C8B-B14F-4D97-AF65-F5344CB8AC3E}">
        <p14:creationId xmlns:p14="http://schemas.microsoft.com/office/powerpoint/2010/main" val="3818455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808C7A-B1AF-47E2-8400-CE76299C7346}"/>
              </a:ext>
            </a:extLst>
          </p:cNvPr>
          <p:cNvSpPr>
            <a:spLocks noGrp="1"/>
          </p:cNvSpPr>
          <p:nvPr>
            <p:ph type="title"/>
          </p:nvPr>
        </p:nvSpPr>
        <p:spPr>
          <a:xfrm>
            <a:off x="628650" y="974726"/>
            <a:ext cx="7886700" cy="435433"/>
          </a:xfrm>
        </p:spPr>
        <p:txBody>
          <a:bodyPr>
            <a:normAutofit/>
          </a:bodyPr>
          <a:lstStyle/>
          <a:p>
            <a:r>
              <a:rPr lang="es-ES" sz="2400" dirty="0"/>
              <a:t>                    Marcha nacional Plaza San Martin</a:t>
            </a:r>
          </a:p>
        </p:txBody>
      </p:sp>
      <p:pic>
        <p:nvPicPr>
          <p:cNvPr id="5" name="Marcador de contenido 4">
            <a:extLst>
              <a:ext uri="{FF2B5EF4-FFF2-40B4-BE49-F238E27FC236}">
                <a16:creationId xmlns:a16="http://schemas.microsoft.com/office/drawing/2014/main" id="{182EAEE5-0A4F-4044-8110-1A27B252DD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8649" y="1509311"/>
            <a:ext cx="7788237" cy="5020281"/>
          </a:xfrm>
        </p:spPr>
      </p:pic>
    </p:spTree>
    <p:extLst>
      <p:ext uri="{BB962C8B-B14F-4D97-AF65-F5344CB8AC3E}">
        <p14:creationId xmlns:p14="http://schemas.microsoft.com/office/powerpoint/2010/main" val="3527580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BD225-9F9D-4830-B661-1F8105036647}"/>
              </a:ext>
            </a:extLst>
          </p:cNvPr>
          <p:cNvSpPr>
            <a:spLocks noGrp="1"/>
          </p:cNvSpPr>
          <p:nvPr>
            <p:ph type="title"/>
          </p:nvPr>
        </p:nvSpPr>
        <p:spPr>
          <a:xfrm>
            <a:off x="628650" y="974727"/>
            <a:ext cx="7886700" cy="402382"/>
          </a:xfrm>
        </p:spPr>
        <p:txBody>
          <a:bodyPr>
            <a:normAutofit fontScale="90000"/>
          </a:bodyPr>
          <a:lstStyle/>
          <a:p>
            <a:r>
              <a:rPr lang="es-ES" dirty="0"/>
              <a:t>                    Introducción</a:t>
            </a:r>
          </a:p>
        </p:txBody>
      </p:sp>
      <p:sp>
        <p:nvSpPr>
          <p:cNvPr id="3" name="Marcador de contenido 2">
            <a:extLst>
              <a:ext uri="{FF2B5EF4-FFF2-40B4-BE49-F238E27FC236}">
                <a16:creationId xmlns:a16="http://schemas.microsoft.com/office/drawing/2014/main" id="{99B04A9F-E147-4BDF-9384-79831F17F0ED}"/>
              </a:ext>
            </a:extLst>
          </p:cNvPr>
          <p:cNvSpPr>
            <a:spLocks noGrp="1"/>
          </p:cNvSpPr>
          <p:nvPr>
            <p:ph idx="1"/>
          </p:nvPr>
        </p:nvSpPr>
        <p:spPr>
          <a:xfrm>
            <a:off x="628650" y="1454227"/>
            <a:ext cx="7886700" cy="5332336"/>
          </a:xfrm>
        </p:spPr>
        <p:txBody>
          <a:bodyPr>
            <a:normAutofit/>
          </a:bodyPr>
          <a:lstStyle/>
          <a:p>
            <a:pPr algn="just">
              <a:tabLst>
                <a:tab pos="1255713" algn="l"/>
              </a:tabLst>
            </a:pPr>
            <a:r>
              <a:rPr lang="es-ES" sz="2400" dirty="0"/>
              <a:t>Buen día señores alumnos, tocaremos el tema de la violencia política, social, económica y delincuencial en el Perú. Para entender con claridad se ha dividido en cuatro periodos.</a:t>
            </a:r>
          </a:p>
          <a:p>
            <a:pPr algn="just">
              <a:tabLst>
                <a:tab pos="1255713" algn="l"/>
              </a:tabLst>
            </a:pPr>
            <a:r>
              <a:rPr lang="es-ES" sz="2400" dirty="0"/>
              <a:t>1. 1980 -1983</a:t>
            </a:r>
          </a:p>
          <a:p>
            <a:pPr algn="just">
              <a:tabLst>
                <a:tab pos="1255713" algn="l"/>
              </a:tabLst>
            </a:pPr>
            <a:r>
              <a:rPr lang="es-ES" sz="2400" dirty="0"/>
              <a:t>2. 1983 – 1986.</a:t>
            </a:r>
          </a:p>
          <a:p>
            <a:pPr algn="just">
              <a:tabLst>
                <a:tab pos="1255713" algn="l"/>
              </a:tabLst>
            </a:pPr>
            <a:r>
              <a:rPr lang="es-ES" sz="2400" dirty="0"/>
              <a:t>3. 1986 – 1989</a:t>
            </a:r>
          </a:p>
          <a:p>
            <a:pPr algn="just">
              <a:tabLst>
                <a:tab pos="1255713" algn="l"/>
              </a:tabLst>
            </a:pPr>
            <a:r>
              <a:rPr lang="es-ES" sz="2400" dirty="0"/>
              <a:t>4. 1989 – 2024</a:t>
            </a:r>
          </a:p>
          <a:p>
            <a:pPr algn="just">
              <a:tabLst>
                <a:tab pos="1255713" algn="l"/>
              </a:tabLst>
            </a:pPr>
            <a:r>
              <a:rPr lang="es-ES" sz="2400" dirty="0"/>
              <a:t>Sendero Luminoso, el MRTA y el narcotráfico</a:t>
            </a:r>
          </a:p>
          <a:p>
            <a:pPr algn="just">
              <a:tabLst>
                <a:tab pos="1255713" algn="l"/>
              </a:tabLst>
            </a:pPr>
            <a:r>
              <a:rPr lang="es-ES" sz="2400" dirty="0"/>
              <a:t>El golpe de estado, crisis del estado, consecuencias muertes, desaparecidos, hospitalizados …</a:t>
            </a:r>
          </a:p>
          <a:p>
            <a:pPr marL="0" indent="0" algn="just">
              <a:buNone/>
              <a:tabLst>
                <a:tab pos="1255713" algn="l"/>
              </a:tabLst>
            </a:pPr>
            <a:endParaRPr lang="es-ES" sz="2400" dirty="0"/>
          </a:p>
        </p:txBody>
      </p:sp>
    </p:spTree>
    <p:extLst>
      <p:ext uri="{BB962C8B-B14F-4D97-AF65-F5344CB8AC3E}">
        <p14:creationId xmlns:p14="http://schemas.microsoft.com/office/powerpoint/2010/main" val="1990126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E3600E-7803-0285-B978-1DAEB9A3944A}"/>
              </a:ext>
            </a:extLst>
          </p:cNvPr>
          <p:cNvSpPr>
            <a:spLocks noGrp="1"/>
          </p:cNvSpPr>
          <p:nvPr>
            <p:ph type="title"/>
          </p:nvPr>
        </p:nvSpPr>
        <p:spPr>
          <a:xfrm>
            <a:off x="628650" y="974726"/>
            <a:ext cx="7886700" cy="432043"/>
          </a:xfrm>
        </p:spPr>
        <p:txBody>
          <a:bodyPr>
            <a:normAutofit fontScale="90000"/>
          </a:bodyPr>
          <a:lstStyle/>
          <a:p>
            <a:r>
              <a:rPr lang="es-ES" dirty="0"/>
              <a:t>                  </a:t>
            </a:r>
            <a:r>
              <a:rPr lang="es-ES" sz="3100" dirty="0"/>
              <a:t>Primera Toma de Lima</a:t>
            </a:r>
            <a:endParaRPr lang="es-PE" sz="3100" dirty="0"/>
          </a:p>
        </p:txBody>
      </p:sp>
      <p:sp>
        <p:nvSpPr>
          <p:cNvPr id="3" name="Marcador de contenido 2">
            <a:extLst>
              <a:ext uri="{FF2B5EF4-FFF2-40B4-BE49-F238E27FC236}">
                <a16:creationId xmlns:a16="http://schemas.microsoft.com/office/drawing/2014/main" id="{C121E650-7FB2-D74A-7C51-E475B862E4C7}"/>
              </a:ext>
            </a:extLst>
          </p:cNvPr>
          <p:cNvSpPr>
            <a:spLocks noGrp="1"/>
          </p:cNvSpPr>
          <p:nvPr>
            <p:ph idx="1"/>
          </p:nvPr>
        </p:nvSpPr>
        <p:spPr>
          <a:xfrm>
            <a:off x="253218" y="1406769"/>
            <a:ext cx="8637564" cy="5379794"/>
          </a:xfrm>
        </p:spPr>
        <p:txBody>
          <a:bodyPr>
            <a:normAutofit fontScale="77500" lnSpcReduction="20000"/>
          </a:bodyPr>
          <a:lstStyle/>
          <a:p>
            <a:pPr algn="just"/>
            <a:r>
              <a:rPr lang="es-ES" b="0" i="0" dirty="0">
                <a:solidFill>
                  <a:srgbClr val="202122"/>
                </a:solidFill>
                <a:effectLst/>
                <a:latin typeface="Arial" panose="020B0604020202020204" pitchFamily="34" charset="0"/>
              </a:rPr>
              <a:t>Una marcha denominada «Toma de Lima» o «10N»​ fue convocada el 20 de octubre por la Asamblea Nacional de los Pueblos (ANP), liderado por Marino Flores,​ para el 10 de noviembre en apoyo a Pedro Castillo ante las denuncias de corrupción en su contra exigiéndose, además, el cierre del congreso, la renuncia de la fiscal Patricia Benavides, quien abrió investigaciones al presidente por los presuntos casos de corrupción, y una nueva constitución en reemplazo a la </a:t>
            </a:r>
            <a:r>
              <a:rPr lang="es-ES" b="0" i="0" u="none" strike="noStrike" dirty="0">
                <a:solidFill>
                  <a:srgbClr val="3366CC"/>
                </a:solidFill>
                <a:effectLst/>
                <a:latin typeface="Arial" panose="020B0604020202020204" pitchFamily="34" charset="0"/>
                <a:hlinkClick r:id="rId2" tooltip="Constitución Política del Perú de 1993"/>
              </a:rPr>
              <a:t>constitución de 1993</a:t>
            </a:r>
            <a:r>
              <a:rPr lang="es-ES" b="0" i="0" dirty="0">
                <a:solidFill>
                  <a:srgbClr val="202122"/>
                </a:solidFill>
                <a:effectLst/>
                <a:latin typeface="Arial" panose="020B0604020202020204" pitchFamily="34" charset="0"/>
              </a:rPr>
              <a:t>. La convocatoria contó con el apoyo de diversas organizaciones sindicales y sociales de izquierda​ como </a:t>
            </a:r>
            <a:r>
              <a:rPr lang="es-ES" b="0" i="0" u="none" strike="noStrike" dirty="0">
                <a:solidFill>
                  <a:srgbClr val="3366CC"/>
                </a:solidFill>
                <a:effectLst/>
                <a:latin typeface="Arial" panose="020B0604020202020204" pitchFamily="34" charset="0"/>
                <a:hlinkClick r:id="rId3" tooltip="Nuevo Perú"/>
              </a:rPr>
              <a:t>Nuevo Perú</a:t>
            </a:r>
            <a:r>
              <a:rPr lang="es-ES" b="0" i="0" dirty="0">
                <a:solidFill>
                  <a:srgbClr val="202122"/>
                </a:solidFill>
                <a:effectLst/>
                <a:latin typeface="Arial" panose="020B0604020202020204" pitchFamily="34" charset="0"/>
              </a:rPr>
              <a:t> y </a:t>
            </a:r>
            <a:r>
              <a:rPr lang="es-ES" b="0" i="0" u="none" strike="noStrike" dirty="0">
                <a:solidFill>
                  <a:srgbClr val="3366CC"/>
                </a:solidFill>
                <a:effectLst/>
                <a:latin typeface="Arial" panose="020B0604020202020204" pitchFamily="34" charset="0"/>
                <a:hlinkClick r:id="rId4" tooltip="Partido Comunista del Perú - Patria Roja"/>
              </a:rPr>
              <a:t>Patria Roja</a:t>
            </a:r>
            <a:r>
              <a:rPr lang="es-ES" b="0" i="0" dirty="0">
                <a:solidFill>
                  <a:srgbClr val="202122"/>
                </a:solidFill>
                <a:effectLst/>
                <a:latin typeface="Arial" panose="020B0604020202020204" pitchFamily="34" charset="0"/>
              </a:rPr>
              <a:t>.</a:t>
            </a:r>
          </a:p>
          <a:p>
            <a:pPr algn="just"/>
            <a:r>
              <a:rPr lang="es-ES" b="0" i="0" dirty="0">
                <a:solidFill>
                  <a:srgbClr val="202122"/>
                </a:solidFill>
                <a:effectLst/>
                <a:latin typeface="Arial" panose="020B0604020202020204" pitchFamily="34" charset="0"/>
              </a:rPr>
              <a:t>Por el registro de visitas al despacho presidencial se supo que Marino Flores se reunió con Pedro Castillo el 7 de noviembre​ además se llegó a saber que Lourdes Huanca junto a Marino Flores, ambos promotores de la marcha, se reunieron con Luis Alberto Mendieta, Jefe del Gabinete Técnico de la Presidencia de la República por lo que se les acusó de ser probablemente portátiles.​ El 9 de noviembre, el Congreso de la República anunció que suspendían las sesiones ante la amenaza de hechos de violencia. El Ministerio del Interior invocó a quienes asistieran marcharan de forma pacífica un día antes.​</a:t>
            </a:r>
          </a:p>
          <a:p>
            <a:endParaRPr lang="es-PE" dirty="0"/>
          </a:p>
        </p:txBody>
      </p:sp>
    </p:spTree>
    <p:extLst>
      <p:ext uri="{BB962C8B-B14F-4D97-AF65-F5344CB8AC3E}">
        <p14:creationId xmlns:p14="http://schemas.microsoft.com/office/powerpoint/2010/main" val="2063301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7A8029-6F2D-294D-CF04-A615D2C10E8D}"/>
              </a:ext>
            </a:extLst>
          </p:cNvPr>
          <p:cNvSpPr>
            <a:spLocks noGrp="1"/>
          </p:cNvSpPr>
          <p:nvPr>
            <p:ph type="title"/>
          </p:nvPr>
        </p:nvSpPr>
        <p:spPr>
          <a:xfrm>
            <a:off x="628650" y="974727"/>
            <a:ext cx="7886700" cy="502382"/>
          </a:xfrm>
        </p:spPr>
        <p:txBody>
          <a:bodyPr>
            <a:normAutofit/>
          </a:bodyPr>
          <a:lstStyle/>
          <a:p>
            <a:r>
              <a:rPr lang="es-ES" sz="2400" dirty="0"/>
              <a:t>                            Segunda Toma de Lima</a:t>
            </a:r>
            <a:endParaRPr lang="es-PE" sz="2400" dirty="0"/>
          </a:p>
        </p:txBody>
      </p:sp>
      <p:sp>
        <p:nvSpPr>
          <p:cNvPr id="3" name="Marcador de contenido 2">
            <a:extLst>
              <a:ext uri="{FF2B5EF4-FFF2-40B4-BE49-F238E27FC236}">
                <a16:creationId xmlns:a16="http://schemas.microsoft.com/office/drawing/2014/main" id="{CB7F2D7C-A7C5-8166-D6A8-DC4CF1CC52C9}"/>
              </a:ext>
            </a:extLst>
          </p:cNvPr>
          <p:cNvSpPr>
            <a:spLocks noGrp="1"/>
          </p:cNvSpPr>
          <p:nvPr>
            <p:ph idx="1"/>
          </p:nvPr>
        </p:nvSpPr>
        <p:spPr>
          <a:xfrm>
            <a:off x="295423" y="1477109"/>
            <a:ext cx="8609426" cy="5309454"/>
          </a:xfrm>
        </p:spPr>
        <p:txBody>
          <a:bodyPr>
            <a:normAutofit lnSpcReduction="10000"/>
          </a:bodyPr>
          <a:lstStyle/>
          <a:p>
            <a:pPr algn="just"/>
            <a:r>
              <a:rPr lang="es-ES" b="0" i="0" dirty="0">
                <a:solidFill>
                  <a:srgbClr val="202122"/>
                </a:solidFill>
                <a:effectLst/>
              </a:rPr>
              <a:t>El 21 de enero la rectora de la universidad </a:t>
            </a:r>
            <a:r>
              <a:rPr lang="es-ES" b="0" i="0" u="none" strike="noStrike" dirty="0">
                <a:solidFill>
                  <a:srgbClr val="3366CC"/>
                </a:solidFill>
                <a:effectLst/>
              </a:rPr>
              <a:t>Jeri Ramón</a:t>
            </a:r>
            <a:r>
              <a:rPr lang="es-ES" b="0" i="0" dirty="0">
                <a:solidFill>
                  <a:srgbClr val="202122"/>
                </a:solidFill>
                <a:effectLst/>
              </a:rPr>
              <a:t> denunció vandalismo dentro de sus instalaciones.​En ese momento, una tanqueta de la </a:t>
            </a:r>
            <a:r>
              <a:rPr lang="es-ES" b="0" i="0" u="none" strike="noStrike" dirty="0">
                <a:solidFill>
                  <a:srgbClr val="3366CC"/>
                </a:solidFill>
                <a:effectLst/>
              </a:rPr>
              <a:t>Policía Nacional del Perú</a:t>
            </a:r>
            <a:r>
              <a:rPr lang="es-ES" b="0" i="0" dirty="0">
                <a:solidFill>
                  <a:srgbClr val="202122"/>
                </a:solidFill>
                <a:effectLst/>
              </a:rPr>
              <a:t> destruyó la puerta 3 de la ciudad universitaria para proceder con la intervención, efectivos policiales ingresaron,​ previamente habían lanzado bombas lacrimógenas. ​Paralelamente, camiones militares de la </a:t>
            </a:r>
            <a:r>
              <a:rPr lang="es-ES" b="0" i="0" u="none" strike="noStrike" dirty="0">
                <a:solidFill>
                  <a:srgbClr val="3366CC"/>
                </a:solidFill>
                <a:effectLst/>
              </a:rPr>
              <a:t>Marina de Guerra del Perú</a:t>
            </a:r>
            <a:r>
              <a:rPr lang="es-ES" b="0" i="0" dirty="0">
                <a:solidFill>
                  <a:srgbClr val="202122"/>
                </a:solidFill>
                <a:effectLst/>
              </a:rPr>
              <a:t> y de la policía nacional repletas de soldados, se posicionaron en los exteriores de la puerta de la </a:t>
            </a:r>
            <a:r>
              <a:rPr lang="es-ES" b="0" i="0" u="none" strike="noStrike" dirty="0">
                <a:solidFill>
                  <a:srgbClr val="3366CC"/>
                </a:solidFill>
                <a:effectLst/>
              </a:rPr>
              <a:t>Universidad Nacional de Ingeniería</a:t>
            </a:r>
            <a:r>
              <a:rPr lang="es-ES" b="0" i="0" dirty="0">
                <a:solidFill>
                  <a:srgbClr val="202122"/>
                </a:solidFill>
                <a:effectLst/>
              </a:rPr>
              <a:t>, sin embargo el ministro del interior, </a:t>
            </a:r>
            <a:r>
              <a:rPr lang="es-ES" b="0" i="0" u="none" strike="noStrike" dirty="0">
                <a:solidFill>
                  <a:srgbClr val="3366CC"/>
                </a:solidFill>
                <a:effectLst/>
              </a:rPr>
              <a:t>Vicente Romero</a:t>
            </a:r>
            <a:r>
              <a:rPr lang="es-ES" b="0" i="0" dirty="0">
                <a:solidFill>
                  <a:srgbClr val="202122"/>
                </a:solidFill>
                <a:effectLst/>
              </a:rPr>
              <a:t>, negó alguna clase de intervención al centro universitario,​horas más tarde los </a:t>
            </a:r>
            <a:r>
              <a:rPr lang="es-ES" b="0" i="0" dirty="0" err="1">
                <a:solidFill>
                  <a:srgbClr val="202122"/>
                </a:solidFill>
                <a:effectLst/>
              </a:rPr>
              <a:t>portatropas</a:t>
            </a:r>
            <a:r>
              <a:rPr lang="es-ES" b="0" i="0" dirty="0">
                <a:solidFill>
                  <a:srgbClr val="202122"/>
                </a:solidFill>
                <a:effectLst/>
              </a:rPr>
              <a:t> se retiraron.</a:t>
            </a:r>
            <a:endParaRPr lang="es-PE" dirty="0"/>
          </a:p>
        </p:txBody>
      </p:sp>
    </p:spTree>
    <p:extLst>
      <p:ext uri="{BB962C8B-B14F-4D97-AF65-F5344CB8AC3E}">
        <p14:creationId xmlns:p14="http://schemas.microsoft.com/office/powerpoint/2010/main" val="2515840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29F696-3402-69B5-F0FC-08E3FD155660}"/>
              </a:ext>
            </a:extLst>
          </p:cNvPr>
          <p:cNvSpPr>
            <a:spLocks noGrp="1"/>
          </p:cNvSpPr>
          <p:nvPr>
            <p:ph type="title"/>
          </p:nvPr>
        </p:nvSpPr>
        <p:spPr>
          <a:xfrm>
            <a:off x="628650" y="974727"/>
            <a:ext cx="7886700" cy="417976"/>
          </a:xfrm>
        </p:spPr>
        <p:txBody>
          <a:bodyPr>
            <a:noAutofit/>
          </a:bodyPr>
          <a:lstStyle/>
          <a:p>
            <a:r>
              <a:rPr lang="es-ES" sz="2800" b="0" i="0" dirty="0">
                <a:solidFill>
                  <a:srgbClr val="202020"/>
                </a:solidFill>
                <a:effectLst/>
                <a:latin typeface="Mundo"/>
              </a:rPr>
              <a:t>                         </a:t>
            </a:r>
            <a:r>
              <a:rPr lang="es-ES" sz="2800" dirty="0">
                <a:solidFill>
                  <a:srgbClr val="202020"/>
                </a:solidFill>
                <a:latin typeface="Mundo"/>
              </a:rPr>
              <a:t>Tercera</a:t>
            </a:r>
            <a:r>
              <a:rPr lang="es-ES" sz="2800" b="0" i="0" dirty="0">
                <a:solidFill>
                  <a:srgbClr val="202020"/>
                </a:solidFill>
                <a:effectLst/>
                <a:latin typeface="Mundo"/>
              </a:rPr>
              <a:t> </a:t>
            </a:r>
            <a:r>
              <a:rPr lang="es-ES" sz="2800" b="1" i="0" dirty="0">
                <a:solidFill>
                  <a:srgbClr val="202020"/>
                </a:solidFill>
                <a:effectLst/>
                <a:latin typeface="Mundo"/>
              </a:rPr>
              <a:t>Toma de Lima</a:t>
            </a:r>
            <a:r>
              <a:rPr lang="es-ES" sz="2800" b="0" i="0" dirty="0">
                <a:solidFill>
                  <a:srgbClr val="202020"/>
                </a:solidFill>
                <a:effectLst/>
                <a:latin typeface="Mundo"/>
              </a:rPr>
              <a:t>            </a:t>
            </a:r>
            <a:endParaRPr lang="es-PE" sz="2800" dirty="0"/>
          </a:p>
        </p:txBody>
      </p:sp>
      <p:sp>
        <p:nvSpPr>
          <p:cNvPr id="3" name="Marcador de contenido 2">
            <a:extLst>
              <a:ext uri="{FF2B5EF4-FFF2-40B4-BE49-F238E27FC236}">
                <a16:creationId xmlns:a16="http://schemas.microsoft.com/office/drawing/2014/main" id="{B5D8B86D-38B7-40C8-0C06-A7DF1411BE8B}"/>
              </a:ext>
            </a:extLst>
          </p:cNvPr>
          <p:cNvSpPr>
            <a:spLocks noGrp="1"/>
          </p:cNvSpPr>
          <p:nvPr>
            <p:ph idx="1"/>
          </p:nvPr>
        </p:nvSpPr>
        <p:spPr>
          <a:xfrm>
            <a:off x="628650" y="1392703"/>
            <a:ext cx="7886700" cy="5393860"/>
          </a:xfrm>
        </p:spPr>
        <p:txBody>
          <a:bodyPr>
            <a:normAutofit lnSpcReduction="10000"/>
          </a:bodyPr>
          <a:lstStyle/>
          <a:p>
            <a:pPr algn="just"/>
            <a:r>
              <a:rPr lang="es-ES" dirty="0">
                <a:solidFill>
                  <a:srgbClr val="202020"/>
                </a:solidFill>
                <a:latin typeface="Mundo"/>
              </a:rPr>
              <a:t>El 19 de Julio. C</a:t>
            </a:r>
            <a:r>
              <a:rPr lang="es-ES" b="0" i="0" dirty="0">
                <a:solidFill>
                  <a:srgbClr val="202020"/>
                </a:solidFill>
                <a:effectLst/>
                <a:latin typeface="Mundo"/>
              </a:rPr>
              <a:t>onvocada por sindicatos, organizaciones sociales, gremios y distintos dirigentes políticos pese al fracaso de la anterior, con la que se pretende fustigar a la presidenta </a:t>
            </a:r>
            <a:r>
              <a:rPr lang="es-ES" b="1" i="0" dirty="0">
                <a:solidFill>
                  <a:srgbClr val="202020"/>
                </a:solidFill>
                <a:effectLst/>
                <a:latin typeface="Mundo"/>
              </a:rPr>
              <a:t>Dina </a:t>
            </a:r>
            <a:r>
              <a:rPr lang="es-ES" b="1" i="0" dirty="0" err="1">
                <a:solidFill>
                  <a:srgbClr val="202020"/>
                </a:solidFill>
                <a:effectLst/>
                <a:latin typeface="Mundo"/>
              </a:rPr>
              <a:t>Boluarte</a:t>
            </a:r>
            <a:r>
              <a:rPr lang="es-ES" b="0" i="0" dirty="0">
                <a:solidFill>
                  <a:srgbClr val="202020"/>
                </a:solidFill>
                <a:effectLst/>
                <a:latin typeface="Mundo"/>
              </a:rPr>
              <a:t> y al Congreso y resucitar así las protestas de diciembre y enero.</a:t>
            </a:r>
          </a:p>
          <a:p>
            <a:pPr algn="just"/>
            <a:r>
              <a:rPr lang="es-ES" b="0" i="0" dirty="0">
                <a:solidFill>
                  <a:srgbClr val="202020"/>
                </a:solidFill>
                <a:effectLst/>
                <a:latin typeface="Mundo"/>
              </a:rPr>
              <a:t>A la cabeza, la Central General de Trabajadores del Perú (CGTP), que además de la renuncia presidencial exige el</a:t>
            </a:r>
            <a:r>
              <a:rPr lang="es-ES" b="1" i="0" dirty="0">
                <a:solidFill>
                  <a:srgbClr val="202020"/>
                </a:solidFill>
                <a:effectLst/>
                <a:latin typeface="Mundo"/>
              </a:rPr>
              <a:t> adelanto de las elecciones generales</a:t>
            </a:r>
            <a:r>
              <a:rPr lang="es-ES" b="0" i="0" dirty="0">
                <a:solidFill>
                  <a:srgbClr val="202020"/>
                </a:solidFill>
                <a:effectLst/>
                <a:latin typeface="Mundo"/>
              </a:rPr>
              <a:t>. Parte de los manifestantes también reclaman la puesta en marcha de una Asamblea Constituyente, que es el punto principal de la agenda política de Perú Libre (PL), partido marxista leninista que apoya a Castillo.</a:t>
            </a:r>
          </a:p>
          <a:p>
            <a:endParaRPr lang="es-PE" dirty="0"/>
          </a:p>
        </p:txBody>
      </p:sp>
    </p:spTree>
    <p:extLst>
      <p:ext uri="{BB962C8B-B14F-4D97-AF65-F5344CB8AC3E}">
        <p14:creationId xmlns:p14="http://schemas.microsoft.com/office/powerpoint/2010/main" val="448023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B7A3C-764F-BA3D-D960-540BDE767052}"/>
              </a:ext>
            </a:extLst>
          </p:cNvPr>
          <p:cNvSpPr>
            <a:spLocks noGrp="1"/>
          </p:cNvSpPr>
          <p:nvPr>
            <p:ph type="title"/>
          </p:nvPr>
        </p:nvSpPr>
        <p:spPr>
          <a:xfrm>
            <a:off x="628650" y="974727"/>
            <a:ext cx="7886700" cy="509690"/>
          </a:xfrm>
        </p:spPr>
        <p:txBody>
          <a:bodyPr>
            <a:normAutofit fontScale="90000"/>
          </a:bodyPr>
          <a:lstStyle/>
          <a:p>
            <a:r>
              <a:rPr lang="es-ES" dirty="0"/>
              <a:t>         </a:t>
            </a:r>
            <a:r>
              <a:rPr lang="es-ES" sz="3100" b="1" dirty="0"/>
              <a:t>La delincuencia organizada en el Perú</a:t>
            </a:r>
            <a:endParaRPr lang="es-PE" sz="3100" b="1" dirty="0"/>
          </a:p>
        </p:txBody>
      </p:sp>
      <p:sp>
        <p:nvSpPr>
          <p:cNvPr id="3" name="Marcador de contenido 2">
            <a:extLst>
              <a:ext uri="{FF2B5EF4-FFF2-40B4-BE49-F238E27FC236}">
                <a16:creationId xmlns:a16="http://schemas.microsoft.com/office/drawing/2014/main" id="{134479CE-CDB3-FC17-1CEC-292783818245}"/>
              </a:ext>
            </a:extLst>
          </p:cNvPr>
          <p:cNvSpPr>
            <a:spLocks noGrp="1"/>
          </p:cNvSpPr>
          <p:nvPr>
            <p:ph idx="1"/>
          </p:nvPr>
        </p:nvSpPr>
        <p:spPr>
          <a:xfrm>
            <a:off x="628650" y="1484417"/>
            <a:ext cx="7886700" cy="5302146"/>
          </a:xfrm>
        </p:spPr>
        <p:txBody>
          <a:bodyPr>
            <a:normAutofit fontScale="85000" lnSpcReduction="20000"/>
          </a:bodyPr>
          <a:lstStyle/>
          <a:p>
            <a:pPr algn="just"/>
            <a:r>
              <a:rPr lang="es-ES" b="0" i="0" dirty="0">
                <a:solidFill>
                  <a:srgbClr val="535353"/>
                </a:solidFill>
                <a:effectLst/>
                <a:latin typeface="SSPro-Regular"/>
              </a:rPr>
              <a:t> </a:t>
            </a:r>
            <a:r>
              <a:rPr lang="es-ES" b="1" dirty="0">
                <a:solidFill>
                  <a:srgbClr val="535353"/>
                </a:solidFill>
                <a:latin typeface="SSPro-Regular"/>
              </a:rPr>
              <a:t>D</a:t>
            </a:r>
            <a:r>
              <a:rPr lang="es-ES" b="1" i="0" dirty="0">
                <a:solidFill>
                  <a:srgbClr val="535353"/>
                </a:solidFill>
                <a:effectLst/>
                <a:latin typeface="SSPro-Regular"/>
              </a:rPr>
              <a:t>iversos casos de corrupción y lavado de activos</a:t>
            </a:r>
            <a:r>
              <a:rPr lang="es-ES" b="0" i="0" dirty="0">
                <a:solidFill>
                  <a:srgbClr val="535353"/>
                </a:solidFill>
                <a:effectLst/>
                <a:latin typeface="SSPro-Regular"/>
              </a:rPr>
              <a:t>, </a:t>
            </a:r>
            <a:r>
              <a:rPr lang="es-ES" b="1" i="0" dirty="0">
                <a:solidFill>
                  <a:srgbClr val="535353"/>
                </a:solidFill>
                <a:effectLst/>
                <a:latin typeface="SSPro-Regular"/>
              </a:rPr>
              <a:t>operarían como organizaciones criminales</a:t>
            </a:r>
            <a:r>
              <a:rPr lang="es-ES" b="0" i="0" dirty="0">
                <a:solidFill>
                  <a:srgbClr val="535353"/>
                </a:solidFill>
                <a:effectLst/>
                <a:latin typeface="SSPro-Regular"/>
              </a:rPr>
              <a:t>. Un ejemplo son los alcaldes de los distritos de La Victoria, San Bartolo, Santa Rosa y Villa María del Triunfo, quienes fueron detenidos por conformar presuntamente organizaciones criminales.</a:t>
            </a:r>
          </a:p>
          <a:p>
            <a:pPr algn="just"/>
            <a:r>
              <a:rPr lang="es-ES" b="0" i="0" dirty="0">
                <a:solidFill>
                  <a:srgbClr val="535353"/>
                </a:solidFill>
                <a:effectLst/>
                <a:latin typeface="SSPro-Regular"/>
              </a:rPr>
              <a:t>La relación entre la criminalidad organizada y la corrupción en el país es innegable. Diversas modalidades de actos corruptos se basan en el uso de estructuras organizadas para introducirse en el sector público y político a fin de operar bajo un </a:t>
            </a:r>
            <a:r>
              <a:rPr lang="es-ES" b="0" i="1" dirty="0">
                <a:solidFill>
                  <a:srgbClr val="535353"/>
                </a:solidFill>
                <a:effectLst/>
                <a:latin typeface="SSPro-Regular"/>
              </a:rPr>
              <a:t>sistema de corrupción</a:t>
            </a:r>
            <a:r>
              <a:rPr lang="es-ES" b="0" i="0" dirty="0">
                <a:solidFill>
                  <a:srgbClr val="535353"/>
                </a:solidFill>
                <a:effectLst/>
                <a:latin typeface="SSPro-Regular"/>
              </a:rPr>
              <a:t>. </a:t>
            </a:r>
          </a:p>
          <a:p>
            <a:pPr algn="just"/>
            <a:r>
              <a:rPr lang="es-ES" b="0" i="0" dirty="0">
                <a:solidFill>
                  <a:srgbClr val="535353"/>
                </a:solidFill>
                <a:effectLst/>
                <a:latin typeface="SSPro-Regular"/>
              </a:rPr>
              <a:t>Así, la distribución de contratos estatales a terceros que favorecen a los funcionarios por su “elección” o el depósito personal de pequeñas cantidades de dinero a una cuenta bancaria en distintas fechas y lugares requieren un grado de organización y número de participantes para su ejecución. Diversas modalidades de lavado de activos y actos de corrupción se visualizan en las tesis fiscales de los casos más relevantes de la actualidad, como los mencionados.</a:t>
            </a:r>
          </a:p>
          <a:p>
            <a:endParaRPr lang="es-PE" dirty="0"/>
          </a:p>
        </p:txBody>
      </p:sp>
    </p:spTree>
    <p:extLst>
      <p:ext uri="{BB962C8B-B14F-4D97-AF65-F5344CB8AC3E}">
        <p14:creationId xmlns:p14="http://schemas.microsoft.com/office/powerpoint/2010/main" val="3127146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107AD-306A-2344-16B4-4BE0ACDF64E2}"/>
              </a:ext>
            </a:extLst>
          </p:cNvPr>
          <p:cNvSpPr>
            <a:spLocks noGrp="1"/>
          </p:cNvSpPr>
          <p:nvPr>
            <p:ph type="title"/>
          </p:nvPr>
        </p:nvSpPr>
        <p:spPr>
          <a:xfrm>
            <a:off x="628650" y="1050877"/>
            <a:ext cx="7886700" cy="655093"/>
          </a:xfrm>
        </p:spPr>
        <p:txBody>
          <a:bodyPr>
            <a:normAutofit fontScale="90000"/>
          </a:bodyPr>
          <a:lstStyle/>
          <a:p>
            <a:br>
              <a:rPr lang="es-PE" sz="3100" dirty="0"/>
            </a:br>
            <a:r>
              <a:rPr lang="es-PE" sz="3100" dirty="0"/>
              <a:t>            Organizaciones criminales peruanas</a:t>
            </a:r>
            <a:br>
              <a:rPr lang="es-PE" dirty="0"/>
            </a:br>
            <a:endParaRPr lang="es-PE" dirty="0"/>
          </a:p>
        </p:txBody>
      </p:sp>
      <p:sp>
        <p:nvSpPr>
          <p:cNvPr id="3" name="Marcador de contenido 2">
            <a:extLst>
              <a:ext uri="{FF2B5EF4-FFF2-40B4-BE49-F238E27FC236}">
                <a16:creationId xmlns:a16="http://schemas.microsoft.com/office/drawing/2014/main" id="{9D3066E2-0D38-4E82-8DB9-22F7429AA0BD}"/>
              </a:ext>
            </a:extLst>
          </p:cNvPr>
          <p:cNvSpPr>
            <a:spLocks noGrp="1"/>
          </p:cNvSpPr>
          <p:nvPr>
            <p:ph idx="1"/>
          </p:nvPr>
        </p:nvSpPr>
        <p:spPr/>
        <p:txBody>
          <a:bodyPr/>
          <a:lstStyle/>
          <a:p>
            <a:r>
              <a:rPr lang="es-ES" dirty="0"/>
              <a:t>Nombre	 </a:t>
            </a:r>
          </a:p>
          <a:p>
            <a:r>
              <a:rPr lang="es-ES" dirty="0"/>
              <a:t>Los Guardianes de la Trocha	Activo</a:t>
            </a:r>
          </a:p>
          <a:p>
            <a:r>
              <a:rPr lang="es-ES" dirty="0"/>
              <a:t>Los Pulpos	Activo</a:t>
            </a:r>
          </a:p>
          <a:p>
            <a:r>
              <a:rPr lang="es-ES" dirty="0"/>
              <a:t>Los maldito de Bayóvar	Activo</a:t>
            </a:r>
          </a:p>
          <a:p>
            <a:r>
              <a:rPr lang="es-ES" dirty="0"/>
              <a:t>Los </a:t>
            </a:r>
            <a:r>
              <a:rPr lang="es-ES" dirty="0" err="1"/>
              <a:t>Chukis</a:t>
            </a:r>
            <a:r>
              <a:rPr lang="es-ES" dirty="0"/>
              <a:t>	Activo</a:t>
            </a:r>
            <a:endParaRPr lang="es-PE" dirty="0"/>
          </a:p>
        </p:txBody>
      </p:sp>
    </p:spTree>
    <p:extLst>
      <p:ext uri="{BB962C8B-B14F-4D97-AF65-F5344CB8AC3E}">
        <p14:creationId xmlns:p14="http://schemas.microsoft.com/office/powerpoint/2010/main" val="2394169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B7A3C-764F-BA3D-D960-540BDE767052}"/>
              </a:ext>
            </a:extLst>
          </p:cNvPr>
          <p:cNvSpPr>
            <a:spLocks noGrp="1"/>
          </p:cNvSpPr>
          <p:nvPr>
            <p:ph type="title"/>
          </p:nvPr>
        </p:nvSpPr>
        <p:spPr>
          <a:xfrm>
            <a:off x="628650" y="974727"/>
            <a:ext cx="7886700" cy="509690"/>
          </a:xfrm>
        </p:spPr>
        <p:txBody>
          <a:bodyPr>
            <a:normAutofit fontScale="90000"/>
          </a:bodyPr>
          <a:lstStyle/>
          <a:p>
            <a:r>
              <a:rPr lang="es-ES" dirty="0"/>
              <a:t>         </a:t>
            </a:r>
            <a:r>
              <a:rPr lang="es-ES" sz="3100" b="1" dirty="0"/>
              <a:t>Organizaciones criminales en el Perú</a:t>
            </a:r>
            <a:endParaRPr lang="es-PE" sz="3100" b="1" dirty="0"/>
          </a:p>
        </p:txBody>
      </p:sp>
      <p:sp>
        <p:nvSpPr>
          <p:cNvPr id="3" name="Marcador de contenido 2">
            <a:extLst>
              <a:ext uri="{FF2B5EF4-FFF2-40B4-BE49-F238E27FC236}">
                <a16:creationId xmlns:a16="http://schemas.microsoft.com/office/drawing/2014/main" id="{134479CE-CDB3-FC17-1CEC-292783818245}"/>
              </a:ext>
            </a:extLst>
          </p:cNvPr>
          <p:cNvSpPr>
            <a:spLocks noGrp="1"/>
          </p:cNvSpPr>
          <p:nvPr>
            <p:ph idx="1"/>
          </p:nvPr>
        </p:nvSpPr>
        <p:spPr>
          <a:xfrm>
            <a:off x="628650" y="1484417"/>
            <a:ext cx="7886700" cy="5302146"/>
          </a:xfrm>
        </p:spPr>
        <p:txBody>
          <a:bodyPr>
            <a:normAutofit/>
          </a:bodyPr>
          <a:lstStyle/>
          <a:p>
            <a:pPr algn="just"/>
            <a:r>
              <a:rPr lang="es-ES" b="0" i="0" dirty="0">
                <a:solidFill>
                  <a:srgbClr val="535353"/>
                </a:solidFill>
                <a:effectLst/>
                <a:latin typeface="SSPro-Regular"/>
              </a:rPr>
              <a:t> </a:t>
            </a:r>
            <a:r>
              <a:rPr lang="es-ES" sz="1800" b="1" dirty="0">
                <a:solidFill>
                  <a:schemeClr val="tx1">
                    <a:lumMod val="95000"/>
                    <a:lumOff val="5000"/>
                  </a:schemeClr>
                </a:solidFill>
                <a:latin typeface="SSPro-Regular"/>
              </a:rPr>
              <a:t>En el Perú operan diversas organizaciones criminales que se disputan el control de territorio para la realización de actividades ilícitas. La actividad de dichas organizaciones en el Perú ha incrementado el nivel de inseguridad.</a:t>
            </a:r>
            <a:endParaRPr lang="es-ES" sz="1800" b="0" i="0" dirty="0">
              <a:solidFill>
                <a:schemeClr val="tx1">
                  <a:lumMod val="95000"/>
                  <a:lumOff val="5000"/>
                </a:schemeClr>
              </a:solidFill>
              <a:effectLst/>
              <a:latin typeface="SSPro-Regular"/>
            </a:endParaRPr>
          </a:p>
          <a:p>
            <a:pPr algn="l"/>
            <a:r>
              <a:rPr lang="es-PE" b="0" i="0" dirty="0">
                <a:effectLst/>
                <a:highlight>
                  <a:srgbClr val="FFFFFF"/>
                </a:highlight>
                <a:latin typeface="Linux Libertine"/>
              </a:rPr>
              <a:t>Organizaciones criminales peruanas</a:t>
            </a:r>
          </a:p>
          <a:p>
            <a:br>
              <a:rPr lang="es-PE" dirty="0"/>
            </a:br>
            <a:endParaRPr lang="es-PE" dirty="0"/>
          </a:p>
        </p:txBody>
      </p:sp>
      <p:graphicFrame>
        <p:nvGraphicFramePr>
          <p:cNvPr id="6" name="Tabla 5">
            <a:extLst>
              <a:ext uri="{FF2B5EF4-FFF2-40B4-BE49-F238E27FC236}">
                <a16:creationId xmlns:a16="http://schemas.microsoft.com/office/drawing/2014/main" id="{D8D1B307-3249-02BF-694F-BA79E926CFB1}"/>
              </a:ext>
            </a:extLst>
          </p:cNvPr>
          <p:cNvGraphicFramePr>
            <a:graphicFrameLocks noGrp="1"/>
          </p:cNvGraphicFramePr>
          <p:nvPr>
            <p:extLst>
              <p:ext uri="{D42A27DB-BD31-4B8C-83A1-F6EECF244321}">
                <p14:modId xmlns:p14="http://schemas.microsoft.com/office/powerpoint/2010/main" val="289073313"/>
              </p:ext>
            </p:extLst>
          </p:nvPr>
        </p:nvGraphicFramePr>
        <p:xfrm>
          <a:off x="628650" y="3123942"/>
          <a:ext cx="7886700" cy="2759331"/>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2175159208"/>
                    </a:ext>
                  </a:extLst>
                </a:gridCol>
                <a:gridCol w="2628900">
                  <a:extLst>
                    <a:ext uri="{9D8B030D-6E8A-4147-A177-3AD203B41FA5}">
                      <a16:colId xmlns:a16="http://schemas.microsoft.com/office/drawing/2014/main" val="2999480775"/>
                    </a:ext>
                  </a:extLst>
                </a:gridCol>
                <a:gridCol w="2628900">
                  <a:extLst>
                    <a:ext uri="{9D8B030D-6E8A-4147-A177-3AD203B41FA5}">
                      <a16:colId xmlns:a16="http://schemas.microsoft.com/office/drawing/2014/main" val="1575263773"/>
                    </a:ext>
                  </a:extLst>
                </a:gridCol>
              </a:tblGrid>
              <a:tr h="0">
                <a:tc>
                  <a:txBody>
                    <a:bodyPr/>
                    <a:lstStyle/>
                    <a:p>
                      <a:pPr algn="ctr">
                        <a:lnSpc>
                          <a:spcPct val="107000"/>
                        </a:lnSpc>
                        <a:spcBef>
                          <a:spcPts val="1200"/>
                        </a:spcBef>
                        <a:spcAft>
                          <a:spcPts val="1200"/>
                        </a:spcAft>
                      </a:pPr>
                      <a:r>
                        <a:rPr lang="es-PE" sz="1200" kern="0">
                          <a:effectLst/>
                        </a:rPr>
                        <a:t>Nombre</a:t>
                      </a:r>
                      <a:endParaRPr lang="es-PE" sz="1100" kern="10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gn="ctr">
                        <a:lnSpc>
                          <a:spcPct val="107000"/>
                        </a:lnSpc>
                        <a:spcBef>
                          <a:spcPts val="1200"/>
                        </a:spcBef>
                        <a:spcAft>
                          <a:spcPts val="1200"/>
                        </a:spcAft>
                      </a:pPr>
                      <a:r>
                        <a:rPr lang="es-PE" sz="1200" kern="0">
                          <a:effectLst/>
                        </a:rPr>
                        <a:t>Estatus</a:t>
                      </a:r>
                      <a:endParaRPr lang="es-PE" sz="1100" kern="10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gn="ctr">
                        <a:lnSpc>
                          <a:spcPct val="107000"/>
                        </a:lnSpc>
                        <a:spcBef>
                          <a:spcPts val="1200"/>
                        </a:spcBef>
                        <a:spcAft>
                          <a:spcPts val="1200"/>
                        </a:spcAft>
                      </a:pPr>
                      <a:r>
                        <a:rPr lang="es-PE" sz="1200" kern="0">
                          <a:effectLst/>
                        </a:rPr>
                        <a:t>Descripción</a:t>
                      </a:r>
                      <a:endParaRPr lang="es-PE" sz="1100" kern="10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extLst>
                  <a:ext uri="{0D108BD9-81ED-4DB2-BD59-A6C34878D82A}">
                    <a16:rowId xmlns:a16="http://schemas.microsoft.com/office/drawing/2014/main" val="2850518147"/>
                  </a:ext>
                </a:extLst>
              </a:tr>
              <a:tr h="0">
                <a:tc>
                  <a:txBody>
                    <a:bodyPr/>
                    <a:lstStyle/>
                    <a:p>
                      <a:pPr>
                        <a:lnSpc>
                          <a:spcPct val="107000"/>
                        </a:lnSpc>
                        <a:spcBef>
                          <a:spcPts val="1200"/>
                        </a:spcBef>
                        <a:spcAft>
                          <a:spcPts val="1200"/>
                        </a:spcAft>
                      </a:pPr>
                      <a:r>
                        <a:rPr lang="es-PE" sz="1200" u="none" strike="noStrike" kern="0" dirty="0">
                          <a:effectLst/>
                        </a:rPr>
                        <a:t>Los Guardianes de la Trocha</a:t>
                      </a:r>
                      <a:endParaRPr lang="es-P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nSpc>
                          <a:spcPct val="107000"/>
                        </a:lnSpc>
                        <a:spcBef>
                          <a:spcPts val="1200"/>
                        </a:spcBef>
                        <a:spcAft>
                          <a:spcPts val="1200"/>
                        </a:spcAft>
                      </a:pPr>
                      <a:r>
                        <a:rPr lang="es-PE" sz="1200" kern="0">
                          <a:effectLst/>
                        </a:rPr>
                        <a:t>Activo</a:t>
                      </a:r>
                      <a:endParaRPr lang="es-PE" sz="1100" kern="10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nSpc>
                          <a:spcPct val="107000"/>
                        </a:lnSpc>
                        <a:spcBef>
                          <a:spcPts val="1200"/>
                        </a:spcBef>
                        <a:spcAft>
                          <a:spcPts val="1200"/>
                        </a:spcAft>
                      </a:pPr>
                      <a:r>
                        <a:rPr lang="es-PE" sz="1200" kern="0" dirty="0">
                          <a:effectLst/>
                        </a:rPr>
                        <a:t>Organización criminal dedicada a la minería ilegal en </a:t>
                      </a:r>
                      <a:r>
                        <a:rPr lang="es-PE" sz="1200" u="none" strike="noStrike" kern="0" dirty="0">
                          <a:effectLst/>
                        </a:rPr>
                        <a:t>La Pampa</a:t>
                      </a:r>
                      <a:r>
                        <a:rPr lang="es-PE" sz="1200" kern="0" dirty="0">
                          <a:effectLst/>
                        </a:rPr>
                        <a:t>, </a:t>
                      </a:r>
                      <a:r>
                        <a:rPr lang="es-PE" sz="1200" u="none" strike="noStrike" kern="0" dirty="0">
                          <a:effectLst/>
                        </a:rPr>
                        <a:t>Madre de Dios</a:t>
                      </a:r>
                      <a:r>
                        <a:rPr lang="es-PE" sz="1200" kern="0" dirty="0">
                          <a:effectLst/>
                        </a:rPr>
                        <a:t>.</a:t>
                      </a:r>
                      <a:endParaRPr lang="es-P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extLst>
                  <a:ext uri="{0D108BD9-81ED-4DB2-BD59-A6C34878D82A}">
                    <a16:rowId xmlns:a16="http://schemas.microsoft.com/office/drawing/2014/main" val="3756045928"/>
                  </a:ext>
                </a:extLst>
              </a:tr>
              <a:tr h="0">
                <a:tc>
                  <a:txBody>
                    <a:bodyPr/>
                    <a:lstStyle/>
                    <a:p>
                      <a:pPr>
                        <a:lnSpc>
                          <a:spcPct val="107000"/>
                        </a:lnSpc>
                        <a:spcBef>
                          <a:spcPts val="1200"/>
                        </a:spcBef>
                        <a:spcAft>
                          <a:spcPts val="1200"/>
                        </a:spcAft>
                      </a:pPr>
                      <a:r>
                        <a:rPr lang="es-PE" sz="1200" kern="0">
                          <a:effectLst/>
                        </a:rPr>
                        <a:t>Los Pulpos</a:t>
                      </a:r>
                      <a:endParaRPr lang="es-PE" sz="1100" kern="10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nSpc>
                          <a:spcPct val="107000"/>
                        </a:lnSpc>
                        <a:spcBef>
                          <a:spcPts val="1200"/>
                        </a:spcBef>
                        <a:spcAft>
                          <a:spcPts val="1200"/>
                        </a:spcAft>
                      </a:pPr>
                      <a:r>
                        <a:rPr lang="es-PE" sz="1200" kern="0" dirty="0">
                          <a:effectLst/>
                        </a:rPr>
                        <a:t>Activo</a:t>
                      </a:r>
                      <a:endParaRPr lang="es-P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nSpc>
                          <a:spcPct val="107000"/>
                        </a:lnSpc>
                        <a:spcBef>
                          <a:spcPts val="1200"/>
                        </a:spcBef>
                        <a:spcAft>
                          <a:spcPts val="1200"/>
                        </a:spcAft>
                      </a:pPr>
                      <a:r>
                        <a:rPr lang="es-PE" sz="1200" kern="0" dirty="0">
                          <a:effectLst/>
                        </a:rPr>
                        <a:t>Organización criminal dedicada a la extorsión, el secuestro y el asesinato con presencia en el norte peruano y </a:t>
                      </a:r>
                      <a:r>
                        <a:rPr lang="es-PE" sz="1200" u="none" strike="noStrike" kern="0" dirty="0">
                          <a:effectLst/>
                        </a:rPr>
                        <a:t>Chile</a:t>
                      </a:r>
                      <a:r>
                        <a:rPr lang="es-PE" sz="1200" kern="0" dirty="0">
                          <a:effectLst/>
                        </a:rPr>
                        <a:t>.</a:t>
                      </a:r>
                      <a:endParaRPr lang="es-P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extLst>
                  <a:ext uri="{0D108BD9-81ED-4DB2-BD59-A6C34878D82A}">
                    <a16:rowId xmlns:a16="http://schemas.microsoft.com/office/drawing/2014/main" val="561911001"/>
                  </a:ext>
                </a:extLst>
              </a:tr>
              <a:tr h="0">
                <a:tc>
                  <a:txBody>
                    <a:bodyPr/>
                    <a:lstStyle/>
                    <a:p>
                      <a:pPr>
                        <a:lnSpc>
                          <a:spcPct val="107000"/>
                        </a:lnSpc>
                        <a:spcBef>
                          <a:spcPts val="1200"/>
                        </a:spcBef>
                        <a:spcAft>
                          <a:spcPts val="1200"/>
                        </a:spcAft>
                      </a:pPr>
                      <a:r>
                        <a:rPr lang="es-PE" sz="1200" u="none" strike="noStrike" kern="0" dirty="0">
                          <a:effectLst/>
                        </a:rPr>
                        <a:t>Los maldito de Bayóvar</a:t>
                      </a:r>
                      <a:endParaRPr lang="es-P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nSpc>
                          <a:spcPct val="107000"/>
                        </a:lnSpc>
                        <a:spcBef>
                          <a:spcPts val="1200"/>
                        </a:spcBef>
                        <a:spcAft>
                          <a:spcPts val="1200"/>
                        </a:spcAft>
                      </a:pPr>
                      <a:r>
                        <a:rPr lang="es-PE" sz="1200" kern="0">
                          <a:effectLst/>
                        </a:rPr>
                        <a:t>Activo</a:t>
                      </a:r>
                      <a:endParaRPr lang="es-PE" sz="1100" kern="10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tc>
                  <a:txBody>
                    <a:bodyPr/>
                    <a:lstStyle/>
                    <a:p>
                      <a:pPr>
                        <a:lnSpc>
                          <a:spcPct val="107000"/>
                        </a:lnSpc>
                        <a:spcBef>
                          <a:spcPts val="1200"/>
                        </a:spcBef>
                        <a:spcAft>
                          <a:spcPts val="1200"/>
                        </a:spcAft>
                      </a:pPr>
                      <a:r>
                        <a:rPr lang="es-PE" sz="1200" kern="0" dirty="0">
                          <a:effectLst/>
                        </a:rPr>
                        <a:t>Organización criminal dedicada a la extorsión, secuestro, tráfico de terrenos y proxenetismo, teniendo como sede de operaciones el </a:t>
                      </a:r>
                      <a:r>
                        <a:rPr lang="es-PE" sz="1200" u="sng" kern="0" dirty="0">
                          <a:effectLst/>
                        </a:rPr>
                        <a:t>distrito de San Juan de Lurigancho</a:t>
                      </a:r>
                      <a:r>
                        <a:rPr lang="es-PE" sz="1200" kern="0" dirty="0">
                          <a:effectLst/>
                        </a:rPr>
                        <a:t>.</a:t>
                      </a:r>
                      <a:endParaRPr lang="es-P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0960" marR="60960" marT="30480" marB="30480" anchor="ctr"/>
                </a:tc>
                <a:extLst>
                  <a:ext uri="{0D108BD9-81ED-4DB2-BD59-A6C34878D82A}">
                    <a16:rowId xmlns:a16="http://schemas.microsoft.com/office/drawing/2014/main" val="478959800"/>
                  </a:ext>
                </a:extLst>
              </a:tr>
            </a:tbl>
          </a:graphicData>
        </a:graphic>
      </p:graphicFrame>
    </p:spTree>
    <p:extLst>
      <p:ext uri="{BB962C8B-B14F-4D97-AF65-F5344CB8AC3E}">
        <p14:creationId xmlns:p14="http://schemas.microsoft.com/office/powerpoint/2010/main" val="3599511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B7A3C-764F-BA3D-D960-540BDE767052}"/>
              </a:ext>
            </a:extLst>
          </p:cNvPr>
          <p:cNvSpPr>
            <a:spLocks noGrp="1"/>
          </p:cNvSpPr>
          <p:nvPr>
            <p:ph type="title"/>
          </p:nvPr>
        </p:nvSpPr>
        <p:spPr>
          <a:xfrm>
            <a:off x="485776" y="874714"/>
            <a:ext cx="7886700" cy="509690"/>
          </a:xfrm>
        </p:spPr>
        <p:txBody>
          <a:bodyPr>
            <a:normAutofit fontScale="90000"/>
          </a:bodyPr>
          <a:lstStyle/>
          <a:p>
            <a:r>
              <a:rPr lang="es-ES" dirty="0"/>
              <a:t>         </a:t>
            </a:r>
            <a:r>
              <a:rPr lang="es-ES" sz="3100" b="1" dirty="0"/>
              <a:t>Organizaciones criminales extranjeras</a:t>
            </a:r>
            <a:endParaRPr lang="es-PE" sz="3100" b="1" dirty="0"/>
          </a:p>
        </p:txBody>
      </p:sp>
      <p:graphicFrame>
        <p:nvGraphicFramePr>
          <p:cNvPr id="14" name="Tabla 13">
            <a:extLst>
              <a:ext uri="{FF2B5EF4-FFF2-40B4-BE49-F238E27FC236}">
                <a16:creationId xmlns:a16="http://schemas.microsoft.com/office/drawing/2014/main" id="{A53437D4-3626-F508-228A-AFFF747C5525}"/>
              </a:ext>
            </a:extLst>
          </p:cNvPr>
          <p:cNvGraphicFramePr>
            <a:graphicFrameLocks noGrp="1"/>
          </p:cNvGraphicFramePr>
          <p:nvPr>
            <p:extLst>
              <p:ext uri="{D42A27DB-BD31-4B8C-83A1-F6EECF244321}">
                <p14:modId xmlns:p14="http://schemas.microsoft.com/office/powerpoint/2010/main" val="3520091322"/>
              </p:ext>
            </p:extLst>
          </p:nvPr>
        </p:nvGraphicFramePr>
        <p:xfrm>
          <a:off x="628650" y="1384404"/>
          <a:ext cx="7600952" cy="4834231"/>
        </p:xfrm>
        <a:graphic>
          <a:graphicData uri="http://schemas.openxmlformats.org/drawingml/2006/table">
            <a:tbl>
              <a:tblPr firstRow="1" firstCol="1" bandRow="1">
                <a:tableStyleId>{5C22544A-7EE6-4342-B048-85BDC9FD1C3A}</a:tableStyleId>
              </a:tblPr>
              <a:tblGrid>
                <a:gridCol w="1900238">
                  <a:extLst>
                    <a:ext uri="{9D8B030D-6E8A-4147-A177-3AD203B41FA5}">
                      <a16:colId xmlns:a16="http://schemas.microsoft.com/office/drawing/2014/main" val="1895455180"/>
                    </a:ext>
                  </a:extLst>
                </a:gridCol>
                <a:gridCol w="1900238">
                  <a:extLst>
                    <a:ext uri="{9D8B030D-6E8A-4147-A177-3AD203B41FA5}">
                      <a16:colId xmlns:a16="http://schemas.microsoft.com/office/drawing/2014/main" val="1335326677"/>
                    </a:ext>
                  </a:extLst>
                </a:gridCol>
                <a:gridCol w="1900238">
                  <a:extLst>
                    <a:ext uri="{9D8B030D-6E8A-4147-A177-3AD203B41FA5}">
                      <a16:colId xmlns:a16="http://schemas.microsoft.com/office/drawing/2014/main" val="87339713"/>
                    </a:ext>
                  </a:extLst>
                </a:gridCol>
                <a:gridCol w="1900238">
                  <a:extLst>
                    <a:ext uri="{9D8B030D-6E8A-4147-A177-3AD203B41FA5}">
                      <a16:colId xmlns:a16="http://schemas.microsoft.com/office/drawing/2014/main" val="1708452340"/>
                    </a:ext>
                  </a:extLst>
                </a:gridCol>
              </a:tblGrid>
              <a:tr h="233255">
                <a:tc>
                  <a:txBody>
                    <a:bodyPr/>
                    <a:lstStyle/>
                    <a:p>
                      <a:pPr>
                        <a:lnSpc>
                          <a:spcPct val="107000"/>
                        </a:lnSpc>
                        <a:spcAft>
                          <a:spcPts val="800"/>
                        </a:spcAft>
                      </a:pPr>
                      <a:r>
                        <a:rPr lang="es-PE" sz="1000" kern="100">
                          <a:effectLst/>
                        </a:rPr>
                        <a:t>Nombre</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Estatus</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Origen</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Descripción</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extLst>
                  <a:ext uri="{0D108BD9-81ED-4DB2-BD59-A6C34878D82A}">
                    <a16:rowId xmlns:a16="http://schemas.microsoft.com/office/drawing/2014/main" val="1870716958"/>
                  </a:ext>
                </a:extLst>
              </a:tr>
              <a:tr h="578391">
                <a:tc>
                  <a:txBody>
                    <a:bodyPr/>
                    <a:lstStyle/>
                    <a:p>
                      <a:pPr>
                        <a:lnSpc>
                          <a:spcPct val="107000"/>
                        </a:lnSpc>
                        <a:spcAft>
                          <a:spcPts val="800"/>
                        </a:spcAft>
                      </a:pPr>
                      <a:r>
                        <a:rPr lang="es-PE" sz="1000" u="sng" kern="100" dirty="0" err="1">
                          <a:effectLst/>
                        </a:rPr>
                        <a:t>Yakuza</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Disuelto</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u="sng" kern="100" dirty="0">
                          <a:effectLst/>
                        </a:rPr>
                        <a:t>Japón</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Detectado en 2004, a partir de una denuncia de Yrene Oblitas. </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extLst>
                  <a:ext uri="{0D108BD9-81ED-4DB2-BD59-A6C34878D82A}">
                    <a16:rowId xmlns:a16="http://schemas.microsoft.com/office/drawing/2014/main" val="399946397"/>
                  </a:ext>
                </a:extLst>
              </a:tr>
              <a:tr h="594049">
                <a:tc>
                  <a:txBody>
                    <a:bodyPr/>
                    <a:lstStyle/>
                    <a:p>
                      <a:pPr>
                        <a:lnSpc>
                          <a:spcPct val="107000"/>
                        </a:lnSpc>
                        <a:spcAft>
                          <a:spcPts val="800"/>
                        </a:spcAft>
                      </a:pPr>
                      <a:r>
                        <a:rPr lang="es-PE" sz="1000" u="sng" kern="100" dirty="0">
                          <a:effectLst/>
                        </a:rPr>
                        <a:t>Tren de Aragua</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Activo</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u="sng" kern="100" dirty="0">
                          <a:effectLst/>
                        </a:rPr>
                        <a:t>Venezuela</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Detectado en el año 2018, para más información véase: Tren de Aragua en Perú.</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extLst>
                  <a:ext uri="{0D108BD9-81ED-4DB2-BD59-A6C34878D82A}">
                    <a16:rowId xmlns:a16="http://schemas.microsoft.com/office/drawing/2014/main" val="2864793398"/>
                  </a:ext>
                </a:extLst>
              </a:tr>
              <a:tr h="1626778">
                <a:tc>
                  <a:txBody>
                    <a:bodyPr/>
                    <a:lstStyle/>
                    <a:p>
                      <a:pPr>
                        <a:lnSpc>
                          <a:spcPct val="107000"/>
                        </a:lnSpc>
                        <a:spcAft>
                          <a:spcPts val="800"/>
                        </a:spcAft>
                      </a:pPr>
                      <a:r>
                        <a:rPr lang="es-PE" sz="1000" kern="100">
                          <a:effectLst/>
                        </a:rPr>
                        <a:t>Puros Hermanos Sicarios (PHS)</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Activo</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u="sng" kern="100" dirty="0">
                          <a:effectLst/>
                        </a:rPr>
                        <a:t>Venezuela</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Organización criminal dedicada a asesinatos y extorsiones. Fueron intervenidos en un operativo policial en un yate en Callao cuando realizaban una fiesta. Posteriormente, la fiscalía dispuso la liberación de 16 de los 19 capturados. ​</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extLst>
                  <a:ext uri="{0D108BD9-81ED-4DB2-BD59-A6C34878D82A}">
                    <a16:rowId xmlns:a16="http://schemas.microsoft.com/office/drawing/2014/main" val="3567312709"/>
                  </a:ext>
                </a:extLst>
              </a:tr>
              <a:tr h="1801758">
                <a:tc>
                  <a:txBody>
                    <a:bodyPr/>
                    <a:lstStyle/>
                    <a:p>
                      <a:pPr>
                        <a:lnSpc>
                          <a:spcPct val="107000"/>
                        </a:lnSpc>
                        <a:spcAft>
                          <a:spcPts val="800"/>
                        </a:spcAft>
                      </a:pPr>
                      <a:r>
                        <a:rPr lang="es-PE" sz="1000" kern="100" dirty="0">
                          <a:effectLst/>
                        </a:rPr>
                        <a:t>Los </a:t>
                      </a:r>
                      <a:r>
                        <a:rPr lang="es-PE" sz="1000" kern="100" dirty="0" err="1">
                          <a:effectLst/>
                        </a:rPr>
                        <a:t>Tiguerones</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a:effectLst/>
                        </a:rPr>
                        <a:t>Activo</a:t>
                      </a:r>
                      <a:endParaRPr lang="es-PE" sz="1000" kern="10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u="sng" kern="100" dirty="0">
                          <a:effectLst/>
                        </a:rPr>
                        <a:t>Ecuador</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tc>
                  <a:txBody>
                    <a:bodyPr/>
                    <a:lstStyle/>
                    <a:p>
                      <a:pPr>
                        <a:lnSpc>
                          <a:spcPct val="107000"/>
                        </a:lnSpc>
                        <a:spcAft>
                          <a:spcPts val="800"/>
                        </a:spcAft>
                      </a:pPr>
                      <a:r>
                        <a:rPr lang="es-PE" sz="1000" kern="100" dirty="0">
                          <a:effectLst/>
                        </a:rPr>
                        <a:t>Organización criminal dedicada a la trata de personas y </a:t>
                      </a:r>
                      <a:r>
                        <a:rPr lang="es-PE" sz="1000" kern="100" dirty="0" err="1">
                          <a:effectLst/>
                        </a:rPr>
                        <a:t>microcomercialización</a:t>
                      </a:r>
                      <a:r>
                        <a:rPr lang="es-PE" sz="1000" kern="100" dirty="0">
                          <a:effectLst/>
                        </a:rPr>
                        <a:t> de drogas. "Los </a:t>
                      </a:r>
                      <a:r>
                        <a:rPr lang="es-PE" sz="1000" kern="100" dirty="0" err="1">
                          <a:effectLst/>
                        </a:rPr>
                        <a:t>Tiguerones</a:t>
                      </a:r>
                      <a:r>
                        <a:rPr lang="es-PE" sz="1000" kern="100" dirty="0">
                          <a:effectLst/>
                        </a:rPr>
                        <a:t>" entraron en disputas con el "Tren de Aragua" para el control de las zonas de prostitución en el cono norte de Lima.​</a:t>
                      </a:r>
                      <a:endParaRPr lang="es-PE"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750" marR="53750" marT="26875" marB="26875" anchor="ctr"/>
                </a:tc>
                <a:extLst>
                  <a:ext uri="{0D108BD9-81ED-4DB2-BD59-A6C34878D82A}">
                    <a16:rowId xmlns:a16="http://schemas.microsoft.com/office/drawing/2014/main" val="3684077232"/>
                  </a:ext>
                </a:extLst>
              </a:tr>
            </a:tbl>
          </a:graphicData>
        </a:graphic>
      </p:graphicFrame>
    </p:spTree>
    <p:extLst>
      <p:ext uri="{BB962C8B-B14F-4D97-AF65-F5344CB8AC3E}">
        <p14:creationId xmlns:p14="http://schemas.microsoft.com/office/powerpoint/2010/main" val="958373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965C52-72B1-40B7-9811-4AFFEC066194}"/>
              </a:ext>
            </a:extLst>
          </p:cNvPr>
          <p:cNvSpPr>
            <a:spLocks noGrp="1"/>
          </p:cNvSpPr>
          <p:nvPr>
            <p:ph type="title"/>
          </p:nvPr>
        </p:nvSpPr>
        <p:spPr>
          <a:xfrm>
            <a:off x="628650" y="974727"/>
            <a:ext cx="7886700" cy="402382"/>
          </a:xfrm>
        </p:spPr>
        <p:txBody>
          <a:bodyPr>
            <a:normAutofit fontScale="90000"/>
          </a:bodyPr>
          <a:lstStyle/>
          <a:p>
            <a:pPr algn="ctr"/>
            <a:r>
              <a:rPr lang="es-ES" dirty="0"/>
              <a:t>Practica Semanal 8</a:t>
            </a:r>
          </a:p>
        </p:txBody>
      </p:sp>
      <p:sp>
        <p:nvSpPr>
          <p:cNvPr id="3" name="Marcador de contenido 2">
            <a:extLst>
              <a:ext uri="{FF2B5EF4-FFF2-40B4-BE49-F238E27FC236}">
                <a16:creationId xmlns:a16="http://schemas.microsoft.com/office/drawing/2014/main" id="{2A26CE04-7946-452E-B6A5-22191FFC18FE}"/>
              </a:ext>
            </a:extLst>
          </p:cNvPr>
          <p:cNvSpPr>
            <a:spLocks noGrp="1"/>
          </p:cNvSpPr>
          <p:nvPr>
            <p:ph idx="1"/>
          </p:nvPr>
        </p:nvSpPr>
        <p:spPr>
          <a:xfrm>
            <a:off x="628650" y="2000672"/>
            <a:ext cx="7886700" cy="2051891"/>
          </a:xfrm>
        </p:spPr>
        <p:txBody>
          <a:bodyPr>
            <a:normAutofit/>
          </a:bodyPr>
          <a:lstStyle/>
          <a:p>
            <a:r>
              <a:rPr lang="es-ES" sz="2000" dirty="0"/>
              <a:t>Grupo 1. </a:t>
            </a:r>
          </a:p>
          <a:p>
            <a:r>
              <a:rPr lang="es-ES" sz="2000" dirty="0"/>
              <a:t>Grupo 2.</a:t>
            </a:r>
          </a:p>
          <a:p>
            <a:r>
              <a:rPr lang="es-ES" sz="2000" dirty="0"/>
              <a:t> Grupo 3. </a:t>
            </a:r>
          </a:p>
          <a:p>
            <a:r>
              <a:rPr lang="es-ES" sz="2000"/>
              <a:t>VISITA AL MUSEO</a:t>
            </a:r>
            <a:endParaRPr lang="es-ES" sz="2000" dirty="0"/>
          </a:p>
        </p:txBody>
      </p:sp>
    </p:spTree>
    <p:extLst>
      <p:ext uri="{BB962C8B-B14F-4D97-AF65-F5344CB8AC3E}">
        <p14:creationId xmlns:p14="http://schemas.microsoft.com/office/powerpoint/2010/main" val="3165105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95BFB8-6081-4B80-BC36-3ACD3864DC1B}"/>
              </a:ext>
            </a:extLst>
          </p:cNvPr>
          <p:cNvSpPr>
            <a:spLocks noGrp="1"/>
          </p:cNvSpPr>
          <p:nvPr>
            <p:ph idx="1"/>
          </p:nvPr>
        </p:nvSpPr>
        <p:spPr>
          <a:xfrm>
            <a:off x="0" y="3562067"/>
            <a:ext cx="9144000" cy="655092"/>
          </a:xfrm>
        </p:spPr>
        <p:txBody>
          <a:bodyPr>
            <a:normAutofit lnSpcReduction="10000"/>
          </a:bodyPr>
          <a:lstStyle/>
          <a:p>
            <a:pPr marL="0" indent="0" algn="ctr">
              <a:buNone/>
            </a:pPr>
            <a:r>
              <a:rPr lang="es-ES" sz="4400" dirty="0"/>
              <a:t>        </a:t>
            </a:r>
            <a:r>
              <a:rPr lang="es-ES" sz="4400" dirty="0" err="1"/>
              <a:t>Tupananchickama</a:t>
            </a:r>
            <a:endParaRPr lang="es-ES" sz="4400" dirty="0"/>
          </a:p>
        </p:txBody>
      </p:sp>
    </p:spTree>
    <p:extLst>
      <p:ext uri="{BB962C8B-B14F-4D97-AF65-F5344CB8AC3E}">
        <p14:creationId xmlns:p14="http://schemas.microsoft.com/office/powerpoint/2010/main" val="2039348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9058C1-B4D1-4249-921C-0EDAA1B5C60C}"/>
              </a:ext>
            </a:extLst>
          </p:cNvPr>
          <p:cNvSpPr>
            <a:spLocks noGrp="1"/>
          </p:cNvSpPr>
          <p:nvPr>
            <p:ph type="title"/>
          </p:nvPr>
        </p:nvSpPr>
        <p:spPr>
          <a:xfrm>
            <a:off x="628650" y="974727"/>
            <a:ext cx="7886700" cy="402382"/>
          </a:xfrm>
        </p:spPr>
        <p:txBody>
          <a:bodyPr>
            <a:normAutofit/>
          </a:bodyPr>
          <a:lstStyle/>
          <a:p>
            <a:r>
              <a:rPr lang="es-ES" sz="2000" b="0" i="0" dirty="0">
                <a:solidFill>
                  <a:srgbClr val="202122"/>
                </a:solidFill>
                <a:effectLst/>
                <a:latin typeface="Arial" panose="020B0604020202020204" pitchFamily="34" charset="0"/>
              </a:rPr>
              <a:t>El Terrorismo en el Perú dividido en cuatro periodos</a:t>
            </a:r>
            <a:endParaRPr lang="es-ES" sz="2000" dirty="0"/>
          </a:p>
        </p:txBody>
      </p:sp>
      <p:sp>
        <p:nvSpPr>
          <p:cNvPr id="3" name="Marcador de contenido 2">
            <a:extLst>
              <a:ext uri="{FF2B5EF4-FFF2-40B4-BE49-F238E27FC236}">
                <a16:creationId xmlns:a16="http://schemas.microsoft.com/office/drawing/2014/main" id="{F80CED10-56FA-406C-86CC-AD7AE799ACD2}"/>
              </a:ext>
            </a:extLst>
          </p:cNvPr>
          <p:cNvSpPr>
            <a:spLocks noGrp="1"/>
          </p:cNvSpPr>
          <p:nvPr>
            <p:ph idx="1"/>
          </p:nvPr>
        </p:nvSpPr>
        <p:spPr>
          <a:xfrm>
            <a:off x="121186" y="1377109"/>
            <a:ext cx="8769426" cy="5409454"/>
          </a:xfrm>
        </p:spPr>
        <p:txBody>
          <a:bodyPr>
            <a:normAutofit fontScale="62500" lnSpcReduction="20000"/>
          </a:bodyPr>
          <a:lstStyle/>
          <a:p>
            <a:pPr marL="0" indent="0" algn="l">
              <a:buNone/>
            </a:pPr>
            <a:endParaRPr lang="es-ES" b="0" i="0" dirty="0">
              <a:solidFill>
                <a:srgbClr val="202122"/>
              </a:solidFill>
              <a:effectLst/>
              <a:latin typeface="Arial" panose="020B0604020202020204" pitchFamily="34" charset="0"/>
            </a:endParaRPr>
          </a:p>
          <a:p>
            <a:pPr algn="l">
              <a:buFont typeface="Arial" panose="020B0604020202020204" pitchFamily="34" charset="0"/>
              <a:buChar char="•"/>
            </a:pPr>
            <a:r>
              <a:rPr lang="es-ES" b="0" u="sng" strike="noStrike" dirty="0">
                <a:solidFill>
                  <a:srgbClr val="0B0080"/>
                </a:solidFill>
                <a:effectLst/>
                <a:latin typeface="+mj-lt"/>
                <a:hlinkClick r:id="rId2" tooltip="Sendero Luminoso"/>
              </a:rPr>
              <a:t>1. Primeros atentados y emboscadas (mayo de 1980-enero de 1983)</a:t>
            </a:r>
            <a:r>
              <a:rPr lang="es-ES" b="0" u="sng" dirty="0">
                <a:solidFill>
                  <a:srgbClr val="202122"/>
                </a:solidFill>
                <a:effectLst/>
                <a:latin typeface="+mj-lt"/>
              </a:rPr>
              <a:t>.</a:t>
            </a:r>
          </a:p>
          <a:p>
            <a:pPr algn="l">
              <a:buFont typeface="Arial" panose="020B0604020202020204" pitchFamily="34" charset="0"/>
              <a:buChar char="•"/>
            </a:pPr>
            <a:r>
              <a:rPr lang="es-ES" b="0" u="sng" strike="noStrike" dirty="0">
                <a:solidFill>
                  <a:srgbClr val="0B0080"/>
                </a:solidFill>
                <a:effectLst/>
                <a:latin typeface="+mj-lt"/>
                <a:hlinkClick r:id="rId3" tooltip="Sendero Luminoso"/>
              </a:rPr>
              <a:t>Escalada y pico de la violencia: masacres y atentados (enero de 1983-junio de 1986)</a:t>
            </a:r>
            <a:r>
              <a:rPr lang="es-ES" b="0" u="sng" dirty="0">
                <a:solidFill>
                  <a:srgbClr val="202122"/>
                </a:solidFill>
                <a:effectLst/>
                <a:latin typeface="+mj-lt"/>
              </a:rPr>
              <a:t>.</a:t>
            </a:r>
          </a:p>
          <a:p>
            <a:pPr algn="l">
              <a:buFont typeface="Arial" panose="020B0604020202020204" pitchFamily="34" charset="0"/>
              <a:buChar char="•"/>
            </a:pPr>
            <a:r>
              <a:rPr lang="es-ES" u="sng" dirty="0">
                <a:solidFill>
                  <a:srgbClr val="0B0080"/>
                </a:solidFill>
                <a:latin typeface="+mj-lt"/>
                <a:hlinkClick r:id="rId4" tooltip="Sendero Luminoso"/>
              </a:rPr>
              <a:t>2</a:t>
            </a:r>
            <a:r>
              <a:rPr lang="es-ES" b="0" u="sng" strike="noStrike" dirty="0">
                <a:solidFill>
                  <a:srgbClr val="0B0080"/>
                </a:solidFill>
                <a:effectLst/>
                <a:latin typeface="+mj-lt"/>
                <a:hlinkClick r:id="rId4" tooltip="Sendero Luminoso"/>
              </a:rPr>
              <a:t>. Despliegue nacional del terrorismo (junio de 1986-marzo de 1989)</a:t>
            </a:r>
            <a:r>
              <a:rPr lang="es-ES" b="0" u="sng" dirty="0">
                <a:solidFill>
                  <a:srgbClr val="202122"/>
                </a:solidFill>
                <a:effectLst/>
                <a:latin typeface="+mj-lt"/>
              </a:rPr>
              <a:t>.</a:t>
            </a:r>
          </a:p>
          <a:p>
            <a:pPr algn="l">
              <a:buFont typeface="Arial" panose="020B0604020202020204" pitchFamily="34" charset="0"/>
              <a:buChar char="•"/>
            </a:pPr>
            <a:r>
              <a:rPr lang="es-ES" b="0" u="sng" strike="noStrike" dirty="0">
                <a:solidFill>
                  <a:srgbClr val="0B0080"/>
                </a:solidFill>
                <a:effectLst/>
                <a:latin typeface="+mj-lt"/>
                <a:hlinkClick r:id="rId5" tooltip="Sendero Luminoso"/>
              </a:rPr>
              <a:t>3. Crisis extrema: Equilibrio estratégico y nueva estrategia antisubversiva (marzo de 1989-setiembre de 1992)</a:t>
            </a:r>
            <a:r>
              <a:rPr lang="es-ES" b="0" u="sng" dirty="0">
                <a:solidFill>
                  <a:srgbClr val="202122"/>
                </a:solidFill>
                <a:effectLst/>
                <a:latin typeface="+mj-lt"/>
              </a:rPr>
              <a:t>.</a:t>
            </a:r>
          </a:p>
          <a:p>
            <a:pPr algn="l">
              <a:buFont typeface="Arial" panose="020B0604020202020204" pitchFamily="34" charset="0"/>
              <a:buChar char="•"/>
            </a:pPr>
            <a:r>
              <a:rPr lang="es-ES" b="0" u="sng" strike="noStrike" dirty="0">
                <a:solidFill>
                  <a:srgbClr val="0B0080"/>
                </a:solidFill>
                <a:effectLst/>
                <a:latin typeface="+mj-lt"/>
                <a:hlinkClick r:id="rId6" tooltip="Sendero Luminoso"/>
              </a:rPr>
              <a:t>4. Declive (setiembre 1992-noviembre 2020)</a:t>
            </a:r>
            <a:r>
              <a:rPr lang="es-ES" b="0" u="sng" dirty="0">
                <a:solidFill>
                  <a:srgbClr val="202122"/>
                </a:solidFill>
                <a:effectLst/>
                <a:latin typeface="+mj-lt"/>
              </a:rPr>
              <a:t>.</a:t>
            </a:r>
          </a:p>
          <a:p>
            <a:pPr algn="just"/>
            <a:r>
              <a:rPr lang="es-ES" b="0" i="0" dirty="0">
                <a:solidFill>
                  <a:srgbClr val="202122"/>
                </a:solidFill>
                <a:effectLst/>
                <a:latin typeface="+mj-lt"/>
              </a:rPr>
              <a:t>El conflicto se inició cuando el incipiente grupo político </a:t>
            </a:r>
            <a:r>
              <a:rPr lang="es-ES" b="0" i="0" strike="noStrike" dirty="0">
                <a:solidFill>
                  <a:srgbClr val="0B0080"/>
                </a:solidFill>
                <a:effectLst/>
                <a:latin typeface="+mj-lt"/>
                <a:hlinkClick r:id="rId7" tooltip="Sendero Luminoso"/>
              </a:rPr>
              <a:t>Sendero Luminoso</a:t>
            </a:r>
            <a:r>
              <a:rPr lang="es-ES" b="0" i="0" dirty="0">
                <a:solidFill>
                  <a:srgbClr val="202122"/>
                </a:solidFill>
                <a:effectLst/>
                <a:latin typeface="+mj-lt"/>
              </a:rPr>
              <a:t> atacó e incendió </a:t>
            </a:r>
            <a:r>
              <a:rPr lang="es-ES" dirty="0">
                <a:solidFill>
                  <a:srgbClr val="202122"/>
                </a:solidFill>
                <a:latin typeface="+mj-lt"/>
              </a:rPr>
              <a:t>l</a:t>
            </a:r>
            <a:r>
              <a:rPr lang="es-ES" b="0" i="0" dirty="0">
                <a:solidFill>
                  <a:srgbClr val="202122"/>
                </a:solidFill>
                <a:effectLst/>
                <a:latin typeface="+mj-lt"/>
              </a:rPr>
              <a:t>as urnas electorales en el poblado de </a:t>
            </a:r>
            <a:r>
              <a:rPr lang="es-ES" b="0" i="0" strike="noStrike" dirty="0">
                <a:solidFill>
                  <a:srgbClr val="0B0080"/>
                </a:solidFill>
                <a:effectLst/>
                <a:latin typeface="+mj-lt"/>
                <a:hlinkClick r:id="rId8" tooltip="Chuschi"/>
              </a:rPr>
              <a:t>Chuschi</a:t>
            </a:r>
            <a:r>
              <a:rPr lang="es-ES" b="0" i="0" dirty="0">
                <a:solidFill>
                  <a:srgbClr val="202122"/>
                </a:solidFill>
                <a:effectLst/>
                <a:latin typeface="+mj-lt"/>
              </a:rPr>
              <a:t> en las </a:t>
            </a:r>
            <a:r>
              <a:rPr lang="es-ES" b="0" i="0" dirty="0">
                <a:solidFill>
                  <a:srgbClr val="FAA700"/>
                </a:solidFill>
                <a:effectLst/>
                <a:latin typeface="+mj-lt"/>
                <a:hlinkClick r:id="rId9"/>
              </a:rPr>
              <a:t>elecciones generales de 1980</a:t>
            </a:r>
            <a:r>
              <a:rPr lang="es-ES" dirty="0">
                <a:solidFill>
                  <a:srgbClr val="202122"/>
                </a:solidFill>
                <a:latin typeface="+mj-lt"/>
              </a:rPr>
              <a:t>.</a:t>
            </a:r>
          </a:p>
          <a:p>
            <a:pPr algn="just"/>
            <a:r>
              <a:rPr lang="es-ES" b="0" i="0" dirty="0">
                <a:solidFill>
                  <a:srgbClr val="202122"/>
                </a:solidFill>
                <a:effectLst/>
                <a:latin typeface="+mj-lt"/>
              </a:rPr>
              <a:t> </a:t>
            </a:r>
            <a:r>
              <a:rPr lang="es-ES" dirty="0">
                <a:solidFill>
                  <a:srgbClr val="202122"/>
                </a:solidFill>
                <a:latin typeface="+mj-lt"/>
              </a:rPr>
              <a:t>P</a:t>
            </a:r>
            <a:r>
              <a:rPr lang="es-ES" b="0" i="0" dirty="0">
                <a:solidFill>
                  <a:srgbClr val="202122"/>
                </a:solidFill>
                <a:effectLst/>
                <a:latin typeface="+mj-lt"/>
              </a:rPr>
              <a:t>osteriormente el Estado peruano declara en estado de emergencia en el </a:t>
            </a:r>
            <a:r>
              <a:rPr lang="es-ES" b="0" i="0" strike="noStrike" dirty="0">
                <a:solidFill>
                  <a:srgbClr val="0B0080"/>
                </a:solidFill>
                <a:effectLst/>
                <a:latin typeface="+mj-lt"/>
                <a:hlinkClick r:id="rId10" tooltip="Departamento de Ayacucho"/>
              </a:rPr>
              <a:t>departamento de Ayacucho</a:t>
            </a:r>
            <a:r>
              <a:rPr lang="es-ES" b="0" i="0" dirty="0">
                <a:solidFill>
                  <a:srgbClr val="202122"/>
                </a:solidFill>
                <a:effectLst/>
                <a:latin typeface="+mj-lt"/>
              </a:rPr>
              <a:t> poniéndolo bajo mando militar e iniciando una constante tensión entre la población; la posterior aparición del </a:t>
            </a:r>
            <a:r>
              <a:rPr lang="es-ES" b="0" i="0" strike="noStrike" dirty="0">
                <a:solidFill>
                  <a:srgbClr val="0B0080"/>
                </a:solidFill>
                <a:effectLst/>
                <a:latin typeface="+mj-lt"/>
                <a:hlinkClick r:id="rId11" tooltip="MRTA"/>
              </a:rPr>
              <a:t>MRTA</a:t>
            </a:r>
            <a:r>
              <a:rPr lang="es-ES" b="0" i="0" dirty="0">
                <a:solidFill>
                  <a:srgbClr val="202122"/>
                </a:solidFill>
                <a:effectLst/>
                <a:latin typeface="+mj-lt"/>
              </a:rPr>
              <a:t> desencadenaría en todo el </a:t>
            </a:r>
            <a:r>
              <a:rPr lang="es-ES" b="0" i="0" strike="noStrike" dirty="0">
                <a:solidFill>
                  <a:srgbClr val="0B0080"/>
                </a:solidFill>
                <a:effectLst/>
                <a:latin typeface="+mj-lt"/>
                <a:hlinkClick r:id="rId12" tooltip="Perú"/>
              </a:rPr>
              <a:t>Perú</a:t>
            </a:r>
            <a:r>
              <a:rPr lang="es-ES" b="0" i="0" dirty="0">
                <a:solidFill>
                  <a:srgbClr val="202122"/>
                </a:solidFill>
                <a:effectLst/>
                <a:latin typeface="+mj-lt"/>
              </a:rPr>
              <a:t> un periodo de inestabilidad política que daría como respuesta una dura represión por parte de los gobiernos peruanos de turno. </a:t>
            </a:r>
          </a:p>
          <a:p>
            <a:pPr algn="just"/>
            <a:r>
              <a:rPr lang="es-ES" b="0" i="0" dirty="0">
                <a:solidFill>
                  <a:srgbClr val="202122"/>
                </a:solidFill>
                <a:effectLst/>
                <a:latin typeface="+mj-lt"/>
              </a:rPr>
              <a:t>Desde el ámbito internacional países como </a:t>
            </a:r>
            <a:r>
              <a:rPr lang="es-ES" b="0" i="0" strike="noStrike" dirty="0">
                <a:solidFill>
                  <a:srgbClr val="0B0080"/>
                </a:solidFill>
                <a:effectLst/>
                <a:latin typeface="+mj-lt"/>
                <a:hlinkClick r:id="rId13" tooltip="España"/>
              </a:rPr>
              <a:t>España</a:t>
            </a:r>
            <a:r>
              <a:rPr lang="es-ES" b="0" i="0" dirty="0">
                <a:solidFill>
                  <a:srgbClr val="202122"/>
                </a:solidFill>
                <a:effectLst/>
                <a:latin typeface="+mj-lt"/>
              </a:rPr>
              <a:t> a pesar de su inestabilidad política mostró su apoyo al gobierno, el gobierno de los </a:t>
            </a:r>
            <a:r>
              <a:rPr lang="es-ES" b="0" i="0" strike="noStrike" dirty="0">
                <a:solidFill>
                  <a:srgbClr val="0B0080"/>
                </a:solidFill>
                <a:effectLst/>
                <a:latin typeface="+mj-lt"/>
                <a:hlinkClick r:id="rId14" tooltip="Estados Unidos"/>
              </a:rPr>
              <a:t>Estados Unidos</a:t>
            </a:r>
            <a:r>
              <a:rPr lang="es-ES" b="0" i="0" dirty="0">
                <a:solidFill>
                  <a:srgbClr val="202122"/>
                </a:solidFill>
                <a:effectLst/>
                <a:latin typeface="+mj-lt"/>
              </a:rPr>
              <a:t> mandaría apoyo táctico, </a:t>
            </a:r>
            <a:r>
              <a:rPr lang="es-ES" b="0" i="0" strike="noStrike" dirty="0">
                <a:solidFill>
                  <a:srgbClr val="0B0080"/>
                </a:solidFill>
                <a:effectLst/>
                <a:latin typeface="+mj-lt"/>
                <a:hlinkClick r:id="rId15" tooltip="Cuba"/>
              </a:rPr>
              <a:t>Cuba</a:t>
            </a:r>
            <a:r>
              <a:rPr lang="es-ES" b="0" i="0" dirty="0">
                <a:solidFill>
                  <a:srgbClr val="202122"/>
                </a:solidFill>
                <a:effectLst/>
                <a:latin typeface="+mj-lt"/>
              </a:rPr>
              <a:t> y </a:t>
            </a:r>
            <a:r>
              <a:rPr lang="es-ES" b="0" i="0" strike="noStrike" dirty="0">
                <a:solidFill>
                  <a:srgbClr val="0B0080"/>
                </a:solidFill>
                <a:effectLst/>
                <a:latin typeface="+mj-lt"/>
                <a:hlinkClick r:id="rId16" tooltip="China"/>
              </a:rPr>
              <a:t>China</a:t>
            </a:r>
            <a:r>
              <a:rPr lang="es-ES" b="0" i="0" dirty="0">
                <a:solidFill>
                  <a:srgbClr val="202122"/>
                </a:solidFill>
                <a:effectLst/>
                <a:latin typeface="+mj-lt"/>
              </a:rPr>
              <a:t>, países de sistemas comunistas darían su respaldo condenando todo acto terrorista ante civiles sin importar la ideología que sea.</a:t>
            </a:r>
          </a:p>
          <a:p>
            <a:pPr algn="just"/>
            <a:r>
              <a:rPr lang="es-ES" b="0" i="0" dirty="0">
                <a:solidFill>
                  <a:srgbClr val="202122"/>
                </a:solidFill>
                <a:effectLst/>
                <a:latin typeface="+mj-lt"/>
              </a:rPr>
              <a:t> Después de la caída de </a:t>
            </a:r>
            <a:r>
              <a:rPr lang="es-ES" b="0" i="0" strike="noStrike" dirty="0">
                <a:solidFill>
                  <a:srgbClr val="0B0080"/>
                </a:solidFill>
                <a:effectLst/>
                <a:latin typeface="+mj-lt"/>
                <a:hlinkClick r:id="rId17" tooltip="Alberto Fujimori"/>
              </a:rPr>
              <a:t>Alberto Fujimori</a:t>
            </a:r>
            <a:r>
              <a:rPr lang="es-ES" b="0" i="0" dirty="0">
                <a:solidFill>
                  <a:srgbClr val="202122"/>
                </a:solidFill>
                <a:effectLst/>
                <a:latin typeface="+mj-lt"/>
              </a:rPr>
              <a:t> en el país se instaura un </a:t>
            </a:r>
            <a:r>
              <a:rPr lang="es-ES" b="0" i="0" strike="noStrike" dirty="0">
                <a:solidFill>
                  <a:srgbClr val="0B0080"/>
                </a:solidFill>
                <a:effectLst/>
                <a:latin typeface="+mj-lt"/>
                <a:hlinkClick r:id="rId18" tooltip="Gobierno de transición de Valentín Paniagua Corazao"/>
              </a:rPr>
              <a:t>gobierno provisorio</a:t>
            </a:r>
            <a:r>
              <a:rPr lang="es-ES" b="0" i="0" dirty="0">
                <a:solidFill>
                  <a:srgbClr val="202122"/>
                </a:solidFill>
                <a:effectLst/>
                <a:latin typeface="+mj-lt"/>
              </a:rPr>
              <a:t> liderado por </a:t>
            </a:r>
            <a:r>
              <a:rPr lang="es-ES" b="0" i="0" strike="noStrike" dirty="0">
                <a:solidFill>
                  <a:srgbClr val="0B0080"/>
                </a:solidFill>
                <a:effectLst/>
                <a:latin typeface="+mj-lt"/>
                <a:hlinkClick r:id="rId19" tooltip="Valentín Paniagua"/>
              </a:rPr>
              <a:t>Valentín Paniagua</a:t>
            </a:r>
            <a:r>
              <a:rPr lang="es-ES" b="0" i="0" dirty="0">
                <a:solidFill>
                  <a:srgbClr val="202122"/>
                </a:solidFill>
                <a:effectLst/>
                <a:latin typeface="+mj-lt"/>
              </a:rPr>
              <a:t> el cual crearía la </a:t>
            </a:r>
            <a:r>
              <a:rPr lang="es-ES" b="0" i="0" strike="noStrike" dirty="0">
                <a:solidFill>
                  <a:srgbClr val="0B0080"/>
                </a:solidFill>
                <a:effectLst/>
                <a:latin typeface="+mj-lt"/>
                <a:hlinkClick r:id="rId20" tooltip="Comisión de la Verdad y Reconciliación (Perú)"/>
              </a:rPr>
              <a:t>Comisión de la Verdad y Reconciliación</a:t>
            </a:r>
            <a:r>
              <a:rPr lang="es-ES" b="0" i="0" dirty="0">
                <a:solidFill>
                  <a:srgbClr val="202122"/>
                </a:solidFill>
                <a:effectLst/>
                <a:latin typeface="+mj-lt"/>
              </a:rPr>
              <a:t> para investigar a las víctimas del terrorismo generalizado en el </a:t>
            </a:r>
            <a:r>
              <a:rPr lang="es-ES" b="0" i="0" strike="noStrike" dirty="0">
                <a:solidFill>
                  <a:srgbClr val="0B0080"/>
                </a:solidFill>
                <a:effectLst/>
                <a:latin typeface="+mj-lt"/>
                <a:hlinkClick r:id="rId12" tooltip="Perú"/>
              </a:rPr>
              <a:t>Perú</a:t>
            </a:r>
            <a:r>
              <a:rPr lang="es-ES" b="0" i="0" dirty="0">
                <a:solidFill>
                  <a:srgbClr val="202122"/>
                </a:solidFill>
                <a:effectLst/>
                <a:latin typeface="+mj-lt"/>
              </a:rPr>
              <a:t>.</a:t>
            </a:r>
          </a:p>
          <a:p>
            <a:endParaRPr lang="es-ES" dirty="0"/>
          </a:p>
        </p:txBody>
      </p:sp>
    </p:spTree>
    <p:extLst>
      <p:ext uri="{BB962C8B-B14F-4D97-AF65-F5344CB8AC3E}">
        <p14:creationId xmlns:p14="http://schemas.microsoft.com/office/powerpoint/2010/main" val="1640087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13FCB-E0B4-49B7-8F60-0A455EA83C45}"/>
              </a:ext>
            </a:extLst>
          </p:cNvPr>
          <p:cNvSpPr>
            <a:spLocks noGrp="1"/>
          </p:cNvSpPr>
          <p:nvPr>
            <p:ph type="title"/>
          </p:nvPr>
        </p:nvSpPr>
        <p:spPr>
          <a:xfrm>
            <a:off x="628650" y="974726"/>
            <a:ext cx="7886700" cy="336281"/>
          </a:xfrm>
        </p:spPr>
        <p:txBody>
          <a:bodyPr>
            <a:normAutofit fontScale="90000"/>
          </a:bodyPr>
          <a:lstStyle/>
          <a:p>
            <a:r>
              <a:rPr kumimoji="0" lang="es-ES" sz="2400" b="0" i="0" u="none" strike="noStrike" kern="1200" cap="none" spc="0" normalizeH="0" baseline="0" noProof="0" dirty="0">
                <a:ln>
                  <a:noFill/>
                </a:ln>
                <a:solidFill>
                  <a:srgbClr val="1E1E1E"/>
                </a:solidFill>
                <a:effectLst/>
                <a:uLnTx/>
                <a:uFillTx/>
                <a:latin typeface="lucida sans unicode" panose="020B0602030504020204" pitchFamily="34" charset="0"/>
                <a:ea typeface="+mj-ea"/>
                <a:cs typeface="+mj-cs"/>
              </a:rPr>
              <a:t>             Primeros momentos de Sendero Luminoso  </a:t>
            </a:r>
            <a:endParaRPr lang="es-ES" dirty="0"/>
          </a:p>
        </p:txBody>
      </p:sp>
      <p:sp>
        <p:nvSpPr>
          <p:cNvPr id="3" name="Marcador de contenido 2">
            <a:extLst>
              <a:ext uri="{FF2B5EF4-FFF2-40B4-BE49-F238E27FC236}">
                <a16:creationId xmlns:a16="http://schemas.microsoft.com/office/drawing/2014/main" id="{0D2E577C-499F-4E22-A9E3-E442FD701AB0}"/>
              </a:ext>
            </a:extLst>
          </p:cNvPr>
          <p:cNvSpPr>
            <a:spLocks noGrp="1"/>
          </p:cNvSpPr>
          <p:nvPr>
            <p:ph idx="1"/>
          </p:nvPr>
        </p:nvSpPr>
        <p:spPr>
          <a:xfrm>
            <a:off x="628650" y="1311007"/>
            <a:ext cx="7886700" cy="5475556"/>
          </a:xfrm>
        </p:spPr>
        <p:txBody>
          <a:bodyPr>
            <a:normAutofit fontScale="92500"/>
          </a:bodyPr>
          <a:lstStyle/>
          <a:p>
            <a:pPr algn="just"/>
            <a:r>
              <a:rPr lang="es-ES" sz="2400" b="0" i="0" dirty="0">
                <a:solidFill>
                  <a:srgbClr val="1E1E1E"/>
                </a:solidFill>
                <a:effectLst/>
                <a:latin typeface="lucida sans unicode" panose="020B0602030504020204" pitchFamily="34" charset="0"/>
              </a:rPr>
              <a:t>Cabe destacar que fue tomado como una seria amenaza por las fuerzas de seguridad e inteligencia, ya que la organización no poseía campos de entrenamiento o depósitos de armas como otras asociaciones guerrilleras clásicas, como el Movimiento Revolucionario Túpac Amaru (MRTA), pues Guzmán consideró que, antes de pasar a la lucha armada activa, la ideología senderista tendría que calar poco a poco en una sociedad empobrecida y desencantada políticamente.</a:t>
            </a:r>
            <a:endParaRPr lang="es-ES" sz="2400" b="0" i="0" dirty="0">
              <a:solidFill>
                <a:srgbClr val="1E1E1E"/>
              </a:solidFill>
              <a:effectLst/>
              <a:latin typeface="Lato"/>
            </a:endParaRPr>
          </a:p>
          <a:p>
            <a:pPr algn="just"/>
            <a:r>
              <a:rPr lang="es-ES" sz="2400" b="0" i="0" dirty="0">
                <a:solidFill>
                  <a:srgbClr val="1E1E1E"/>
                </a:solidFill>
                <a:effectLst/>
                <a:latin typeface="lucida sans unicode" panose="020B0602030504020204" pitchFamily="34" charset="0"/>
              </a:rPr>
              <a:t>Desde el ataque en el día anterior a las elecciones, Sendero continuó perpetrando pequeños ataques en todo el país (especialmente destinados al robo de materiales explosivos y armamento ligero) dirigidos por el denominado “Comité Regional Principal”, siendo el más notorio de estos el asalto al Centro Penitenciario de Ayacucho el 3 de marzo de 1982.</a:t>
            </a:r>
            <a:endParaRPr lang="es-ES" sz="2400" b="0" i="0" dirty="0">
              <a:solidFill>
                <a:srgbClr val="1E1E1E"/>
              </a:solidFill>
              <a:effectLst/>
              <a:latin typeface="Lato"/>
            </a:endParaRPr>
          </a:p>
          <a:p>
            <a:endParaRPr lang="es-ES" dirty="0"/>
          </a:p>
        </p:txBody>
      </p:sp>
    </p:spTree>
    <p:extLst>
      <p:ext uri="{BB962C8B-B14F-4D97-AF65-F5344CB8AC3E}">
        <p14:creationId xmlns:p14="http://schemas.microsoft.com/office/powerpoint/2010/main" val="2612090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A6517B-379E-4059-BF70-F7517C552D07}"/>
              </a:ext>
            </a:extLst>
          </p:cNvPr>
          <p:cNvSpPr>
            <a:spLocks noGrp="1"/>
          </p:cNvSpPr>
          <p:nvPr>
            <p:ph type="title"/>
          </p:nvPr>
        </p:nvSpPr>
        <p:spPr>
          <a:xfrm>
            <a:off x="628650" y="974727"/>
            <a:ext cx="7886700" cy="402382"/>
          </a:xfrm>
        </p:spPr>
        <p:txBody>
          <a:bodyPr>
            <a:normAutofit fontScale="90000"/>
          </a:bodyPr>
          <a:lstStyle/>
          <a:p>
            <a:r>
              <a:rPr lang="es-ES" sz="2400" dirty="0">
                <a:solidFill>
                  <a:srgbClr val="1E1E1E"/>
                </a:solidFill>
                <a:latin typeface="lucida sans unicode" panose="020B0602030504020204" pitchFamily="34" charset="0"/>
                <a:ea typeface="+mn-ea"/>
                <a:cs typeface="+mn-cs"/>
              </a:rPr>
              <a:t>             Sendero Luminoso se organiza</a:t>
            </a:r>
            <a:endParaRPr lang="es-ES" dirty="0"/>
          </a:p>
        </p:txBody>
      </p:sp>
      <p:sp>
        <p:nvSpPr>
          <p:cNvPr id="3" name="Marcador de contenido 2">
            <a:extLst>
              <a:ext uri="{FF2B5EF4-FFF2-40B4-BE49-F238E27FC236}">
                <a16:creationId xmlns:a16="http://schemas.microsoft.com/office/drawing/2014/main" id="{4A2B9893-5987-43F0-ABB1-C23673F398AF}"/>
              </a:ext>
            </a:extLst>
          </p:cNvPr>
          <p:cNvSpPr>
            <a:spLocks noGrp="1"/>
          </p:cNvSpPr>
          <p:nvPr>
            <p:ph idx="1"/>
          </p:nvPr>
        </p:nvSpPr>
        <p:spPr>
          <a:xfrm>
            <a:off x="628650" y="1377109"/>
            <a:ext cx="7886700" cy="5409454"/>
          </a:xfrm>
        </p:spPr>
        <p:txBody>
          <a:bodyPr>
            <a:normAutofit fontScale="77500" lnSpcReduction="20000"/>
          </a:bodyPr>
          <a:lstStyle/>
          <a:p>
            <a:pPr algn="just"/>
            <a:r>
              <a:rPr lang="es-ES" dirty="0"/>
              <a:t>Estos primeros años de actividad de Sendero iban encaminados a la creación y consolidación de comandos guerrilleros en todo el país, iniciando así una especie de guerra relámpago que obligase a las fuerzas de seguridad a  tomar medidas de urgencia que les deslegitimasen ante la sociedad peruana.</a:t>
            </a:r>
          </a:p>
          <a:p>
            <a:pPr algn="just"/>
            <a:endParaRPr lang="es-ES" dirty="0"/>
          </a:p>
          <a:p>
            <a:pPr algn="just"/>
            <a:r>
              <a:rPr lang="es-ES" dirty="0"/>
              <a:t>La estrategia de la guerrilla dio sus frutos ya que el día 3 de diciembre de 1982 (coincidiendo con el cumpleaños de Abimael Guzmán) Sendero anunció la creación del llamado “Ejercito Guerrillero Popular”.</a:t>
            </a:r>
          </a:p>
          <a:p>
            <a:pPr algn="just"/>
            <a:endParaRPr lang="es-ES" dirty="0"/>
          </a:p>
          <a:p>
            <a:pPr algn="just"/>
            <a:r>
              <a:rPr lang="es-ES" dirty="0"/>
              <a:t>Para el año 1983 el ejército peruano preparó una importante operación de contraofensiva que eliminase los comandos senderistas tan consolidados en el oeste del país, no obstante Guzmán, que no dudaba del apoyo social que poseía la organización, ordenó la creación de comités populares cuya misión debía ser la extensión de la propaganda senderista entre los campesinos y los pilares locales de la futura República Popular Socialista.</a:t>
            </a:r>
          </a:p>
        </p:txBody>
      </p:sp>
    </p:spTree>
    <p:extLst>
      <p:ext uri="{BB962C8B-B14F-4D97-AF65-F5344CB8AC3E}">
        <p14:creationId xmlns:p14="http://schemas.microsoft.com/office/powerpoint/2010/main" val="322394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0B483F-24C2-4EC4-9DE8-5D78DDE48BB3}"/>
              </a:ext>
            </a:extLst>
          </p:cNvPr>
          <p:cNvSpPr>
            <a:spLocks noGrp="1"/>
          </p:cNvSpPr>
          <p:nvPr>
            <p:ph type="title"/>
          </p:nvPr>
        </p:nvSpPr>
        <p:spPr>
          <a:xfrm>
            <a:off x="628650" y="974726"/>
            <a:ext cx="7886700" cy="358315"/>
          </a:xfrm>
        </p:spPr>
        <p:txBody>
          <a:bodyPr>
            <a:noAutofit/>
          </a:bodyPr>
          <a:lstStyle/>
          <a:p>
            <a:r>
              <a:rPr lang="es-ES" sz="2400" b="0" i="0" dirty="0">
                <a:solidFill>
                  <a:srgbClr val="1E1E1E"/>
                </a:solidFill>
                <a:effectLst/>
                <a:latin typeface="lucida sans unicode" panose="020B0602030504020204" pitchFamily="34" charset="0"/>
              </a:rPr>
              <a:t>               Durante el periodo 1982-1985</a:t>
            </a:r>
            <a:endParaRPr lang="es-ES" sz="2400" dirty="0"/>
          </a:p>
        </p:txBody>
      </p:sp>
      <p:sp>
        <p:nvSpPr>
          <p:cNvPr id="3" name="Marcador de contenido 2">
            <a:extLst>
              <a:ext uri="{FF2B5EF4-FFF2-40B4-BE49-F238E27FC236}">
                <a16:creationId xmlns:a16="http://schemas.microsoft.com/office/drawing/2014/main" id="{E571D0A4-DB64-42C2-AB97-EFCE2858301A}"/>
              </a:ext>
            </a:extLst>
          </p:cNvPr>
          <p:cNvSpPr>
            <a:spLocks noGrp="1"/>
          </p:cNvSpPr>
          <p:nvPr>
            <p:ph idx="1"/>
          </p:nvPr>
        </p:nvSpPr>
        <p:spPr>
          <a:xfrm>
            <a:off x="628650" y="1421176"/>
            <a:ext cx="7886700" cy="5365387"/>
          </a:xfrm>
        </p:spPr>
        <p:txBody>
          <a:bodyPr>
            <a:normAutofit fontScale="92500" lnSpcReduction="10000"/>
          </a:bodyPr>
          <a:lstStyle/>
          <a:p>
            <a:pPr algn="just"/>
            <a:r>
              <a:rPr lang="es-ES" b="0" i="0" dirty="0">
                <a:solidFill>
                  <a:srgbClr val="1E1E1E"/>
                </a:solidFill>
                <a:effectLst/>
                <a:latin typeface="lucida sans unicode" panose="020B0602030504020204" pitchFamily="34" charset="0"/>
              </a:rPr>
              <a:t> </a:t>
            </a:r>
            <a:r>
              <a:rPr lang="es-ES" sz="2400" b="0" i="0" dirty="0">
                <a:solidFill>
                  <a:srgbClr val="1E1E1E"/>
                </a:solidFill>
                <a:effectLst/>
                <a:latin typeface="lucida sans unicode" panose="020B0602030504020204" pitchFamily="34" charset="0"/>
              </a:rPr>
              <a:t>La organización de Abimael Guzmán, ya rebautizado como el Presidente Gonzalo, sembró el terror en el país latinoamericano convirtiéndose en la organización terrorista más mortífera de toda América Latina con más de 1.500 asesinatos.</a:t>
            </a:r>
            <a:endParaRPr lang="es-ES" sz="2400" b="0" i="0" dirty="0">
              <a:solidFill>
                <a:srgbClr val="1E1E1E"/>
              </a:solidFill>
              <a:effectLst/>
              <a:latin typeface="Lato"/>
            </a:endParaRPr>
          </a:p>
          <a:p>
            <a:pPr algn="just"/>
            <a:r>
              <a:rPr lang="es-ES" sz="2400" b="0" i="0" dirty="0">
                <a:solidFill>
                  <a:srgbClr val="1E1E1E"/>
                </a:solidFill>
                <a:effectLst/>
                <a:latin typeface="lucida sans unicode" panose="020B0602030504020204" pitchFamily="34" charset="0"/>
              </a:rPr>
              <a:t>El 28 de julio de 1985 toma posesión como nuevo Presidente del gobierno el progresista Alan García Pérez, del Partido Aprista Peruano (APRA), prometiendo acabar con la guerra subversiva y evitar carnicerías como la producida en la comunidad de Putis, donde fallecieron 117 personas a manos de los militares en septiembre de 1984. Pero el objetivo del nuevo gobierno quedó en una mera manifestación de voluntades pues, entre los días 18 y 19 de junio de 1986, las fuerzas del orden produjeron una auténtica matanza en las prisiones de San Juan de Lurigancho, El Frontón y Santa Bárbara</a:t>
            </a:r>
            <a:r>
              <a:rPr lang="es-ES" sz="1600" b="0" i="0" dirty="0">
                <a:solidFill>
                  <a:srgbClr val="1E1E1E"/>
                </a:solidFill>
                <a:effectLst/>
                <a:latin typeface="lucida sans unicode" panose="020B0602030504020204" pitchFamily="34" charset="0"/>
              </a:rPr>
              <a:t> </a:t>
            </a:r>
            <a:r>
              <a:rPr lang="es-ES" sz="2200" b="0" i="0" dirty="0">
                <a:solidFill>
                  <a:srgbClr val="1E1E1E"/>
                </a:solidFill>
                <a:effectLst/>
                <a:latin typeface="lucida sans unicode" panose="020B0602030504020204" pitchFamily="34" charset="0"/>
              </a:rPr>
              <a:t>donde más de 300 reclusos acusados de terrorismo perdieron la vida.</a:t>
            </a:r>
            <a:endParaRPr lang="es-ES" sz="2200" b="0" i="0" dirty="0">
              <a:solidFill>
                <a:srgbClr val="1E1E1E"/>
              </a:solidFill>
              <a:effectLst/>
              <a:latin typeface="Lato"/>
            </a:endParaRPr>
          </a:p>
          <a:p>
            <a:endParaRPr lang="es-ES" dirty="0"/>
          </a:p>
        </p:txBody>
      </p:sp>
    </p:spTree>
    <p:extLst>
      <p:ext uri="{BB962C8B-B14F-4D97-AF65-F5344CB8AC3E}">
        <p14:creationId xmlns:p14="http://schemas.microsoft.com/office/powerpoint/2010/main" val="655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204C09-6BD4-46B3-840A-1F26C1B5F766}"/>
              </a:ext>
            </a:extLst>
          </p:cNvPr>
          <p:cNvSpPr>
            <a:spLocks noGrp="1"/>
          </p:cNvSpPr>
          <p:nvPr>
            <p:ph type="title"/>
          </p:nvPr>
        </p:nvSpPr>
        <p:spPr>
          <a:xfrm>
            <a:off x="628650" y="974727"/>
            <a:ext cx="7886700" cy="369332"/>
          </a:xfrm>
        </p:spPr>
        <p:txBody>
          <a:bodyPr>
            <a:noAutofit/>
          </a:bodyPr>
          <a:lstStyle/>
          <a:p>
            <a:r>
              <a:rPr lang="es-ES" sz="2800" dirty="0"/>
              <a:t>              Banderas con la  hoz y el martillo</a:t>
            </a:r>
          </a:p>
        </p:txBody>
      </p:sp>
      <p:pic>
        <p:nvPicPr>
          <p:cNvPr id="2050" name="Picture 2" descr="La escuela de Sendero Luminoso en la cárcel y el gobierno aprista">
            <a:extLst>
              <a:ext uri="{FF2B5EF4-FFF2-40B4-BE49-F238E27FC236}">
                <a16:creationId xmlns:a16="http://schemas.microsoft.com/office/drawing/2014/main" id="{B2AA1253-A0F1-492E-BDB7-D7678B8FCEF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50" y="1432193"/>
            <a:ext cx="7886700" cy="5199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223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0E2BC2-1806-4D2C-B68C-E626B149AF46}"/>
              </a:ext>
            </a:extLst>
          </p:cNvPr>
          <p:cNvSpPr>
            <a:spLocks noGrp="1"/>
          </p:cNvSpPr>
          <p:nvPr>
            <p:ph type="title"/>
          </p:nvPr>
        </p:nvSpPr>
        <p:spPr>
          <a:xfrm>
            <a:off x="628650" y="974726"/>
            <a:ext cx="7886700" cy="413399"/>
          </a:xfrm>
        </p:spPr>
        <p:txBody>
          <a:bodyPr>
            <a:noAutofit/>
          </a:bodyPr>
          <a:lstStyle/>
          <a:p>
            <a:r>
              <a:rPr lang="es-ES" sz="2400" dirty="0"/>
              <a:t>                             El Presidente Gonzalo es  detenido</a:t>
            </a:r>
          </a:p>
        </p:txBody>
      </p:sp>
      <p:sp>
        <p:nvSpPr>
          <p:cNvPr id="3" name="Marcador de contenido 2">
            <a:extLst>
              <a:ext uri="{FF2B5EF4-FFF2-40B4-BE49-F238E27FC236}">
                <a16:creationId xmlns:a16="http://schemas.microsoft.com/office/drawing/2014/main" id="{DB34BF49-2941-406F-979F-28B3DE7233E8}"/>
              </a:ext>
            </a:extLst>
          </p:cNvPr>
          <p:cNvSpPr>
            <a:spLocks noGrp="1"/>
          </p:cNvSpPr>
          <p:nvPr>
            <p:ph idx="1"/>
          </p:nvPr>
        </p:nvSpPr>
        <p:spPr>
          <a:xfrm>
            <a:off x="628650" y="1388125"/>
            <a:ext cx="7886700" cy="5398438"/>
          </a:xfrm>
        </p:spPr>
        <p:txBody>
          <a:bodyPr>
            <a:normAutofit fontScale="70000" lnSpcReduction="20000"/>
          </a:bodyPr>
          <a:lstStyle/>
          <a:p>
            <a:pPr algn="just"/>
            <a:r>
              <a:rPr lang="es-ES" dirty="0"/>
              <a:t>El comienzo de los años noventa supuso el principio del fin de Sendero Luminoso. Justo cuando la organización cuenta con el mayor número de miembros (unos 3.000 senderistas) y Guzmán es venerado casi como un Dios, ocurrieron dos sucesos fundamentales que cambiaron el rumbo de la guerra subversiva.</a:t>
            </a:r>
          </a:p>
          <a:p>
            <a:pPr algn="just"/>
            <a:r>
              <a:rPr lang="es-ES" dirty="0"/>
              <a:t> Por un lado, el gobierno de Alberto Fujimori (formado en 1990) a través del decreto legislativo 740/1991 aprueba de forma oficial la entrega de armamento a las Rondas Campesinas y a los Comités de Autodefensa dándoles casi ilimitada potestad. Y por otro, la captura del Abimael Guzmán y su entorno más cercano dejaron a la guerrilla en una delicada situación.</a:t>
            </a:r>
          </a:p>
          <a:p>
            <a:pPr algn="just"/>
            <a:endParaRPr lang="es-ES" dirty="0"/>
          </a:p>
          <a:p>
            <a:pPr algn="just"/>
            <a:r>
              <a:rPr lang="es-ES" dirty="0"/>
              <a:t>La detención del Presidente Gonzalo se produjo la noche del 12 de septiembre de 1992 en una residencia del distrito de Surquillo (Lima) a las 8:15 pm, tras más de un año de investigación en una operación (operación Victoria) llevada a cabo por el Grupo Especial de Inteligencia (GEIN), dependiente de la Dirección Nacional contra el Terrorismo (DINCOTE) y liderada por el general Antonio </a:t>
            </a:r>
            <a:r>
              <a:rPr lang="es-ES" dirty="0" err="1"/>
              <a:t>Ketín</a:t>
            </a:r>
            <a:r>
              <a:rPr lang="es-ES" dirty="0"/>
              <a:t> Vidal Herrera. La captura de Guzmán junto con su círculo más íntimo, incluida su pareja sentimental y número dos de la organización, Elena </a:t>
            </a:r>
            <a:r>
              <a:rPr lang="es-ES" dirty="0" err="1"/>
              <a:t>Iparaguirre</a:t>
            </a:r>
            <a:r>
              <a:rPr lang="es-ES" dirty="0"/>
              <a:t> (alias: Camarada Miriam), tuvo efectos devastadores en la organización al entrar en un proceso de desmembración y conflictos internos que perduran hasta hoy.</a:t>
            </a:r>
          </a:p>
        </p:txBody>
      </p:sp>
    </p:spTree>
    <p:extLst>
      <p:ext uri="{BB962C8B-B14F-4D97-AF65-F5344CB8AC3E}">
        <p14:creationId xmlns:p14="http://schemas.microsoft.com/office/powerpoint/2010/main" val="402499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FAC26B-56A6-47B7-9C05-1AF107271FA5}"/>
              </a:ext>
            </a:extLst>
          </p:cNvPr>
          <p:cNvSpPr>
            <a:spLocks noGrp="1"/>
          </p:cNvSpPr>
          <p:nvPr>
            <p:ph type="title"/>
          </p:nvPr>
        </p:nvSpPr>
        <p:spPr>
          <a:xfrm>
            <a:off x="628650" y="974727"/>
            <a:ext cx="7886700" cy="446450"/>
          </a:xfrm>
        </p:spPr>
        <p:txBody>
          <a:bodyPr>
            <a:normAutofit fontScale="90000"/>
          </a:bodyPr>
          <a:lstStyle/>
          <a:p>
            <a:r>
              <a:rPr lang="es-ES" dirty="0"/>
              <a:t>             </a:t>
            </a:r>
            <a:r>
              <a:rPr lang="es-ES" sz="2700" dirty="0"/>
              <a:t>Abimael preso con el numero 15095</a:t>
            </a:r>
          </a:p>
        </p:txBody>
      </p:sp>
      <p:pic>
        <p:nvPicPr>
          <p:cNvPr id="1026" name="Picture 2" descr="El Ara sobre el Loto:.: 1509 Operación Victoria, documental sobre la captura  de Abimael Guzmán">
            <a:extLst>
              <a:ext uri="{FF2B5EF4-FFF2-40B4-BE49-F238E27FC236}">
                <a16:creationId xmlns:a16="http://schemas.microsoft.com/office/drawing/2014/main" id="{E3E2E85D-E539-4127-B620-0EB5810ABDC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1855" y="1421177"/>
            <a:ext cx="7039779" cy="5321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59348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3955</TotalTime>
  <Words>3398</Words>
  <Application>Microsoft Office PowerPoint</Application>
  <PresentationFormat>Presentación en pantalla (4:3)</PresentationFormat>
  <Paragraphs>143</Paragraphs>
  <Slides>28</Slides>
  <Notes>0</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28</vt:i4>
      </vt:variant>
    </vt:vector>
  </HeadingPairs>
  <TitlesOfParts>
    <vt:vector size="41" baseType="lpstr">
      <vt:lpstr>Aptos</vt:lpstr>
      <vt:lpstr>Arial</vt:lpstr>
      <vt:lpstr>Calibri</vt:lpstr>
      <vt:lpstr>Calibri Light</vt:lpstr>
      <vt:lpstr>Lato</vt:lpstr>
      <vt:lpstr>Linux Libertine</vt:lpstr>
      <vt:lpstr>lucida sans unicode</vt:lpstr>
      <vt:lpstr>Mundo</vt:lpstr>
      <vt:lpstr>SourceSansPro-Regular</vt:lpstr>
      <vt:lpstr>SSPro-Regular</vt:lpstr>
      <vt:lpstr>system-ui</vt:lpstr>
      <vt:lpstr>Times New Roman</vt:lpstr>
      <vt:lpstr>Tema de Office</vt:lpstr>
      <vt:lpstr>Semana N° 8 :</vt:lpstr>
      <vt:lpstr>                    Introducción</vt:lpstr>
      <vt:lpstr>El Terrorismo en el Perú dividido en cuatro periodos</vt:lpstr>
      <vt:lpstr>             Primeros momentos de Sendero Luminoso  </vt:lpstr>
      <vt:lpstr>             Sendero Luminoso se organiza</vt:lpstr>
      <vt:lpstr>               Durante el periodo 1982-1985</vt:lpstr>
      <vt:lpstr>              Banderas con la  hoz y el martillo</vt:lpstr>
      <vt:lpstr>                             El Presidente Gonzalo es  detenido</vt:lpstr>
      <vt:lpstr>             Abimael preso con el numero 15095</vt:lpstr>
      <vt:lpstr>                               Óscar Ramírez Durand (alias: Camarada Feliciano), </vt:lpstr>
      <vt:lpstr>      Liberación de los renes de la embajada de Japón</vt:lpstr>
      <vt:lpstr>                  Oscar Duran</vt:lpstr>
      <vt:lpstr>                                     El presidente Ollanta Humala</vt:lpstr>
      <vt:lpstr>                  Sendero Luminoso aliado del narcotráfico</vt:lpstr>
      <vt:lpstr>              Diferentes organizaciones criminales en el mundo </vt:lpstr>
      <vt:lpstr> </vt:lpstr>
      <vt:lpstr>                  Crisis política</vt:lpstr>
      <vt:lpstr>                          Conclusiones</vt:lpstr>
      <vt:lpstr>                    Marcha nacional Plaza San Martin</vt:lpstr>
      <vt:lpstr>                  Primera Toma de Lima</vt:lpstr>
      <vt:lpstr>                            Segunda Toma de Lima</vt:lpstr>
      <vt:lpstr>                         Tercera Toma de Lima            </vt:lpstr>
      <vt:lpstr>         La delincuencia organizada en el Perú</vt:lpstr>
      <vt:lpstr>             Organizaciones criminales peruanas </vt:lpstr>
      <vt:lpstr>         Organizaciones criminales en el Perú</vt:lpstr>
      <vt:lpstr>         Organizaciones criminales extranjeras</vt:lpstr>
      <vt:lpstr>Practica Semanal 8</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UNFV</dc:creator>
  <cp:lastModifiedBy>Fredy Virgilio Salinas Melendez</cp:lastModifiedBy>
  <cp:revision>110</cp:revision>
  <dcterms:created xsi:type="dcterms:W3CDTF">2020-04-09T16:16:03Z</dcterms:created>
  <dcterms:modified xsi:type="dcterms:W3CDTF">2025-06-01T21:05:34Z</dcterms:modified>
</cp:coreProperties>
</file>