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77" r:id="rId3"/>
    <p:sldId id="279" r:id="rId4"/>
    <p:sldId id="298" r:id="rId5"/>
    <p:sldId id="302" r:id="rId6"/>
    <p:sldId id="281" r:id="rId7"/>
    <p:sldId id="266" r:id="rId8"/>
    <p:sldId id="273" r:id="rId9"/>
    <p:sldId id="308" r:id="rId10"/>
    <p:sldId id="306" r:id="rId11"/>
    <p:sldId id="307" r:id="rId12"/>
    <p:sldId id="303" r:id="rId13"/>
    <p:sldId id="283" r:id="rId14"/>
    <p:sldId id="304" r:id="rId15"/>
    <p:sldId id="263" r:id="rId16"/>
    <p:sldId id="274" r:id="rId17"/>
    <p:sldId id="268" r:id="rId18"/>
    <p:sldId id="272" r:id="rId19"/>
    <p:sldId id="264" r:id="rId20"/>
    <p:sldId id="275" r:id="rId21"/>
    <p:sldId id="309" r:id="rId22"/>
    <p:sldId id="271" r:id="rId23"/>
    <p:sldId id="270" r:id="rId24"/>
    <p:sldId id="2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25085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48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86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8" name="Footer Placeholder 7"/>
          <p:cNvSpPr>
            <a:spLocks noGrp="1"/>
          </p:cNvSpPr>
          <p:nvPr>
            <p:ph type="ftr" sz="quarter" idx="11"/>
          </p:nvPr>
        </p:nvSpPr>
        <p:spPr/>
        <p:txBody>
          <a:bodyPr/>
          <a:lstStyle/>
          <a:p>
            <a:endParaRPr lang="es-PE" dirty="0"/>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4" name="Footer Placeholder 3"/>
          <p:cNvSpPr>
            <a:spLocks noGrp="1"/>
          </p:cNvSpPr>
          <p:nvPr>
            <p:ph type="ftr" sz="quarter" idx="11"/>
          </p:nvPr>
        </p:nvSpPr>
        <p:spPr/>
        <p:txBody>
          <a:bodyPr/>
          <a:lstStyle/>
          <a:p>
            <a:endParaRPr lang="es-PE" dirty="0"/>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3" name="Footer Placeholder 2"/>
          <p:cNvSpPr>
            <a:spLocks noGrp="1"/>
          </p:cNvSpPr>
          <p:nvPr>
            <p:ph type="ftr" sz="quarter" idx="11"/>
          </p:nvPr>
        </p:nvSpPr>
        <p:spPr/>
        <p:txBody>
          <a:bodyPr/>
          <a:lstStyle/>
          <a:p>
            <a:endParaRPr lang="es-PE" dirty="0"/>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1/06/2025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1/06/2025</a:t>
            </a:fld>
            <a:endParaRPr lang="es-P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dybX6CRpLM" TargetMode="External"/><Relationship Id="rId2" Type="http://schemas.openxmlformats.org/officeDocument/2006/relationships/hyperlink" Target="https://www.youtube.com/watch?v=ouOFHqxCMd4&amp;t=14s" TargetMode="External"/><Relationship Id="rId1" Type="http://schemas.openxmlformats.org/officeDocument/2006/relationships/slideLayout" Target="../slideLayouts/slideLayout2.xml"/><Relationship Id="rId4" Type="http://schemas.openxmlformats.org/officeDocument/2006/relationships/hyperlink" Target="https://www.youtube.com/watch?v=7WylR8Evhn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iyzbeOG2WN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OylJbxm0x_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wVa0kQVHM18" TargetMode="External"/><Relationship Id="rId2" Type="http://schemas.openxmlformats.org/officeDocument/2006/relationships/hyperlink" Target="https://www.youtube.com/watch?v=7WylR8EvhnE" TargetMode="External"/><Relationship Id="rId1" Type="http://schemas.openxmlformats.org/officeDocument/2006/relationships/slideLayout" Target="../slideLayouts/slideLayout2.xml"/><Relationship Id="rId5" Type="http://schemas.openxmlformats.org/officeDocument/2006/relationships/hyperlink" Target="https://www.youtube.com/watch?v=kjF24A6uEkc" TargetMode="External"/><Relationship Id="rId4" Type="http://schemas.openxmlformats.org/officeDocument/2006/relationships/hyperlink" Target="https://www.youtube.com/watch?v=5ye-LtGWL-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bfBlGb0ay5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OylJbxm0x_o" TargetMode="External"/><Relationship Id="rId3" Type="http://schemas.openxmlformats.org/officeDocument/2006/relationships/hyperlink" Target="https://www.youtube.com/watch?v=ouOFHqxCMd4&amp;t=14s" TargetMode="External"/><Relationship Id="rId7" Type="http://schemas.openxmlformats.org/officeDocument/2006/relationships/hyperlink" Target="https://www.youtube.com/watch?v=5ye-LtGWL-o" TargetMode="External"/><Relationship Id="rId2" Type="http://schemas.openxmlformats.org/officeDocument/2006/relationships/hyperlink" Target="https://www.youtube.com/watch?v=RYqkW8uhaIU" TargetMode="External"/><Relationship Id="rId1" Type="http://schemas.openxmlformats.org/officeDocument/2006/relationships/slideLayout" Target="../slideLayouts/slideLayout2.xml"/><Relationship Id="rId6" Type="http://schemas.openxmlformats.org/officeDocument/2006/relationships/hyperlink" Target="https://www.youtube.com/watch?v=wVa0kQVHM18" TargetMode="External"/><Relationship Id="rId5" Type="http://schemas.openxmlformats.org/officeDocument/2006/relationships/hyperlink" Target="https://www.youtube.com/watch?v=7WylR8EvhnE" TargetMode="External"/><Relationship Id="rId4" Type="http://schemas.openxmlformats.org/officeDocument/2006/relationships/hyperlink" Target="https://www.youtube.com/watch?v=2dybX6CRpLM" TargetMode="External"/><Relationship Id="rId9" Type="http://schemas.openxmlformats.org/officeDocument/2006/relationships/hyperlink" Target="https://www.youtube.com/watch?v=bfBlGb0ay5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PwEaqsWPuc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RYqkW8uhaI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IttQBlJ97b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ATkRHZkEhU"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425450" y="2801612"/>
            <a:ext cx="8293100" cy="2141669"/>
          </a:xfrm>
        </p:spPr>
        <p:txBody>
          <a:bodyPr>
            <a:normAutofit/>
          </a:bodyPr>
          <a:lstStyle/>
          <a:p>
            <a:r>
              <a:rPr lang="es-PE" sz="2000" dirty="0"/>
              <a:t>TRES VALORES QUE DEFENDER: VIDA, LIBERTAD Y PROPIEDAD.</a:t>
            </a:r>
            <a:br>
              <a:rPr lang="es-PE" sz="2000" dirty="0"/>
            </a:br>
            <a:r>
              <a:rPr lang="es-PE" sz="2000" dirty="0"/>
              <a:t> </a:t>
            </a:r>
            <a:r>
              <a:rPr lang="es-ES" sz="2000" dirty="0"/>
              <a:t>DIFERENCIA ENTRE El LIBERALISMO Y EL SOCIALISMO </a:t>
            </a:r>
            <a:r>
              <a:rPr lang="es-PE" sz="2000" dirty="0"/>
              <a:t> </a:t>
            </a:r>
            <a:endParaRPr lang="es-PE" sz="2000" b="1" dirty="0"/>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a:normAutofit/>
          </a:bodyPr>
          <a:lstStyle/>
          <a:p>
            <a:pPr>
              <a:lnSpc>
                <a:spcPct val="100000"/>
              </a:lnSpc>
              <a:spcBef>
                <a:spcPts val="0"/>
              </a:spcBef>
            </a:pPr>
            <a:r>
              <a:rPr lang="es-PE" sz="2200" b="1" dirty="0"/>
              <a:t>Geopolítica y  Realidad Nacional</a:t>
            </a:r>
          </a:p>
          <a:p>
            <a:pPr>
              <a:lnSpc>
                <a:spcPct val="100000"/>
              </a:lnSpc>
              <a:spcBef>
                <a:spcPts val="0"/>
              </a:spcBef>
            </a:pPr>
            <a:r>
              <a:rPr lang="es-PE" sz="2200" b="1" dirty="0"/>
              <a:t>Dr. Fredy Salinas Melendez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dirty="0"/>
              <a:t>Facultad de Ciencias Naturales y Matematica</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t>
            </a:r>
            <a:r>
              <a:rPr lang="es-PE" sz="1800"/>
              <a:t>Académico 2025-2</a:t>
            </a:r>
            <a:endParaRPr lang="es-PE" sz="1800" dirty="0"/>
          </a:p>
        </p:txBody>
      </p:sp>
      <p:sp>
        <p:nvSpPr>
          <p:cNvPr id="2" name="Título 3">
            <a:extLst>
              <a:ext uri="{FF2B5EF4-FFF2-40B4-BE49-F238E27FC236}">
                <a16:creationId xmlns:a16="http://schemas.microsoft.com/office/drawing/2014/main" id="{9C8FC8E5-C87D-4A54-8C05-83732C46E0E6}"/>
              </a:ext>
            </a:extLst>
          </p:cNvPr>
          <p:cNvSpPr txBox="1">
            <a:spLocks/>
          </p:cNvSpPr>
          <p:nvPr/>
        </p:nvSpPr>
        <p:spPr>
          <a:xfrm>
            <a:off x="425450" y="2800634"/>
            <a:ext cx="8293100" cy="10235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dirty="0"/>
              <a:t>Semana </a:t>
            </a:r>
            <a:r>
              <a:rPr lang="es-PE" dirty="0" err="1"/>
              <a:t>N°</a:t>
            </a:r>
            <a:r>
              <a:rPr lang="es-PE" dirty="0"/>
              <a:t> 9 :</a:t>
            </a:r>
            <a:endParaRPr lang="es-PE" b="1" dirty="0"/>
          </a:p>
        </p:txBody>
      </p:sp>
    </p:spTree>
    <p:extLst>
      <p:ext uri="{BB962C8B-B14F-4D97-AF65-F5344CB8AC3E}">
        <p14:creationId xmlns:p14="http://schemas.microsoft.com/office/powerpoint/2010/main" val="42555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3956D-A277-F42B-F1E1-2B4681F0FE1A}"/>
              </a:ext>
            </a:extLst>
          </p:cNvPr>
          <p:cNvSpPr>
            <a:spLocks noGrp="1"/>
          </p:cNvSpPr>
          <p:nvPr>
            <p:ph type="title"/>
          </p:nvPr>
        </p:nvSpPr>
        <p:spPr>
          <a:xfrm>
            <a:off x="628650" y="1306031"/>
            <a:ext cx="7886700" cy="389840"/>
          </a:xfrm>
        </p:spPr>
        <p:txBody>
          <a:bodyPr>
            <a:noAutofit/>
          </a:bodyPr>
          <a:lstStyle/>
          <a:p>
            <a:r>
              <a:rPr lang="es-ES" sz="2400" dirty="0"/>
              <a:t>                         </a:t>
            </a:r>
            <a:r>
              <a:rPr lang="es-ES" sz="2400" dirty="0">
                <a:solidFill>
                  <a:srgbClr val="FF0000"/>
                </a:solidFill>
              </a:rPr>
              <a:t>CAPITULO III DE LA PROPIEDAD</a:t>
            </a:r>
            <a:endParaRPr lang="es-PE" sz="2400" dirty="0">
              <a:solidFill>
                <a:srgbClr val="FF0000"/>
              </a:solidFill>
            </a:endParaRPr>
          </a:p>
        </p:txBody>
      </p:sp>
      <p:sp>
        <p:nvSpPr>
          <p:cNvPr id="3" name="Marcador de contenido 2">
            <a:extLst>
              <a:ext uri="{FF2B5EF4-FFF2-40B4-BE49-F238E27FC236}">
                <a16:creationId xmlns:a16="http://schemas.microsoft.com/office/drawing/2014/main" id="{1915D6E5-CC6E-3D98-59F7-8F5910D004ED}"/>
              </a:ext>
            </a:extLst>
          </p:cNvPr>
          <p:cNvSpPr>
            <a:spLocks noGrp="1"/>
          </p:cNvSpPr>
          <p:nvPr>
            <p:ph idx="1"/>
          </p:nvPr>
        </p:nvSpPr>
        <p:spPr>
          <a:xfrm>
            <a:off x="628650" y="1987420"/>
            <a:ext cx="7886700" cy="2452059"/>
          </a:xfrm>
        </p:spPr>
        <p:txBody>
          <a:bodyPr>
            <a:normAutofit/>
          </a:bodyPr>
          <a:lstStyle/>
          <a:p>
            <a:pPr algn="just"/>
            <a:r>
              <a:rPr lang="es-ES" sz="1600" dirty="0"/>
              <a:t>ARTICULO 70. El derecho de la propiedad es inviolable. Se ejerce en armonía con el bien común y dentro de los límites de ley. A nadie se le puede privarse de su propiedad sino, exclusivamente, por causa de seguridad nacional o necesidad pública, declarada por ley, y previo pago en efectivo de indemnización justipreciada que incluya  compensación por el perjuicio.</a:t>
            </a:r>
          </a:p>
          <a:p>
            <a:pPr algn="just"/>
            <a:endParaRPr lang="es-ES" sz="1600" dirty="0"/>
          </a:p>
          <a:p>
            <a:pPr algn="just"/>
            <a:r>
              <a:rPr lang="es-ES" sz="1600" dirty="0"/>
              <a:t>ARTICULO 71. En cuanto a la propiedad de los extranjeros, no podrán adquirir ni poseer título alguno, minas, tierras, bosques, aguas, ni fuentes de energía directa ni indirectamente, ni en sociedad.</a:t>
            </a:r>
          </a:p>
        </p:txBody>
      </p:sp>
    </p:spTree>
    <p:extLst>
      <p:ext uri="{BB962C8B-B14F-4D97-AF65-F5344CB8AC3E}">
        <p14:creationId xmlns:p14="http://schemas.microsoft.com/office/powerpoint/2010/main" val="196648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ACE18C-7119-424E-B546-3B479234740D}"/>
              </a:ext>
            </a:extLst>
          </p:cNvPr>
          <p:cNvSpPr>
            <a:spLocks noGrp="1"/>
          </p:cNvSpPr>
          <p:nvPr>
            <p:ph type="title"/>
          </p:nvPr>
        </p:nvSpPr>
        <p:spPr>
          <a:xfrm>
            <a:off x="628650" y="974727"/>
            <a:ext cx="7886700" cy="402382"/>
          </a:xfrm>
        </p:spPr>
        <p:txBody>
          <a:bodyPr>
            <a:normAutofit/>
          </a:bodyPr>
          <a:lstStyle/>
          <a:p>
            <a:r>
              <a:rPr lang="es-ES" sz="2000" dirty="0"/>
              <a:t>                                                 </a:t>
            </a:r>
          </a:p>
        </p:txBody>
      </p:sp>
      <p:sp>
        <p:nvSpPr>
          <p:cNvPr id="3" name="Marcador de contenido 2">
            <a:extLst>
              <a:ext uri="{FF2B5EF4-FFF2-40B4-BE49-F238E27FC236}">
                <a16:creationId xmlns:a16="http://schemas.microsoft.com/office/drawing/2014/main" id="{C28750FD-52D0-4855-A5ED-CE4C019E6ED3}"/>
              </a:ext>
            </a:extLst>
          </p:cNvPr>
          <p:cNvSpPr>
            <a:spLocks noGrp="1"/>
          </p:cNvSpPr>
          <p:nvPr>
            <p:ph idx="1"/>
          </p:nvPr>
        </p:nvSpPr>
        <p:spPr>
          <a:xfrm>
            <a:off x="628650" y="1026619"/>
            <a:ext cx="7886700" cy="5580282"/>
          </a:xfrm>
        </p:spPr>
        <p:txBody>
          <a:bodyPr>
            <a:normAutofit fontScale="92500" lnSpcReduction="10000"/>
          </a:bodyPr>
          <a:lstStyle/>
          <a:p>
            <a:r>
              <a:rPr lang="es-ES" dirty="0"/>
              <a:t>   </a:t>
            </a:r>
            <a:r>
              <a:rPr lang="es-ES" sz="2800" dirty="0"/>
              <a:t>  Constitución      </a:t>
            </a:r>
            <a:r>
              <a:rPr lang="es-ES" sz="2400" dirty="0">
                <a:solidFill>
                  <a:srgbClr val="FF0000"/>
                </a:solidFill>
              </a:rPr>
              <a:t>COMENTARIO  III. La Propiedad                        </a:t>
            </a:r>
          </a:p>
          <a:p>
            <a:pPr algn="just"/>
            <a:r>
              <a:rPr lang="es-ES" sz="1700" b="0" i="0" dirty="0">
                <a:solidFill>
                  <a:srgbClr val="222222"/>
                </a:solidFill>
                <a:effectLst/>
              </a:rPr>
              <a:t>La </a:t>
            </a:r>
            <a:r>
              <a:rPr lang="es-ES" sz="1700" b="1" i="0" dirty="0">
                <a:solidFill>
                  <a:srgbClr val="222222"/>
                </a:solidFill>
                <a:effectLst/>
              </a:rPr>
              <a:t>propiedad privada</a:t>
            </a:r>
            <a:r>
              <a:rPr lang="es-ES" sz="1700" b="0" i="0" dirty="0">
                <a:solidFill>
                  <a:srgbClr val="222222"/>
                </a:solidFill>
                <a:effectLst/>
              </a:rPr>
              <a:t> es un concepto económico y del ámbito legal. Este establece el derecho del individuo, o las organizaciones, a la posesión, el control y la disposición de un bien. El hecho de que exista la </a:t>
            </a:r>
            <a:r>
              <a:rPr lang="es-ES" sz="1700" b="1" i="0" dirty="0">
                <a:solidFill>
                  <a:srgbClr val="222222"/>
                </a:solidFill>
                <a:effectLst/>
              </a:rPr>
              <a:t>propiedad privada</a:t>
            </a:r>
            <a:r>
              <a:rPr lang="es-ES" sz="1700" b="0" i="0" dirty="0">
                <a:solidFill>
                  <a:srgbClr val="222222"/>
                </a:solidFill>
                <a:effectLst/>
              </a:rPr>
              <a:t>, supone, de hecho, la protección de las personas frente al Estado.</a:t>
            </a:r>
          </a:p>
          <a:p>
            <a:pPr algn="just"/>
            <a:r>
              <a:rPr lang="es-ES" sz="1700" dirty="0"/>
              <a:t> </a:t>
            </a:r>
            <a:r>
              <a:rPr lang="es-ES" sz="1700" dirty="0">
                <a:solidFill>
                  <a:srgbClr val="222222"/>
                </a:solidFill>
              </a:rPr>
              <a:t>L</a:t>
            </a:r>
            <a:r>
              <a:rPr lang="es-ES" sz="1700" b="0" i="0" dirty="0">
                <a:solidFill>
                  <a:srgbClr val="222222"/>
                </a:solidFill>
                <a:effectLst/>
              </a:rPr>
              <a:t>a tierra se empezó a tomar en cuenta como '</a:t>
            </a:r>
            <a:r>
              <a:rPr lang="es-ES" sz="1700" b="1" i="0" dirty="0">
                <a:solidFill>
                  <a:srgbClr val="222222"/>
                </a:solidFill>
                <a:effectLst/>
              </a:rPr>
              <a:t>propiedad privada</a:t>
            </a:r>
            <a:r>
              <a:rPr lang="es-ES" sz="1700" b="0" i="0" dirty="0">
                <a:solidFill>
                  <a:srgbClr val="222222"/>
                </a:solidFill>
                <a:effectLst/>
              </a:rPr>
              <a:t>' después de la Edad Media. Bajo el sistema feudal, no se tenía la </a:t>
            </a:r>
            <a:r>
              <a:rPr lang="es-ES" sz="1700" b="1" i="0" dirty="0">
                <a:solidFill>
                  <a:srgbClr val="222222"/>
                </a:solidFill>
                <a:effectLst/>
              </a:rPr>
              <a:t>propiedad</a:t>
            </a:r>
            <a:r>
              <a:rPr lang="es-ES" sz="1700" b="0" i="0" dirty="0">
                <a:solidFill>
                  <a:srgbClr val="222222"/>
                </a:solidFill>
                <a:effectLst/>
              </a:rPr>
              <a:t> de la tierra sino que sólo se ocupaba. El concepto moderno de </a:t>
            </a:r>
            <a:r>
              <a:rPr lang="es-ES" sz="1700" b="1" i="0" dirty="0">
                <a:solidFill>
                  <a:srgbClr val="222222"/>
                </a:solidFill>
                <a:effectLst/>
              </a:rPr>
              <a:t>propiedad</a:t>
            </a:r>
            <a:r>
              <a:rPr lang="es-ES" sz="1700" b="0" i="0" dirty="0">
                <a:solidFill>
                  <a:srgbClr val="222222"/>
                </a:solidFill>
                <a:effectLst/>
              </a:rPr>
              <a:t> sólo la tierra era accesible para los monarcas y para la iglesia.</a:t>
            </a:r>
          </a:p>
          <a:p>
            <a:pPr algn="just"/>
            <a:r>
              <a:rPr lang="es-ES" sz="1700" b="0" i="0" dirty="0">
                <a:solidFill>
                  <a:srgbClr val="222222"/>
                </a:solidFill>
                <a:effectLst/>
              </a:rPr>
              <a:t>Bajo el </a:t>
            </a:r>
            <a:r>
              <a:rPr lang="es-ES" sz="1700" b="1" i="0" dirty="0">
                <a:solidFill>
                  <a:srgbClr val="222222"/>
                </a:solidFill>
                <a:effectLst/>
              </a:rPr>
              <a:t>socialismo</a:t>
            </a:r>
            <a:r>
              <a:rPr lang="es-ES" sz="1700" b="0" i="0" dirty="0">
                <a:solidFill>
                  <a:srgbClr val="222222"/>
                </a:solidFill>
                <a:effectLst/>
              </a:rPr>
              <a:t>, la </a:t>
            </a:r>
            <a:r>
              <a:rPr lang="es-ES" sz="1700" b="1" i="0" dirty="0">
                <a:solidFill>
                  <a:srgbClr val="222222"/>
                </a:solidFill>
                <a:effectLst/>
              </a:rPr>
              <a:t>propiedad privada</a:t>
            </a:r>
            <a:r>
              <a:rPr lang="es-ES" sz="1700" b="0" i="0" dirty="0">
                <a:solidFill>
                  <a:srgbClr val="222222"/>
                </a:solidFill>
                <a:effectLst/>
              </a:rPr>
              <a:t> de los medios de producción ya no existe y, por lo tanto, no existen precios de mercado para los bienes de capital disponibles. Institucionalmente, el </a:t>
            </a:r>
            <a:r>
              <a:rPr lang="es-ES" sz="1700" b="1" i="0" dirty="0">
                <a:solidFill>
                  <a:srgbClr val="222222"/>
                </a:solidFill>
                <a:effectLst/>
              </a:rPr>
              <a:t>socialismo</a:t>
            </a:r>
            <a:r>
              <a:rPr lang="es-ES" sz="1700" b="0" i="0" dirty="0">
                <a:solidFill>
                  <a:srgbClr val="222222"/>
                </a:solidFill>
                <a:effectLst/>
              </a:rPr>
              <a:t> consiste en abolir la economía de mercado y reemplazarla por una economía planificada.</a:t>
            </a:r>
          </a:p>
          <a:p>
            <a:pPr algn="just"/>
            <a:r>
              <a:rPr lang="es-ES" sz="1700" b="0" i="0" dirty="0">
                <a:solidFill>
                  <a:srgbClr val="222222"/>
                </a:solidFill>
                <a:effectLst/>
              </a:rPr>
              <a:t> Para el </a:t>
            </a:r>
            <a:r>
              <a:rPr lang="es-ES" sz="1700" b="1" i="0" dirty="0">
                <a:solidFill>
                  <a:srgbClr val="222222"/>
                </a:solidFill>
                <a:effectLst/>
              </a:rPr>
              <a:t>liberalismo</a:t>
            </a:r>
            <a:r>
              <a:rPr lang="es-ES" sz="1700" b="0" i="0" dirty="0">
                <a:solidFill>
                  <a:srgbClr val="222222"/>
                </a:solidFill>
                <a:effectLst/>
              </a:rPr>
              <a:t> todos los ciudadanos son iguales ante la ley y ante el Estado. El derecho a la </a:t>
            </a:r>
            <a:r>
              <a:rPr lang="es-ES" sz="1700" b="1" i="0" dirty="0">
                <a:solidFill>
                  <a:srgbClr val="222222"/>
                </a:solidFill>
                <a:effectLst/>
              </a:rPr>
              <a:t>propiedad privada</a:t>
            </a:r>
            <a:r>
              <a:rPr lang="es-ES" sz="1700" b="0" i="0" dirty="0">
                <a:solidFill>
                  <a:srgbClr val="222222"/>
                </a:solidFill>
                <a:effectLst/>
              </a:rPr>
              <a:t> como fuente de desarrollo e iniciativa individual, y como derecho inalterable que debe ser salvaguardado y protegido por la ley.</a:t>
            </a:r>
          </a:p>
          <a:p>
            <a:pPr algn="just"/>
            <a:r>
              <a:rPr lang="es-ES" sz="1700" b="0" i="0" dirty="0">
                <a:solidFill>
                  <a:srgbClr val="222222"/>
                </a:solidFill>
                <a:effectLst/>
              </a:rPr>
              <a:t>La </a:t>
            </a:r>
            <a:r>
              <a:rPr lang="es-ES" sz="1700" b="1" i="0" dirty="0">
                <a:solidFill>
                  <a:srgbClr val="222222"/>
                </a:solidFill>
                <a:effectLst/>
              </a:rPr>
              <a:t>propiedad privada</a:t>
            </a:r>
            <a:r>
              <a:rPr lang="es-ES" sz="1700" b="0" i="0" dirty="0">
                <a:solidFill>
                  <a:srgbClr val="222222"/>
                </a:solidFill>
                <a:effectLst/>
              </a:rPr>
              <a:t> son los bienes de cualquier tipo (viviendas, capitales, vehículos, objetos, herramientas, incluso fábricas, edificios enteros, terrenos o corporaciones) que pueden ser poseídos, comprados, vendidos, arrendados o dejados como herencia por personas naturales y jurídicas distintas del Estado.</a:t>
            </a:r>
          </a:p>
          <a:p>
            <a:pPr algn="just"/>
            <a:r>
              <a:rPr lang="es-ES" sz="1700" b="0" i="0" dirty="0">
                <a:solidFill>
                  <a:srgbClr val="222222"/>
                </a:solidFill>
                <a:effectLst/>
              </a:rPr>
              <a:t>Por </a:t>
            </a:r>
            <a:r>
              <a:rPr lang="es-ES" sz="1700" b="1" i="0" dirty="0">
                <a:solidFill>
                  <a:srgbClr val="222222"/>
                </a:solidFill>
                <a:effectLst/>
              </a:rPr>
              <a:t>ejemplo</a:t>
            </a:r>
            <a:r>
              <a:rPr lang="es-ES" sz="1700" b="0" i="0" dirty="0">
                <a:solidFill>
                  <a:srgbClr val="222222"/>
                </a:solidFill>
                <a:effectLst/>
              </a:rPr>
              <a:t>: Un parque es </a:t>
            </a:r>
            <a:r>
              <a:rPr lang="es-ES" sz="1700" b="1" i="0" dirty="0">
                <a:solidFill>
                  <a:srgbClr val="222222"/>
                </a:solidFill>
                <a:effectLst/>
              </a:rPr>
              <a:t>propiedad</a:t>
            </a:r>
            <a:r>
              <a:rPr lang="es-ES" sz="1700" b="0" i="0" dirty="0">
                <a:solidFill>
                  <a:srgbClr val="222222"/>
                </a:solidFill>
                <a:effectLst/>
              </a:rPr>
              <a:t> pública colectiva, mientras que una hacienda es </a:t>
            </a:r>
            <a:r>
              <a:rPr lang="es-ES" sz="1700" b="1" i="0" dirty="0">
                <a:solidFill>
                  <a:srgbClr val="222222"/>
                </a:solidFill>
                <a:effectLst/>
              </a:rPr>
              <a:t>propiedad</a:t>
            </a:r>
            <a:r>
              <a:rPr lang="es-ES" sz="1700" b="0" i="0" dirty="0">
                <a:solidFill>
                  <a:srgbClr val="222222"/>
                </a:solidFill>
                <a:effectLst/>
              </a:rPr>
              <a:t> privada individual, y los bienes de una empresa privada son bienes colectivos privados.</a:t>
            </a:r>
          </a:p>
          <a:p>
            <a:pPr algn="just"/>
            <a:endParaRPr lang="es-ES" sz="1400" dirty="0"/>
          </a:p>
        </p:txBody>
      </p:sp>
    </p:spTree>
    <p:extLst>
      <p:ext uri="{BB962C8B-B14F-4D97-AF65-F5344CB8AC3E}">
        <p14:creationId xmlns:p14="http://schemas.microsoft.com/office/powerpoint/2010/main" val="424528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A9E62-55A3-86BA-0C83-6330BF531B5A}"/>
              </a:ext>
            </a:extLst>
          </p:cNvPr>
          <p:cNvSpPr>
            <a:spLocks noGrp="1"/>
          </p:cNvSpPr>
          <p:nvPr>
            <p:ph type="title"/>
          </p:nvPr>
        </p:nvSpPr>
        <p:spPr>
          <a:xfrm>
            <a:off x="648528" y="895213"/>
            <a:ext cx="7886700" cy="493856"/>
          </a:xfrm>
        </p:spPr>
        <p:txBody>
          <a:bodyPr>
            <a:normAutofit fontScale="90000"/>
          </a:bodyPr>
          <a:lstStyle/>
          <a:p>
            <a:pPr algn="ctr"/>
            <a:r>
              <a:rPr lang="es-ES" sz="1600" b="1" i="0" dirty="0">
                <a:solidFill>
                  <a:srgbClr val="000000"/>
                </a:solidFill>
                <a:effectLst/>
                <a:latin typeface="+mn-lt"/>
              </a:rPr>
              <a:t>LEY DEL SISTEMA DE SEGURIDAD Y DEFENSA NACIONAL</a:t>
            </a:r>
            <a:br>
              <a:rPr lang="es-ES" sz="1600" b="1" i="0" dirty="0">
                <a:solidFill>
                  <a:srgbClr val="000000"/>
                </a:solidFill>
                <a:effectLst/>
                <a:latin typeface="+mn-lt"/>
              </a:rPr>
            </a:br>
            <a:r>
              <a:rPr lang="es-ES" sz="1600" b="1" i="0" dirty="0">
                <a:solidFill>
                  <a:srgbClr val="000000"/>
                </a:solidFill>
                <a:effectLst/>
                <a:latin typeface="+mn-lt"/>
              </a:rPr>
              <a:t>LEY </a:t>
            </a:r>
            <a:r>
              <a:rPr lang="es-ES" sz="1600" b="1" i="0" dirty="0" err="1">
                <a:solidFill>
                  <a:srgbClr val="000000"/>
                </a:solidFill>
                <a:effectLst/>
                <a:latin typeface="+mn-lt"/>
              </a:rPr>
              <a:t>Nº</a:t>
            </a:r>
            <a:r>
              <a:rPr lang="es-ES" sz="1600" b="1" i="0" dirty="0">
                <a:solidFill>
                  <a:srgbClr val="000000"/>
                </a:solidFill>
                <a:effectLst/>
                <a:latin typeface="+mn-lt"/>
              </a:rPr>
              <a:t> 28.478</a:t>
            </a:r>
            <a:endParaRPr lang="es-PE" dirty="0">
              <a:latin typeface="+mn-lt"/>
            </a:endParaRPr>
          </a:p>
        </p:txBody>
      </p:sp>
      <p:sp>
        <p:nvSpPr>
          <p:cNvPr id="3" name="Marcador de contenido 2">
            <a:extLst>
              <a:ext uri="{FF2B5EF4-FFF2-40B4-BE49-F238E27FC236}">
                <a16:creationId xmlns:a16="http://schemas.microsoft.com/office/drawing/2014/main" id="{28F5AEE3-1BF4-A121-C2AC-EDA591162B42}"/>
              </a:ext>
            </a:extLst>
          </p:cNvPr>
          <p:cNvSpPr>
            <a:spLocks noGrp="1"/>
          </p:cNvSpPr>
          <p:nvPr>
            <p:ph idx="1"/>
          </p:nvPr>
        </p:nvSpPr>
        <p:spPr>
          <a:xfrm>
            <a:off x="159026" y="1322811"/>
            <a:ext cx="8865704" cy="5317980"/>
          </a:xfrm>
        </p:spPr>
        <p:txBody>
          <a:bodyPr>
            <a:noAutofit/>
          </a:bodyPr>
          <a:lstStyle/>
          <a:p>
            <a:pPr marL="0" indent="0">
              <a:buNone/>
            </a:pPr>
            <a:r>
              <a:rPr lang="es-ES" sz="1500" b="1" i="0" dirty="0">
                <a:solidFill>
                  <a:srgbClr val="000000"/>
                </a:solidFill>
                <a:effectLst/>
              </a:rPr>
              <a:t>TÍTULO I</a:t>
            </a:r>
            <a:br>
              <a:rPr lang="es-ES" sz="1500" b="0" i="0" dirty="0">
                <a:solidFill>
                  <a:srgbClr val="000000"/>
                </a:solidFill>
                <a:effectLst/>
              </a:rPr>
            </a:br>
            <a:r>
              <a:rPr lang="es-ES" sz="1500" b="1" i="0" dirty="0">
                <a:solidFill>
                  <a:srgbClr val="000000"/>
                </a:solidFill>
                <a:effectLst/>
              </a:rPr>
              <a:t>Capítulo Único</a:t>
            </a:r>
            <a:br>
              <a:rPr lang="es-ES" sz="1500" b="1" i="0" dirty="0">
                <a:solidFill>
                  <a:srgbClr val="000000"/>
                </a:solidFill>
                <a:effectLst/>
              </a:rPr>
            </a:br>
            <a:r>
              <a:rPr lang="es-ES" sz="1500" b="1" i="0" dirty="0">
                <a:solidFill>
                  <a:srgbClr val="000000"/>
                </a:solidFill>
                <a:effectLst/>
              </a:rPr>
              <a:t>Objeto y Ámbito de Aplicación</a:t>
            </a:r>
            <a:br>
              <a:rPr lang="es-ES" sz="1500" b="0" i="0" dirty="0">
                <a:solidFill>
                  <a:srgbClr val="000000"/>
                </a:solidFill>
                <a:effectLst/>
              </a:rPr>
            </a:br>
            <a:br>
              <a:rPr lang="es-ES" sz="1500" b="0" i="0" dirty="0">
                <a:solidFill>
                  <a:srgbClr val="000000"/>
                </a:solidFill>
                <a:effectLst/>
              </a:rPr>
            </a:br>
            <a:r>
              <a:rPr lang="es-ES" sz="1500" b="0" i="0" dirty="0">
                <a:solidFill>
                  <a:srgbClr val="000000"/>
                </a:solidFill>
                <a:effectLst/>
              </a:rPr>
              <a:t>ARTÍCULO 1.- Objeto de la Ley</a:t>
            </a:r>
            <a:br>
              <a:rPr lang="es-ES" sz="1500" b="0" i="0" dirty="0">
                <a:solidFill>
                  <a:srgbClr val="000000"/>
                </a:solidFill>
                <a:effectLst/>
              </a:rPr>
            </a:br>
            <a:r>
              <a:rPr lang="es-ES" sz="1500" b="0" i="0" dirty="0">
                <a:solidFill>
                  <a:srgbClr val="000000"/>
                </a:solidFill>
                <a:effectLst/>
              </a:rPr>
              <a:t>La presente Ley tiene como objeto regular la naturaleza, finalidad, funciones y estructura del Sistema de Seguridad y Defensa Nacional.</a:t>
            </a:r>
            <a:br>
              <a:rPr lang="es-ES" sz="1500" b="0" i="0" dirty="0">
                <a:solidFill>
                  <a:srgbClr val="000000"/>
                </a:solidFill>
                <a:effectLst/>
              </a:rPr>
            </a:br>
            <a:br>
              <a:rPr lang="es-ES" sz="1500" b="0" i="0" dirty="0">
                <a:solidFill>
                  <a:srgbClr val="000000"/>
                </a:solidFill>
                <a:effectLst/>
              </a:rPr>
            </a:br>
            <a:r>
              <a:rPr lang="es-ES" sz="1500" b="0" i="0" dirty="0">
                <a:solidFill>
                  <a:srgbClr val="000000"/>
                </a:solidFill>
                <a:effectLst/>
              </a:rPr>
              <a:t>ARTÍCULO 2.- Ámbito de aplicación</a:t>
            </a:r>
            <a:br>
              <a:rPr lang="es-ES" sz="1500" b="0" i="0" dirty="0">
                <a:solidFill>
                  <a:srgbClr val="000000"/>
                </a:solidFill>
                <a:effectLst/>
              </a:rPr>
            </a:br>
            <a:r>
              <a:rPr lang="es-ES" sz="1500" b="0" i="0" dirty="0">
                <a:solidFill>
                  <a:srgbClr val="000000"/>
                </a:solidFill>
                <a:effectLst/>
              </a:rPr>
              <a:t>El Sistema de Seguridad y Defensa Nacional comprende, además de sus </a:t>
            </a:r>
            <a:r>
              <a:rPr lang="es-ES" sz="1500" b="0" i="0" dirty="0" err="1">
                <a:solidFill>
                  <a:srgbClr val="000000"/>
                </a:solidFill>
                <a:effectLst/>
              </a:rPr>
              <a:t>orgános</a:t>
            </a:r>
            <a:r>
              <a:rPr lang="es-ES" sz="1500" b="0" i="0" dirty="0">
                <a:solidFill>
                  <a:srgbClr val="000000"/>
                </a:solidFill>
                <a:effectLst/>
              </a:rPr>
              <a:t> componentes, todos los organismos públicos, personas naturales y jurídicas de nacionalidad peruana. las personas naturales y jurídicas extranjeras domiciliadas en el país deberán cumplir con las disposiciones que de ella deriven.</a:t>
            </a:r>
          </a:p>
          <a:p>
            <a:pPr marL="0" indent="0">
              <a:buNone/>
            </a:pPr>
            <a:br>
              <a:rPr lang="es-ES" sz="1500" b="0" i="0" dirty="0">
                <a:solidFill>
                  <a:srgbClr val="000000"/>
                </a:solidFill>
                <a:effectLst/>
              </a:rPr>
            </a:br>
            <a:r>
              <a:rPr lang="es-ES" sz="1500" b="1" i="0" dirty="0">
                <a:solidFill>
                  <a:srgbClr val="000000"/>
                </a:solidFill>
                <a:effectLst/>
              </a:rPr>
              <a:t>TÍTULO II</a:t>
            </a:r>
            <a:br>
              <a:rPr lang="es-ES" sz="1500" b="0" i="0" dirty="0">
                <a:solidFill>
                  <a:srgbClr val="000000"/>
                </a:solidFill>
                <a:effectLst/>
              </a:rPr>
            </a:br>
            <a:r>
              <a:rPr lang="es-ES" sz="1500" b="1" i="0" dirty="0" err="1">
                <a:solidFill>
                  <a:srgbClr val="000000"/>
                </a:solidFill>
                <a:effectLst/>
              </a:rPr>
              <a:t>CapítuloI</a:t>
            </a:r>
            <a:br>
              <a:rPr lang="es-ES" sz="1500" b="0" i="0" dirty="0">
                <a:solidFill>
                  <a:srgbClr val="000000"/>
                </a:solidFill>
                <a:effectLst/>
              </a:rPr>
            </a:br>
            <a:r>
              <a:rPr lang="es-ES" sz="1500" b="1" i="0" dirty="0">
                <a:solidFill>
                  <a:srgbClr val="000000"/>
                </a:solidFill>
                <a:effectLst/>
              </a:rPr>
              <a:t>Finalidad y Composición del Sistema</a:t>
            </a:r>
            <a:br>
              <a:rPr lang="es-ES" sz="1500" b="0" i="0" dirty="0">
                <a:solidFill>
                  <a:srgbClr val="000000"/>
                </a:solidFill>
                <a:effectLst/>
              </a:rPr>
            </a:br>
            <a:br>
              <a:rPr lang="es-ES" sz="1500" b="0" i="0" dirty="0">
                <a:solidFill>
                  <a:srgbClr val="000000"/>
                </a:solidFill>
                <a:effectLst/>
              </a:rPr>
            </a:br>
            <a:r>
              <a:rPr lang="es-ES" sz="1500" b="0" i="0" dirty="0">
                <a:solidFill>
                  <a:srgbClr val="000000"/>
                </a:solidFill>
                <a:effectLst/>
              </a:rPr>
              <a:t>ARTÍCULO 3.- Naturaleza y finalidad del Sistema</a:t>
            </a:r>
            <a:br>
              <a:rPr lang="es-ES" sz="1500" b="0" i="0" dirty="0">
                <a:solidFill>
                  <a:srgbClr val="000000"/>
                </a:solidFill>
                <a:effectLst/>
              </a:rPr>
            </a:br>
            <a:r>
              <a:rPr lang="es-ES" sz="1500" b="0" i="0" dirty="0">
                <a:solidFill>
                  <a:srgbClr val="000000"/>
                </a:solidFill>
                <a:effectLst/>
              </a:rPr>
              <a:t>El Sistema de Seguridad y Defensa Nacional es el </a:t>
            </a:r>
            <a:r>
              <a:rPr lang="es-ES" sz="1500" b="0" i="0" dirty="0" err="1">
                <a:solidFill>
                  <a:srgbClr val="000000"/>
                </a:solidFill>
                <a:effectLst/>
              </a:rPr>
              <a:t>comjunto</a:t>
            </a:r>
            <a:r>
              <a:rPr lang="es-ES" sz="1500" b="0" i="0" dirty="0">
                <a:solidFill>
                  <a:srgbClr val="000000"/>
                </a:solidFill>
                <a:effectLst/>
              </a:rPr>
              <a:t> interrelacionado de elementos del Estado cuyas </a:t>
            </a:r>
            <a:r>
              <a:rPr lang="es-ES" sz="1500" b="0" i="0" dirty="0" err="1">
                <a:solidFill>
                  <a:srgbClr val="000000"/>
                </a:solidFill>
                <a:effectLst/>
              </a:rPr>
              <a:t>funcines</a:t>
            </a:r>
            <a:r>
              <a:rPr lang="es-ES" sz="1500" b="0" i="0" dirty="0">
                <a:solidFill>
                  <a:srgbClr val="000000"/>
                </a:solidFill>
                <a:effectLst/>
              </a:rPr>
              <a:t> están orientadas a garantizar seguridad nacional mediante la concepción, planeamiento, dirección, preparación, ejecución y supervisión de la defensa nacional.</a:t>
            </a:r>
            <a:br>
              <a:rPr lang="es-ES" sz="1500" b="0" i="0" dirty="0">
                <a:solidFill>
                  <a:srgbClr val="000000"/>
                </a:solidFill>
                <a:effectLst/>
              </a:rPr>
            </a:br>
            <a:br>
              <a:rPr lang="es-ES" sz="1500" b="0" i="0" dirty="0">
                <a:solidFill>
                  <a:srgbClr val="000000"/>
                </a:solidFill>
                <a:effectLst/>
              </a:rPr>
            </a:br>
            <a:r>
              <a:rPr lang="es-ES" sz="1500" b="0" i="0" dirty="0">
                <a:solidFill>
                  <a:srgbClr val="000000"/>
                </a:solidFill>
                <a:effectLst/>
              </a:rPr>
              <a:t>ARTÍCULO 4.- Componentes del Sistema</a:t>
            </a:r>
            <a:br>
              <a:rPr lang="es-ES" sz="1500" b="0" i="0" dirty="0">
                <a:solidFill>
                  <a:srgbClr val="000000"/>
                </a:solidFill>
                <a:effectLst/>
              </a:rPr>
            </a:br>
            <a:r>
              <a:rPr lang="es-ES" sz="1500" b="0" i="0" dirty="0">
                <a:solidFill>
                  <a:srgbClr val="000000"/>
                </a:solidFill>
                <a:effectLst/>
              </a:rPr>
              <a:t>El Sistema de Seguridad y Defensa Nacional es presidido por el Presidente de la República e integrado por: a) El Consejo de seguridad Nacional; b) El Sistema de Inteligencia Nacional; c) El Sistema Nacional de Defensa Civil; d) Los Ministerios, Organismos Públicos y Gobiernos </a:t>
            </a:r>
            <a:r>
              <a:rPr lang="es-ES" sz="1500" b="0" i="0" dirty="0" err="1">
                <a:solidFill>
                  <a:srgbClr val="000000"/>
                </a:solidFill>
                <a:effectLst/>
              </a:rPr>
              <a:t>Regioanles</a:t>
            </a:r>
            <a:r>
              <a:rPr lang="es-ES" sz="1500" b="0" i="0" dirty="0">
                <a:solidFill>
                  <a:srgbClr val="000000"/>
                </a:solidFill>
                <a:effectLst/>
              </a:rPr>
              <a:t>.</a:t>
            </a:r>
            <a:br>
              <a:rPr lang="es-ES" sz="1500" b="0" i="0" dirty="0">
                <a:solidFill>
                  <a:srgbClr val="000000"/>
                </a:solidFill>
                <a:effectLst/>
              </a:rPr>
            </a:br>
            <a:endParaRPr lang="es-PE" sz="1500" dirty="0"/>
          </a:p>
        </p:txBody>
      </p:sp>
    </p:spTree>
    <p:extLst>
      <p:ext uri="{BB962C8B-B14F-4D97-AF65-F5344CB8AC3E}">
        <p14:creationId xmlns:p14="http://schemas.microsoft.com/office/powerpoint/2010/main" val="181678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2E9BE-CB2A-365E-4109-4C47B9D5959F}"/>
              </a:ext>
            </a:extLst>
          </p:cNvPr>
          <p:cNvSpPr>
            <a:spLocks noGrp="1"/>
          </p:cNvSpPr>
          <p:nvPr>
            <p:ph type="title"/>
          </p:nvPr>
        </p:nvSpPr>
        <p:spPr>
          <a:xfrm>
            <a:off x="628650" y="974727"/>
            <a:ext cx="7886700" cy="133638"/>
          </a:xfrm>
        </p:spPr>
        <p:txBody>
          <a:bodyPr>
            <a:normAutofit fontScale="90000"/>
          </a:bodyPr>
          <a:lstStyle/>
          <a:p>
            <a:r>
              <a:rPr lang="es-PE" dirty="0"/>
              <a:t>                    </a:t>
            </a:r>
          </a:p>
        </p:txBody>
      </p:sp>
      <p:sp>
        <p:nvSpPr>
          <p:cNvPr id="3" name="Marcador de contenido 2">
            <a:extLst>
              <a:ext uri="{FF2B5EF4-FFF2-40B4-BE49-F238E27FC236}">
                <a16:creationId xmlns:a16="http://schemas.microsoft.com/office/drawing/2014/main" id="{FECB523F-3B43-CB00-EC2F-1CAA301B8161}"/>
              </a:ext>
            </a:extLst>
          </p:cNvPr>
          <p:cNvSpPr>
            <a:spLocks noGrp="1"/>
          </p:cNvSpPr>
          <p:nvPr>
            <p:ph idx="1"/>
          </p:nvPr>
        </p:nvSpPr>
        <p:spPr>
          <a:xfrm>
            <a:off x="200891" y="974727"/>
            <a:ext cx="8742218" cy="5678198"/>
          </a:xfrm>
        </p:spPr>
        <p:txBody>
          <a:bodyPr>
            <a:noAutofit/>
          </a:bodyPr>
          <a:lstStyle/>
          <a:p>
            <a:pPr marL="0" indent="0" algn="l">
              <a:buNone/>
            </a:pPr>
            <a:br>
              <a:rPr lang="es-ES" sz="1500" b="0" i="0" dirty="0">
                <a:solidFill>
                  <a:srgbClr val="000000"/>
                </a:solidFill>
                <a:effectLst/>
              </a:rPr>
            </a:br>
            <a:r>
              <a:rPr lang="es-ES" sz="1500" b="1" i="0" dirty="0">
                <a:solidFill>
                  <a:srgbClr val="000000"/>
                </a:solidFill>
                <a:effectLst/>
              </a:rPr>
              <a:t>Capítulo II</a:t>
            </a:r>
            <a:br>
              <a:rPr lang="es-ES" sz="1500" b="0" i="0" dirty="0">
                <a:solidFill>
                  <a:srgbClr val="000000"/>
                </a:solidFill>
                <a:effectLst/>
              </a:rPr>
            </a:br>
            <a:r>
              <a:rPr lang="es-ES" sz="1500" b="1" i="0" dirty="0">
                <a:solidFill>
                  <a:srgbClr val="000000"/>
                </a:solidFill>
                <a:effectLst/>
              </a:rPr>
              <a:t>Del Consejo de Seguridad Nacional</a:t>
            </a:r>
            <a:br>
              <a:rPr lang="es-ES" sz="1500" b="0" i="0" dirty="0">
                <a:solidFill>
                  <a:srgbClr val="000000"/>
                </a:solidFill>
                <a:effectLst/>
              </a:rPr>
            </a:br>
            <a:br>
              <a:rPr lang="es-ES" sz="1500" b="0" i="0" dirty="0">
                <a:solidFill>
                  <a:srgbClr val="000000"/>
                </a:solidFill>
                <a:effectLst/>
              </a:rPr>
            </a:br>
            <a:r>
              <a:rPr lang="es-ES" sz="1500" b="0" i="0" dirty="0">
                <a:solidFill>
                  <a:srgbClr val="000000"/>
                </a:solidFill>
                <a:effectLst/>
              </a:rPr>
              <a:t>ARTÍCULO 5.- Consejo de Seguridad Nacional</a:t>
            </a:r>
            <a:br>
              <a:rPr lang="es-ES" sz="1500" b="0" i="0" dirty="0">
                <a:solidFill>
                  <a:srgbClr val="000000"/>
                </a:solidFill>
                <a:effectLst/>
              </a:rPr>
            </a:br>
            <a:r>
              <a:rPr lang="es-ES" sz="1500" b="0" i="0" dirty="0">
                <a:solidFill>
                  <a:srgbClr val="000000"/>
                </a:solidFill>
                <a:effectLst/>
              </a:rPr>
              <a:t>El Consejo de Seguridad Nacional es el órgano rector del Sistema de Seguridad y Defensa Nacional.</a:t>
            </a:r>
            <a:br>
              <a:rPr lang="es-ES" sz="1500" b="0" i="0" dirty="0">
                <a:solidFill>
                  <a:srgbClr val="000000"/>
                </a:solidFill>
                <a:effectLst/>
              </a:rPr>
            </a:br>
            <a:br>
              <a:rPr lang="es-ES" sz="1500" b="0" i="0" dirty="0">
                <a:solidFill>
                  <a:srgbClr val="000000"/>
                </a:solidFill>
                <a:effectLst/>
              </a:rPr>
            </a:br>
            <a:r>
              <a:rPr lang="es-ES" sz="1500" b="0" i="0" dirty="0">
                <a:solidFill>
                  <a:srgbClr val="000000"/>
                </a:solidFill>
                <a:effectLst/>
              </a:rPr>
              <a:t>ARTÍCULO 6.- Composición</a:t>
            </a:r>
            <a:br>
              <a:rPr lang="es-ES" sz="1500" b="0" i="0" dirty="0">
                <a:solidFill>
                  <a:srgbClr val="000000"/>
                </a:solidFill>
                <a:effectLst/>
              </a:rPr>
            </a:br>
            <a:r>
              <a:rPr lang="es-ES" sz="1500" b="0" i="0" dirty="0">
                <a:solidFill>
                  <a:srgbClr val="000000"/>
                </a:solidFill>
                <a:effectLst/>
              </a:rPr>
              <a:t>El Consejo de Seguridad está conformado por:</a:t>
            </a:r>
            <a:br>
              <a:rPr lang="es-ES" sz="1500" b="0" i="0" dirty="0">
                <a:solidFill>
                  <a:srgbClr val="000000"/>
                </a:solidFill>
                <a:effectLst/>
              </a:rPr>
            </a:br>
            <a:endParaRPr lang="es-ES" sz="1500" b="0" i="0" dirty="0">
              <a:solidFill>
                <a:srgbClr val="000000"/>
              </a:solidFill>
              <a:effectLst/>
            </a:endParaRPr>
          </a:p>
          <a:p>
            <a:pPr marL="742950" lvl="1" indent="-285750" algn="l">
              <a:lnSpc>
                <a:spcPct val="100000"/>
              </a:lnSpc>
              <a:spcBef>
                <a:spcPts val="0"/>
              </a:spcBef>
              <a:buFont typeface="+mj-lt"/>
              <a:buAutoNum type="alphaLcPeriod"/>
            </a:pPr>
            <a:r>
              <a:rPr lang="es-ES" sz="1500" b="0" i="0" dirty="0">
                <a:solidFill>
                  <a:srgbClr val="000000"/>
                </a:solidFill>
                <a:effectLst/>
              </a:rPr>
              <a:t>El Presidente de la República, quien lo preside;</a:t>
            </a:r>
          </a:p>
          <a:p>
            <a:pPr marL="742950" lvl="1" indent="-285750" algn="l">
              <a:lnSpc>
                <a:spcPct val="100000"/>
              </a:lnSpc>
              <a:spcBef>
                <a:spcPts val="0"/>
              </a:spcBef>
              <a:buFont typeface="+mj-lt"/>
              <a:buAutoNum type="alphaLcPeriod"/>
            </a:pPr>
            <a:r>
              <a:rPr lang="es-ES" sz="1500" b="0" i="0" dirty="0">
                <a:solidFill>
                  <a:srgbClr val="000000"/>
                </a:solidFill>
                <a:effectLst/>
              </a:rPr>
              <a:t>El Presidente del Consejo de Ministros;</a:t>
            </a:r>
          </a:p>
          <a:p>
            <a:pPr marL="742950" lvl="1" indent="-285750" algn="l">
              <a:lnSpc>
                <a:spcPct val="100000"/>
              </a:lnSpc>
              <a:spcBef>
                <a:spcPts val="0"/>
              </a:spcBef>
              <a:buFont typeface="+mj-lt"/>
              <a:buAutoNum type="alphaLcPeriod"/>
            </a:pPr>
            <a:r>
              <a:rPr lang="es-ES" sz="1500" b="0" i="0" dirty="0">
                <a:solidFill>
                  <a:srgbClr val="000000"/>
                </a:solidFill>
                <a:effectLst/>
              </a:rPr>
              <a:t>El Ministro de Relaciones Exteriores;</a:t>
            </a:r>
          </a:p>
          <a:p>
            <a:pPr marL="742950" lvl="1" indent="-285750" algn="l">
              <a:lnSpc>
                <a:spcPct val="100000"/>
              </a:lnSpc>
              <a:spcBef>
                <a:spcPts val="0"/>
              </a:spcBef>
              <a:buFont typeface="+mj-lt"/>
              <a:buAutoNum type="alphaLcPeriod"/>
            </a:pPr>
            <a:r>
              <a:rPr lang="es-ES" sz="1500" b="0" i="0" dirty="0">
                <a:solidFill>
                  <a:srgbClr val="000000"/>
                </a:solidFill>
                <a:effectLst/>
              </a:rPr>
              <a:t>El Ministro del Interior;</a:t>
            </a:r>
          </a:p>
          <a:p>
            <a:pPr marL="742950" lvl="1" indent="-285750" algn="l">
              <a:lnSpc>
                <a:spcPct val="100000"/>
              </a:lnSpc>
              <a:spcBef>
                <a:spcPts val="0"/>
              </a:spcBef>
              <a:buFont typeface="+mj-lt"/>
              <a:buAutoNum type="alphaLcPeriod"/>
            </a:pPr>
            <a:r>
              <a:rPr lang="es-ES" sz="1500" b="0" i="0" dirty="0">
                <a:solidFill>
                  <a:srgbClr val="000000"/>
                </a:solidFill>
                <a:effectLst/>
              </a:rPr>
              <a:t>El Ministro de Defensa;</a:t>
            </a:r>
          </a:p>
          <a:p>
            <a:pPr marL="742950" lvl="1" indent="-285750" algn="l">
              <a:lnSpc>
                <a:spcPct val="100000"/>
              </a:lnSpc>
              <a:spcBef>
                <a:spcPts val="0"/>
              </a:spcBef>
              <a:buFont typeface="+mj-lt"/>
              <a:buAutoNum type="alphaLcPeriod"/>
            </a:pPr>
            <a:r>
              <a:rPr lang="es-ES" sz="1500" b="0" i="0" dirty="0">
                <a:solidFill>
                  <a:srgbClr val="000000"/>
                </a:solidFill>
                <a:effectLst/>
              </a:rPr>
              <a:t>El Ministro de Economía y Finanzas;</a:t>
            </a:r>
          </a:p>
          <a:p>
            <a:pPr marL="742950" lvl="1" indent="-285750" algn="l">
              <a:lnSpc>
                <a:spcPct val="100000"/>
              </a:lnSpc>
              <a:spcBef>
                <a:spcPts val="0"/>
              </a:spcBef>
              <a:buFont typeface="+mj-lt"/>
              <a:buAutoNum type="alphaLcPeriod"/>
            </a:pPr>
            <a:r>
              <a:rPr lang="es-ES" sz="1500" b="0" i="0" dirty="0">
                <a:solidFill>
                  <a:srgbClr val="000000"/>
                </a:solidFill>
                <a:effectLst/>
              </a:rPr>
              <a:t>El Ministro de Justicia</a:t>
            </a:r>
          </a:p>
          <a:p>
            <a:pPr marL="742950" lvl="1" indent="-285750" algn="l">
              <a:lnSpc>
                <a:spcPct val="100000"/>
              </a:lnSpc>
              <a:spcBef>
                <a:spcPts val="0"/>
              </a:spcBef>
              <a:buFont typeface="+mj-lt"/>
              <a:buAutoNum type="alphaLcPeriod"/>
            </a:pPr>
            <a:r>
              <a:rPr lang="es-ES" sz="1500" b="0" i="0" dirty="0">
                <a:solidFill>
                  <a:srgbClr val="000000"/>
                </a:solidFill>
                <a:effectLst/>
              </a:rPr>
              <a:t>El Jefe del centro Conjunto de las Fuerzas Armadas;</a:t>
            </a:r>
          </a:p>
          <a:p>
            <a:pPr marL="742950" lvl="1" indent="-285750" algn="l">
              <a:lnSpc>
                <a:spcPct val="100000"/>
              </a:lnSpc>
              <a:spcBef>
                <a:spcPts val="0"/>
              </a:spcBef>
              <a:buFont typeface="+mj-lt"/>
              <a:buAutoNum type="alphaLcPeriod"/>
            </a:pPr>
            <a:r>
              <a:rPr lang="es-ES" sz="1500" b="0" i="0" dirty="0">
                <a:solidFill>
                  <a:srgbClr val="000000"/>
                </a:solidFill>
                <a:effectLst/>
              </a:rPr>
              <a:t>El presidente del Consejo nacional de Inteligencia.</a:t>
            </a:r>
            <a:br>
              <a:rPr lang="es-ES" sz="1500" b="0" i="0" dirty="0">
                <a:solidFill>
                  <a:srgbClr val="000000"/>
                </a:solidFill>
                <a:effectLst/>
              </a:rPr>
            </a:br>
            <a:endParaRPr lang="es-ES" sz="1500" b="0" i="0" dirty="0">
              <a:solidFill>
                <a:srgbClr val="000000"/>
              </a:solidFill>
              <a:effectLst/>
            </a:endParaRPr>
          </a:p>
          <a:p>
            <a:pPr algn="l"/>
            <a:r>
              <a:rPr lang="es-ES" sz="1500" b="0" i="0" dirty="0">
                <a:solidFill>
                  <a:srgbClr val="000000"/>
                </a:solidFill>
                <a:effectLst/>
              </a:rPr>
              <a:t>El presidente de la República en su calidad de Presidente del Consejo de Seguridad nacional, de </a:t>
            </a:r>
            <a:r>
              <a:rPr lang="es-ES" sz="1500" b="0" i="0" dirty="0" err="1">
                <a:solidFill>
                  <a:srgbClr val="000000"/>
                </a:solidFill>
                <a:effectLst/>
              </a:rPr>
              <a:t>acurdo</a:t>
            </a:r>
            <a:r>
              <a:rPr lang="es-ES" sz="1500" b="0" i="0" dirty="0">
                <a:solidFill>
                  <a:srgbClr val="000000"/>
                </a:solidFill>
                <a:effectLst/>
              </a:rPr>
              <a:t> a la naturaleza de sus asuntos a tratar y/o a petición de cualquiera de sus miembros, dispone la participación de cualquier otro funcionario del Estado, el cual tiene derecho a la voz pero sin voto. Los miembros que conforman el Consejo de Seguridad Nacional no podrán delegar representación.</a:t>
            </a:r>
            <a:br>
              <a:rPr lang="es-ES" sz="1500" b="0" i="0" dirty="0">
                <a:solidFill>
                  <a:srgbClr val="000000"/>
                </a:solidFill>
                <a:effectLst/>
              </a:rPr>
            </a:br>
            <a:endParaRPr lang="es-ES" sz="1500" b="0" i="0" dirty="0">
              <a:solidFill>
                <a:srgbClr val="000000"/>
              </a:solidFill>
              <a:effectLst/>
            </a:endParaRPr>
          </a:p>
          <a:p>
            <a:endParaRPr lang="es-PE" sz="1500" dirty="0"/>
          </a:p>
        </p:txBody>
      </p:sp>
    </p:spTree>
    <p:extLst>
      <p:ext uri="{BB962C8B-B14F-4D97-AF65-F5344CB8AC3E}">
        <p14:creationId xmlns:p14="http://schemas.microsoft.com/office/powerpoint/2010/main" val="417769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0C7B3-B711-1AF9-DDFE-FC1CC0458F39}"/>
              </a:ext>
            </a:extLst>
          </p:cNvPr>
          <p:cNvSpPr>
            <a:spLocks noGrp="1"/>
          </p:cNvSpPr>
          <p:nvPr>
            <p:ph idx="1"/>
          </p:nvPr>
        </p:nvSpPr>
        <p:spPr>
          <a:xfrm>
            <a:off x="290945" y="1025237"/>
            <a:ext cx="8672946" cy="5761326"/>
          </a:xfrm>
        </p:spPr>
        <p:txBody>
          <a:bodyPr>
            <a:normAutofit fontScale="25000" lnSpcReduction="20000"/>
          </a:bodyPr>
          <a:lstStyle/>
          <a:p>
            <a:pPr marL="0" indent="0">
              <a:buNone/>
            </a:pPr>
            <a:r>
              <a:rPr lang="es-ES" sz="6400" b="1" i="0" dirty="0">
                <a:solidFill>
                  <a:srgbClr val="000000"/>
                </a:solidFill>
                <a:effectLst/>
              </a:rPr>
              <a:t>DISPOSICIONES FINALES</a:t>
            </a:r>
            <a:br>
              <a:rPr lang="es-ES" sz="6400" b="0" i="0" dirty="0">
                <a:solidFill>
                  <a:srgbClr val="000000"/>
                </a:solidFill>
                <a:effectLst/>
              </a:rPr>
            </a:br>
            <a:br>
              <a:rPr lang="es-ES" sz="6400" b="0" i="0" dirty="0">
                <a:solidFill>
                  <a:srgbClr val="000000"/>
                </a:solidFill>
                <a:effectLst/>
              </a:rPr>
            </a:br>
            <a:r>
              <a:rPr lang="es-ES" sz="6400" b="0" i="0" dirty="0">
                <a:solidFill>
                  <a:srgbClr val="000000"/>
                </a:solidFill>
                <a:effectLst/>
              </a:rPr>
              <a:t>PRIMERA.- Educación en Seguridad y Defensa</a:t>
            </a:r>
            <a:br>
              <a:rPr lang="es-ES" sz="6400" b="0" i="0" dirty="0">
                <a:solidFill>
                  <a:srgbClr val="000000"/>
                </a:solidFill>
                <a:effectLst/>
              </a:rPr>
            </a:br>
            <a:r>
              <a:rPr lang="es-ES" sz="6400" b="0" i="0" dirty="0">
                <a:solidFill>
                  <a:srgbClr val="000000"/>
                </a:solidFill>
                <a:effectLst/>
              </a:rPr>
              <a:t>La educación en materia de seguridad y defensa nacional es obligatoria en todos los niveles y modalidades del Sistema Educativo de Perú.</a:t>
            </a:r>
            <a:br>
              <a:rPr lang="es-ES" sz="6400" b="0" i="0" dirty="0">
                <a:solidFill>
                  <a:srgbClr val="000000"/>
                </a:solidFill>
                <a:effectLst/>
              </a:rPr>
            </a:br>
            <a:br>
              <a:rPr lang="es-ES" sz="6400" b="0" i="0" dirty="0">
                <a:solidFill>
                  <a:srgbClr val="000000"/>
                </a:solidFill>
                <a:effectLst/>
              </a:rPr>
            </a:br>
            <a:r>
              <a:rPr lang="es-ES" sz="6400" b="0" i="0" dirty="0">
                <a:solidFill>
                  <a:srgbClr val="000000"/>
                </a:solidFill>
                <a:effectLst/>
              </a:rPr>
              <a:t>SEGUNDA.- Reglamento</a:t>
            </a:r>
            <a:br>
              <a:rPr lang="es-ES" sz="6400" b="0" i="0" dirty="0">
                <a:solidFill>
                  <a:srgbClr val="000000"/>
                </a:solidFill>
                <a:effectLst/>
              </a:rPr>
            </a:br>
            <a:r>
              <a:rPr lang="es-ES" sz="6400" b="0" i="0" dirty="0">
                <a:solidFill>
                  <a:srgbClr val="000000"/>
                </a:solidFill>
                <a:effectLst/>
              </a:rPr>
              <a:t>La siguiente Ley será reglamentada en el </a:t>
            </a:r>
            <a:r>
              <a:rPr lang="es-ES" sz="6400" b="0" i="0" dirty="0" err="1">
                <a:solidFill>
                  <a:srgbClr val="000000"/>
                </a:solidFill>
                <a:effectLst/>
              </a:rPr>
              <a:t>palzo</a:t>
            </a:r>
            <a:r>
              <a:rPr lang="es-ES" sz="6400" b="0" i="0" dirty="0">
                <a:solidFill>
                  <a:srgbClr val="000000"/>
                </a:solidFill>
                <a:effectLst/>
              </a:rPr>
              <a:t> de noventa (90) días calendario, a partir de la fecha de entrada en vigencia, mediante decreto supremo refrendado por los Ministros que integran el Consejo de Seguridad Nacional.</a:t>
            </a:r>
            <a:br>
              <a:rPr lang="es-ES" sz="6400" b="0" i="0" dirty="0">
                <a:solidFill>
                  <a:srgbClr val="000000"/>
                </a:solidFill>
                <a:effectLst/>
              </a:rPr>
            </a:br>
            <a:br>
              <a:rPr lang="es-ES" sz="6400" b="0" i="0" dirty="0">
                <a:solidFill>
                  <a:srgbClr val="000000"/>
                </a:solidFill>
                <a:effectLst/>
              </a:rPr>
            </a:br>
            <a:r>
              <a:rPr lang="es-ES" sz="6400" b="0" i="0" dirty="0">
                <a:solidFill>
                  <a:srgbClr val="000000"/>
                </a:solidFill>
                <a:effectLst/>
              </a:rPr>
              <a:t>TERCERA.- Compilación de legislación</a:t>
            </a:r>
            <a:br>
              <a:rPr lang="es-ES" sz="6400" b="0" i="0" dirty="0">
                <a:solidFill>
                  <a:srgbClr val="000000"/>
                </a:solidFill>
                <a:effectLst/>
              </a:rPr>
            </a:br>
            <a:r>
              <a:rPr lang="es-ES" sz="6400" b="0" i="0" dirty="0">
                <a:solidFill>
                  <a:srgbClr val="000000"/>
                </a:solidFill>
                <a:effectLst/>
              </a:rPr>
              <a:t>El Ministerio de Defensa elaborará y editará un texto único sobre legales referentes al Sistema de Seguridad y Defensa Nacional</a:t>
            </a:r>
            <a:br>
              <a:rPr lang="es-ES" sz="6400" b="0" i="0" dirty="0">
                <a:solidFill>
                  <a:srgbClr val="000000"/>
                </a:solidFill>
                <a:effectLst/>
              </a:rPr>
            </a:br>
            <a:br>
              <a:rPr lang="es-ES" sz="6400" b="0" i="0" dirty="0">
                <a:solidFill>
                  <a:srgbClr val="000000"/>
                </a:solidFill>
                <a:effectLst/>
              </a:rPr>
            </a:br>
            <a:r>
              <a:rPr lang="es-ES" sz="6400" b="0" i="0" dirty="0">
                <a:solidFill>
                  <a:srgbClr val="000000"/>
                </a:solidFill>
                <a:effectLst/>
              </a:rPr>
              <a:t>CUARTA.- Norma derogatoria y modificación del nombre del Decreto Legislativo </a:t>
            </a:r>
            <a:r>
              <a:rPr lang="es-ES" sz="6400" b="0" i="0" dirty="0" err="1">
                <a:solidFill>
                  <a:srgbClr val="000000"/>
                </a:solidFill>
                <a:effectLst/>
              </a:rPr>
              <a:t>Nº</a:t>
            </a:r>
            <a:r>
              <a:rPr lang="es-ES" sz="6400" b="0" i="0" dirty="0">
                <a:solidFill>
                  <a:srgbClr val="000000"/>
                </a:solidFill>
                <a:effectLst/>
              </a:rPr>
              <a:t> 743</a:t>
            </a:r>
            <a:br>
              <a:rPr lang="es-ES" sz="6400" b="0" i="0" dirty="0">
                <a:solidFill>
                  <a:srgbClr val="000000"/>
                </a:solidFill>
                <a:effectLst/>
              </a:rPr>
            </a:br>
            <a:r>
              <a:rPr lang="es-ES" sz="6400" b="0" i="0" dirty="0" err="1">
                <a:solidFill>
                  <a:srgbClr val="000000"/>
                </a:solidFill>
                <a:effectLst/>
              </a:rPr>
              <a:t>Derógase</a:t>
            </a:r>
            <a:r>
              <a:rPr lang="es-ES" sz="6400" b="0" i="0" dirty="0">
                <a:solidFill>
                  <a:srgbClr val="000000"/>
                </a:solidFill>
                <a:effectLst/>
              </a:rPr>
              <a:t> todos los artículos del Decreto Legislativo </a:t>
            </a:r>
            <a:r>
              <a:rPr lang="es-ES" sz="6400" b="0" i="0" dirty="0" err="1">
                <a:solidFill>
                  <a:srgbClr val="000000"/>
                </a:solidFill>
                <a:effectLst/>
              </a:rPr>
              <a:t>Nº</a:t>
            </a:r>
            <a:r>
              <a:rPr lang="es-ES" sz="6400" b="0" i="0" dirty="0">
                <a:solidFill>
                  <a:srgbClr val="000000"/>
                </a:solidFill>
                <a:effectLst/>
              </a:rPr>
              <a:t> 743, salvo sus artículos 25 al 27, 29 al 45, y la Primera Disposición Final. </a:t>
            </a:r>
            <a:r>
              <a:rPr lang="es-ES" sz="6400" b="0" i="0" dirty="0" err="1">
                <a:solidFill>
                  <a:srgbClr val="000000"/>
                </a:solidFill>
                <a:effectLst/>
              </a:rPr>
              <a:t>Modifícase</a:t>
            </a:r>
            <a:r>
              <a:rPr lang="es-ES" sz="6400" b="0" i="0" dirty="0">
                <a:solidFill>
                  <a:srgbClr val="000000"/>
                </a:solidFill>
                <a:effectLst/>
              </a:rPr>
              <a:t> la denominación del Decreto Legislativo </a:t>
            </a:r>
            <a:r>
              <a:rPr lang="es-ES" sz="6400" b="0" i="0" dirty="0" err="1">
                <a:solidFill>
                  <a:srgbClr val="000000"/>
                </a:solidFill>
                <a:effectLst/>
              </a:rPr>
              <a:t>Nº</a:t>
            </a:r>
            <a:r>
              <a:rPr lang="es-ES" sz="6400" b="0" i="0" dirty="0">
                <a:solidFill>
                  <a:srgbClr val="000000"/>
                </a:solidFill>
                <a:effectLst/>
              </a:rPr>
              <a:t> 743, </a:t>
            </a:r>
            <a:r>
              <a:rPr lang="es-ES" sz="6400" b="0" i="0" dirty="0" err="1">
                <a:solidFill>
                  <a:srgbClr val="000000"/>
                </a:solidFill>
                <a:effectLst/>
              </a:rPr>
              <a:t>denomináse</a:t>
            </a:r>
            <a:r>
              <a:rPr lang="es-ES" sz="6400" b="0" i="0" dirty="0">
                <a:solidFill>
                  <a:srgbClr val="000000"/>
                </a:solidFill>
                <a:effectLst/>
              </a:rPr>
              <a:t> en adelante Ley que modifica los Decretos Legislativos Núms.437,438 y 439.</a:t>
            </a:r>
            <a:br>
              <a:rPr lang="es-ES" sz="6400" b="0" i="0" dirty="0">
                <a:solidFill>
                  <a:srgbClr val="000000"/>
                </a:solidFill>
                <a:effectLst/>
              </a:rPr>
            </a:br>
            <a:br>
              <a:rPr lang="es-ES" sz="6400" b="0" i="0" dirty="0">
                <a:solidFill>
                  <a:srgbClr val="000000"/>
                </a:solidFill>
                <a:effectLst/>
              </a:rPr>
            </a:br>
            <a:r>
              <a:rPr lang="es-ES" sz="6400" b="0" i="0" dirty="0">
                <a:solidFill>
                  <a:srgbClr val="000000"/>
                </a:solidFill>
                <a:effectLst/>
              </a:rPr>
              <a:t>QUINTA.- Obligatoriedad de proporcionar información y guardar reserva</a:t>
            </a:r>
            <a:br>
              <a:rPr lang="es-ES" sz="6400" b="0" i="0" dirty="0">
                <a:solidFill>
                  <a:srgbClr val="000000"/>
                </a:solidFill>
                <a:effectLst/>
              </a:rPr>
            </a:br>
            <a:r>
              <a:rPr lang="es-ES" sz="6400" b="0" i="0" dirty="0">
                <a:solidFill>
                  <a:srgbClr val="000000"/>
                </a:solidFill>
                <a:effectLst/>
              </a:rPr>
              <a:t>Los funcionarios y las autoridades públicas nacionales, regionales o municipales, deben proporcionar la información que les sea requerida por el Ministerio de Defensa y sea pertinente para los fines de la Seguridad y Defensa Nacional. Toda persona que por razón de su cargo o función, tome </a:t>
            </a:r>
            <a:r>
              <a:rPr lang="es-ES" sz="6400" b="0" i="0" dirty="0" err="1">
                <a:solidFill>
                  <a:srgbClr val="000000"/>
                </a:solidFill>
                <a:effectLst/>
              </a:rPr>
              <a:t>conociemiento</a:t>
            </a:r>
            <a:r>
              <a:rPr lang="es-ES" sz="6400" b="0" i="0" dirty="0">
                <a:solidFill>
                  <a:srgbClr val="000000"/>
                </a:solidFill>
                <a:effectLst/>
              </a:rPr>
              <a:t> de información clasificada relacionada con la Seguridad y Defensa Nacional, está obligada a guardar la reserva </a:t>
            </a:r>
            <a:r>
              <a:rPr lang="es-ES" sz="6400" b="0" i="0" dirty="0" err="1">
                <a:solidFill>
                  <a:srgbClr val="000000"/>
                </a:solidFill>
                <a:effectLst/>
              </a:rPr>
              <a:t>correspondiente;así</a:t>
            </a:r>
            <a:r>
              <a:rPr lang="es-ES" sz="6400" b="0" i="0" dirty="0">
                <a:solidFill>
                  <a:srgbClr val="000000"/>
                </a:solidFill>
                <a:effectLst/>
              </a:rPr>
              <a:t> como, toda persona que tenga información de algún hecho atentatorio contra la Seguridad Nacional, está obligada a ponerlo en conocimiento de la autoridad competente.</a:t>
            </a:r>
            <a:br>
              <a:rPr lang="es-ES" sz="6400" b="0" i="0" dirty="0">
                <a:solidFill>
                  <a:srgbClr val="000000"/>
                </a:solidFill>
                <a:effectLst/>
              </a:rPr>
            </a:br>
            <a:br>
              <a:rPr lang="es-ES" sz="6400" b="0" i="0" dirty="0">
                <a:solidFill>
                  <a:srgbClr val="000000"/>
                </a:solidFill>
                <a:effectLst/>
              </a:rPr>
            </a:br>
            <a:r>
              <a:rPr lang="es-ES" sz="6400" b="0" i="0" dirty="0">
                <a:solidFill>
                  <a:srgbClr val="000000"/>
                </a:solidFill>
                <a:effectLst/>
              </a:rPr>
              <a:t>POR LO TANTO:</a:t>
            </a:r>
            <a:br>
              <a:rPr lang="es-ES" sz="6400" b="0" i="0" dirty="0">
                <a:solidFill>
                  <a:srgbClr val="000000"/>
                </a:solidFill>
                <a:effectLst/>
              </a:rPr>
            </a:br>
            <a:br>
              <a:rPr lang="es-ES" sz="6400" b="0" i="0" dirty="0">
                <a:solidFill>
                  <a:srgbClr val="000000"/>
                </a:solidFill>
                <a:effectLst/>
              </a:rPr>
            </a:br>
            <a:r>
              <a:rPr lang="es-ES" sz="6400" b="0" i="0" dirty="0">
                <a:solidFill>
                  <a:srgbClr val="000000"/>
                </a:solidFill>
                <a:effectLst/>
              </a:rPr>
              <a:t>Habiendo sida reconocida la Ley por el Congreso de la República, insistiendo en el texto </a:t>
            </a:r>
            <a:r>
              <a:rPr lang="es-ES" sz="6400" b="0" i="0" dirty="0" err="1">
                <a:solidFill>
                  <a:srgbClr val="000000"/>
                </a:solidFill>
                <a:effectLst/>
              </a:rPr>
              <a:t>aporbado</a:t>
            </a:r>
            <a:r>
              <a:rPr lang="es-ES" sz="6400" b="0" i="0" dirty="0">
                <a:solidFill>
                  <a:srgbClr val="000000"/>
                </a:solidFill>
                <a:effectLst/>
              </a:rPr>
              <a:t> en sesión de la Comisión Permanente realizada el día quince de julio de dos mil cuatro, de conformidad con lo dispuesto por el artículo 108 de la </a:t>
            </a:r>
            <a:r>
              <a:rPr lang="es-ES" sz="6400" b="0" i="0" dirty="0" err="1">
                <a:solidFill>
                  <a:srgbClr val="000000"/>
                </a:solidFill>
                <a:effectLst/>
              </a:rPr>
              <a:t>Contitución</a:t>
            </a:r>
            <a:r>
              <a:rPr lang="es-ES" sz="6400" b="0" i="0" dirty="0">
                <a:solidFill>
                  <a:srgbClr val="000000"/>
                </a:solidFill>
                <a:effectLst/>
              </a:rPr>
              <a:t> Política del Estado, ordeno que se publique y cumpla.</a:t>
            </a:r>
            <a:br>
              <a:rPr lang="es-ES" sz="6400" b="0" i="0" dirty="0">
                <a:solidFill>
                  <a:srgbClr val="000000"/>
                </a:solidFill>
                <a:effectLst/>
              </a:rPr>
            </a:br>
            <a:br>
              <a:rPr lang="es-ES" sz="6400" b="0" i="0" dirty="0">
                <a:solidFill>
                  <a:srgbClr val="000000"/>
                </a:solidFill>
                <a:effectLst/>
              </a:rPr>
            </a:br>
            <a:r>
              <a:rPr lang="es-ES" sz="6400" b="0" i="0" dirty="0">
                <a:solidFill>
                  <a:srgbClr val="000000"/>
                </a:solidFill>
                <a:effectLst/>
              </a:rPr>
              <a:t>En Lima, a los veintitrés días del mes de marzo de dos mil </a:t>
            </a:r>
            <a:r>
              <a:rPr lang="es-ES" sz="6400" b="0" i="0" dirty="0" err="1">
                <a:solidFill>
                  <a:srgbClr val="000000"/>
                </a:solidFill>
                <a:effectLst/>
              </a:rPr>
              <a:t>ciinco</a:t>
            </a:r>
            <a:r>
              <a:rPr lang="es-ES" sz="6400" b="0" i="0" dirty="0">
                <a:solidFill>
                  <a:srgbClr val="000000"/>
                </a:solidFill>
                <a:effectLst/>
              </a:rPr>
              <a:t>.</a:t>
            </a:r>
            <a:br>
              <a:rPr lang="es-ES" sz="6400" b="0" i="0" dirty="0">
                <a:solidFill>
                  <a:srgbClr val="000000"/>
                </a:solidFill>
                <a:effectLst/>
              </a:rPr>
            </a:br>
            <a:br>
              <a:rPr lang="es-ES" sz="6400" b="0" i="0" dirty="0">
                <a:solidFill>
                  <a:srgbClr val="000000"/>
                </a:solidFill>
                <a:effectLst/>
              </a:rPr>
            </a:br>
            <a:r>
              <a:rPr lang="es-ES" sz="6400" b="0" i="0" dirty="0">
                <a:solidFill>
                  <a:srgbClr val="000000"/>
                </a:solidFill>
                <a:effectLst/>
              </a:rPr>
              <a:t>ÁNTERO FLORES-ARAOZ,E.</a:t>
            </a:r>
            <a:br>
              <a:rPr lang="es-ES" sz="6400" b="0" i="0" dirty="0">
                <a:solidFill>
                  <a:srgbClr val="000000"/>
                </a:solidFill>
                <a:effectLst/>
              </a:rPr>
            </a:br>
            <a:r>
              <a:rPr lang="es-ES" sz="6400" b="0" i="0" dirty="0">
                <a:solidFill>
                  <a:srgbClr val="000000"/>
                </a:solidFill>
                <a:effectLst/>
              </a:rPr>
              <a:t>Presidente del Congreso de la República</a:t>
            </a:r>
          </a:p>
          <a:p>
            <a:endParaRPr lang="es-PE" dirty="0"/>
          </a:p>
        </p:txBody>
      </p:sp>
    </p:spTree>
    <p:extLst>
      <p:ext uri="{BB962C8B-B14F-4D97-AF65-F5344CB8AC3E}">
        <p14:creationId xmlns:p14="http://schemas.microsoft.com/office/powerpoint/2010/main" val="74690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BB895-3576-41E3-A76E-E8D1E0BB873C}"/>
              </a:ext>
            </a:extLst>
          </p:cNvPr>
          <p:cNvSpPr>
            <a:spLocks noGrp="1"/>
          </p:cNvSpPr>
          <p:nvPr>
            <p:ph type="title"/>
          </p:nvPr>
        </p:nvSpPr>
        <p:spPr>
          <a:xfrm>
            <a:off x="860693" y="974726"/>
            <a:ext cx="7886700" cy="380349"/>
          </a:xfrm>
        </p:spPr>
        <p:txBody>
          <a:bodyPr>
            <a:normAutofit/>
          </a:bodyPr>
          <a:lstStyle/>
          <a:p>
            <a:r>
              <a:rPr lang="es-ES" sz="1800" dirty="0"/>
              <a:t>                         DIFERENCIAS ENTRE El LIBERALISMO Y EL SOCIALISMO </a:t>
            </a:r>
          </a:p>
        </p:txBody>
      </p:sp>
      <p:sp>
        <p:nvSpPr>
          <p:cNvPr id="3" name="Marcador de contenido 2">
            <a:extLst>
              <a:ext uri="{FF2B5EF4-FFF2-40B4-BE49-F238E27FC236}">
                <a16:creationId xmlns:a16="http://schemas.microsoft.com/office/drawing/2014/main" id="{35F40991-950A-46CA-B793-FEA2F46BD495}"/>
              </a:ext>
            </a:extLst>
          </p:cNvPr>
          <p:cNvSpPr>
            <a:spLocks noGrp="1"/>
          </p:cNvSpPr>
          <p:nvPr>
            <p:ph idx="1"/>
          </p:nvPr>
        </p:nvSpPr>
        <p:spPr>
          <a:xfrm>
            <a:off x="396607" y="1355075"/>
            <a:ext cx="8350786" cy="5420298"/>
          </a:xfrm>
        </p:spPr>
        <p:txBody>
          <a:bodyPr>
            <a:normAutofit fontScale="25000" lnSpcReduction="20000"/>
          </a:bodyPr>
          <a:lstStyle/>
          <a:p>
            <a:pPr marL="0" indent="0" algn="just">
              <a:buNone/>
            </a:pPr>
            <a:r>
              <a:rPr lang="es-ES" sz="6400" dirty="0"/>
              <a:t>1. Estado libre de proteccionismo. Eliges ropa, comida, trabajo, lugar donde vivir, casa, el lugar donde vivir, Perú, Rusia,  Italia,  entre otros. Hay herencia, tus vienes son para tú familia. No hay causas para la pobreza, si hay causas para la riqueza. La libertad es mas importante que la igualdad.</a:t>
            </a:r>
          </a:p>
          <a:p>
            <a:pPr marL="0" indent="0">
              <a:buNone/>
            </a:pPr>
            <a:r>
              <a:rPr lang="es-ES" sz="6400" dirty="0">
                <a:hlinkClick r:id="rId2"/>
              </a:rPr>
              <a:t>           https://www.youtube.com/watch?v=ouOFHqxCMd4&amp;t=14s</a:t>
            </a:r>
            <a:endParaRPr lang="es-ES" sz="6400" dirty="0"/>
          </a:p>
          <a:p>
            <a:pPr marL="0" indent="0">
              <a:buNone/>
            </a:pPr>
            <a:r>
              <a:rPr lang="es-ES" sz="6400" b="0" i="0" dirty="0">
                <a:effectLst/>
              </a:rPr>
              <a:t>                  Por qué somos pobres en América Latina</a:t>
            </a:r>
            <a:endParaRPr lang="es-ES" sz="6400" dirty="0"/>
          </a:p>
          <a:p>
            <a:pPr marL="0" indent="0">
              <a:buNone/>
            </a:pPr>
            <a:r>
              <a:rPr lang="es-ES" sz="6400" dirty="0"/>
              <a:t>La igualdad</a:t>
            </a:r>
          </a:p>
          <a:p>
            <a:pPr marL="0" indent="0" algn="just">
              <a:buNone/>
            </a:pPr>
            <a:r>
              <a:rPr lang="es-ES" sz="6400" dirty="0">
                <a:solidFill>
                  <a:srgbClr val="FF0000"/>
                </a:solidFill>
              </a:rPr>
              <a:t>1.  Estado proteccionista , estado mama. Recibes ropa, comida, casa,  trabajo. No hay  herencia el estado     es dueño de todo. No  tienes libertad de elegir donde vivir  y si lo haces pierdes tu nacionalidad. Se hizo  en Camboya una experiencia que fue un fracaso, por que no tenían propiedad, eran esclavos. Por que los cubanos no se revelan?. El conocimiento es  riqueza. La igualdad es hacia abajo y no hacia arriba.</a:t>
            </a:r>
          </a:p>
          <a:p>
            <a:pPr marL="0" indent="0">
              <a:buNone/>
            </a:pPr>
            <a:r>
              <a:rPr lang="es-ES" sz="6400" dirty="0"/>
              <a:t>2. Existe la libertad de elegir y ser elegido. Hay partidos políticos, que se renuevan cada 5 o 4 años mediante elecciones generales.</a:t>
            </a:r>
          </a:p>
          <a:p>
            <a:pPr marL="0" indent="0">
              <a:buNone/>
            </a:pPr>
            <a:r>
              <a:rPr lang="es-ES" sz="6400" dirty="0">
                <a:solidFill>
                  <a:srgbClr val="FF0000"/>
                </a:solidFill>
              </a:rPr>
              <a:t>2. No existe libertad de elegir y ser elegido. No hay partidos políticos, el presidente es  vitalicio  como Fidel Castro.</a:t>
            </a:r>
            <a:endParaRPr lang="es-ES" sz="6400" dirty="0"/>
          </a:p>
          <a:p>
            <a:pPr marL="0" indent="0">
              <a:buNone/>
            </a:pPr>
            <a:r>
              <a:rPr lang="es-ES" sz="6400" dirty="0"/>
              <a:t>3. Hay Libertad de culto, con templos, iglesia: cristianos, mahometanos, protestantes, etc.</a:t>
            </a:r>
          </a:p>
          <a:p>
            <a:pPr marL="0" indent="0">
              <a:buNone/>
            </a:pPr>
            <a:r>
              <a:rPr lang="es-ES" sz="6400" dirty="0">
                <a:solidFill>
                  <a:srgbClr val="FF0000"/>
                </a:solidFill>
              </a:rPr>
              <a:t>3. No existe libertad de culto, son ateos sin templos ni iglesias. </a:t>
            </a:r>
          </a:p>
          <a:p>
            <a:pPr marL="0" indent="0">
              <a:buNone/>
            </a:pPr>
            <a:r>
              <a:rPr lang="es-ES" sz="6400" dirty="0"/>
              <a:t>          </a:t>
            </a:r>
            <a:r>
              <a:rPr lang="es-ES" sz="6400" dirty="0">
                <a:hlinkClick r:id="rId3"/>
              </a:rPr>
              <a:t>https://www.youtube.com/watch?v=2dybX6CRpLM</a:t>
            </a:r>
            <a:r>
              <a:rPr lang="es-ES" sz="6400" dirty="0"/>
              <a:t>   </a:t>
            </a:r>
            <a:r>
              <a:rPr lang="es-ES" sz="6400" b="0" i="0" dirty="0">
                <a:effectLst/>
              </a:rPr>
              <a:t> Socialismo en América Latina</a:t>
            </a:r>
          </a:p>
          <a:p>
            <a:pPr marL="0" indent="0">
              <a:buNone/>
            </a:pPr>
            <a:r>
              <a:rPr lang="es-ES" sz="6400" dirty="0"/>
              <a:t>            </a:t>
            </a:r>
            <a:r>
              <a:rPr lang="es-ES" sz="6400" dirty="0">
                <a:hlinkClick r:id="rId4"/>
              </a:rPr>
              <a:t>https://www.youtube.com/watch?v=7WylR8EvhnE</a:t>
            </a:r>
            <a:r>
              <a:rPr lang="es-ES" sz="6400" dirty="0"/>
              <a:t>                 </a:t>
            </a:r>
            <a:r>
              <a:rPr lang="es-ES" sz="6400" b="0" i="0" dirty="0">
                <a:effectLst/>
              </a:rPr>
              <a:t>República vs. Populismo </a:t>
            </a:r>
            <a:endParaRPr lang="es-ES" sz="6400" dirty="0"/>
          </a:p>
          <a:p>
            <a:pPr marL="0" indent="0">
              <a:buNone/>
            </a:pPr>
            <a:r>
              <a:rPr lang="es-ES" sz="6400" dirty="0"/>
              <a:t> 4. En América latina los países Republicanos – Liberales: Perú. Chile, Colombia, Puruay, Brasil, México, etc. Países  en vías de desarrollo.</a:t>
            </a:r>
          </a:p>
          <a:p>
            <a:pPr marL="0" indent="0">
              <a:buNone/>
            </a:pPr>
            <a:r>
              <a:rPr lang="es-ES" sz="6400" dirty="0">
                <a:solidFill>
                  <a:srgbClr val="FF0000"/>
                </a:solidFill>
              </a:rPr>
              <a:t>4. En América Latina hay países de gobiernos socialistas – Comunistas: Venezuela, Bolivia, Cuba, entre otros, con crisis económica extrema.</a:t>
            </a:r>
          </a:p>
          <a:p>
            <a:pPr marL="0" indent="0">
              <a:buNone/>
            </a:pPr>
            <a:r>
              <a:rPr lang="es-ES" sz="6400" dirty="0">
                <a:solidFill>
                  <a:srgbClr val="FF0000"/>
                </a:solidFill>
              </a:rPr>
              <a:t> </a:t>
            </a:r>
          </a:p>
          <a:p>
            <a:pPr marL="0" indent="0">
              <a:buNone/>
            </a:pPr>
            <a:endParaRPr lang="es-ES" sz="1800" dirty="0"/>
          </a:p>
        </p:txBody>
      </p:sp>
    </p:spTree>
    <p:extLst>
      <p:ext uri="{BB962C8B-B14F-4D97-AF65-F5344CB8AC3E}">
        <p14:creationId xmlns:p14="http://schemas.microsoft.com/office/powerpoint/2010/main" val="1498747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4A3D5-6B73-4515-A65A-963616DDFEE7}"/>
              </a:ext>
            </a:extLst>
          </p:cNvPr>
          <p:cNvSpPr>
            <a:spLocks noGrp="1"/>
          </p:cNvSpPr>
          <p:nvPr>
            <p:ph type="title"/>
          </p:nvPr>
        </p:nvSpPr>
        <p:spPr>
          <a:xfrm>
            <a:off x="628650" y="974726"/>
            <a:ext cx="7886700" cy="457467"/>
          </a:xfrm>
        </p:spPr>
        <p:txBody>
          <a:bodyPr>
            <a:normAutofit fontScale="90000"/>
          </a:bodyPr>
          <a:lstStyle/>
          <a:p>
            <a:r>
              <a:rPr lang="es-ES" dirty="0"/>
              <a:t>                          Presidentes</a:t>
            </a:r>
          </a:p>
        </p:txBody>
      </p:sp>
      <p:pic>
        <p:nvPicPr>
          <p:cNvPr id="3" name="Imagen 2">
            <a:extLst>
              <a:ext uri="{FF2B5EF4-FFF2-40B4-BE49-F238E27FC236}">
                <a16:creationId xmlns:a16="http://schemas.microsoft.com/office/drawing/2014/main" id="{5A40AE17-262B-4F88-BB31-D12128DD7AA1}"/>
              </a:ext>
            </a:extLst>
          </p:cNvPr>
          <p:cNvPicPr>
            <a:picLocks noChangeAspect="1"/>
          </p:cNvPicPr>
          <p:nvPr/>
        </p:nvPicPr>
        <p:blipFill>
          <a:blip r:embed="rId2"/>
          <a:stretch>
            <a:fillRect/>
          </a:stretch>
        </p:blipFill>
        <p:spPr>
          <a:xfrm>
            <a:off x="285707" y="2055045"/>
            <a:ext cx="8572586" cy="3497616"/>
          </a:xfrm>
          <a:prstGeom prst="rect">
            <a:avLst/>
          </a:prstGeom>
        </p:spPr>
      </p:pic>
    </p:spTree>
    <p:extLst>
      <p:ext uri="{BB962C8B-B14F-4D97-AF65-F5344CB8AC3E}">
        <p14:creationId xmlns:p14="http://schemas.microsoft.com/office/powerpoint/2010/main" val="91166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5E717-6205-4E2B-83C3-285177521B57}"/>
              </a:ext>
            </a:extLst>
          </p:cNvPr>
          <p:cNvSpPr>
            <a:spLocks noGrp="1"/>
          </p:cNvSpPr>
          <p:nvPr>
            <p:ph type="title"/>
          </p:nvPr>
        </p:nvSpPr>
        <p:spPr>
          <a:xfrm>
            <a:off x="628650" y="974726"/>
            <a:ext cx="7886700" cy="380349"/>
          </a:xfrm>
        </p:spPr>
        <p:txBody>
          <a:bodyPr>
            <a:noAutofit/>
          </a:bodyPr>
          <a:lstStyle/>
          <a:p>
            <a:r>
              <a:rPr lang="es-ES" sz="2000" dirty="0"/>
              <a:t>                               El Manifiesto  socialista o comunista de 1848</a:t>
            </a:r>
          </a:p>
        </p:txBody>
      </p:sp>
      <p:sp>
        <p:nvSpPr>
          <p:cNvPr id="3" name="Marcador de contenido 2">
            <a:extLst>
              <a:ext uri="{FF2B5EF4-FFF2-40B4-BE49-F238E27FC236}">
                <a16:creationId xmlns:a16="http://schemas.microsoft.com/office/drawing/2014/main" id="{F98D2064-3031-479C-B51B-B18C88F482BF}"/>
              </a:ext>
            </a:extLst>
          </p:cNvPr>
          <p:cNvSpPr>
            <a:spLocks noGrp="1"/>
          </p:cNvSpPr>
          <p:nvPr>
            <p:ph idx="1"/>
          </p:nvPr>
        </p:nvSpPr>
        <p:spPr>
          <a:xfrm>
            <a:off x="628650" y="1355075"/>
            <a:ext cx="7886700" cy="5431488"/>
          </a:xfrm>
        </p:spPr>
        <p:txBody>
          <a:bodyPr>
            <a:normAutofit fontScale="70000" lnSpcReduction="20000"/>
          </a:bodyPr>
          <a:lstStyle/>
          <a:p>
            <a:r>
              <a:rPr lang="es-ES" sz="2100" b="0" i="0" dirty="0">
                <a:effectLst/>
              </a:rPr>
              <a:t>Seminario sobre Marxismo                                     </a:t>
            </a:r>
          </a:p>
          <a:p>
            <a:r>
              <a:rPr lang="es-ES" sz="2100" dirty="0"/>
              <a:t>                              ttps://www.youtube.com/watch?v=ihVVoKk3ugU</a:t>
            </a:r>
          </a:p>
          <a:p>
            <a:r>
              <a:rPr kumimoji="0" lang="es-ES" sz="2100" b="0" i="0" u="none" strike="noStrike" kern="1200" cap="none" spc="0" normalizeH="0" baseline="0" noProof="0" dirty="0">
                <a:ln>
                  <a:noFill/>
                </a:ln>
                <a:solidFill>
                  <a:prstClr val="black"/>
                </a:solidFill>
                <a:effectLst/>
                <a:uLnTx/>
                <a:uFillTx/>
                <a:ea typeface="+mn-ea"/>
                <a:cs typeface="+mn-cs"/>
              </a:rPr>
              <a:t>                            Armando de la Torre</a:t>
            </a:r>
            <a:endParaRPr lang="es-ES" sz="2100" dirty="0"/>
          </a:p>
          <a:p>
            <a:r>
              <a:rPr lang="es-ES" sz="2100" dirty="0"/>
              <a:t>Marx es el autor del Capital y el marxismo es la interpretación  de las obras de Marx</a:t>
            </a:r>
          </a:p>
          <a:p>
            <a:r>
              <a:rPr lang="es-ES" sz="2100" dirty="0"/>
              <a:t>Medidas que deben tomarse para la revolución socialista</a:t>
            </a:r>
          </a:p>
          <a:p>
            <a:r>
              <a:rPr lang="es-ES" sz="2100" dirty="0">
                <a:hlinkClick r:id="rId2"/>
              </a:rPr>
              <a:t>                          https://www.youtube.com/watch?v=iyzbeOG2WNY</a:t>
            </a:r>
            <a:endParaRPr lang="es-ES" sz="2100" dirty="0"/>
          </a:p>
          <a:p>
            <a:r>
              <a:rPr lang="es-ES" sz="2100" b="0" i="0" dirty="0">
                <a:effectLst/>
              </a:rPr>
              <a:t>                          José Carlos Mariátegui. Pensador latinoamericano</a:t>
            </a:r>
            <a:endParaRPr lang="es-ES" sz="2100" dirty="0"/>
          </a:p>
          <a:p>
            <a:r>
              <a:rPr lang="es-ES" sz="2100" dirty="0"/>
              <a:t>1. Expropiación de la propiedad Territorial.</a:t>
            </a:r>
          </a:p>
          <a:p>
            <a:r>
              <a:rPr lang="es-ES" sz="2100" dirty="0"/>
              <a:t>2. Impuesto sobre la renta progresivo.</a:t>
            </a:r>
          </a:p>
          <a:p>
            <a:r>
              <a:rPr lang="es-ES" sz="2100" dirty="0"/>
              <a:t>3. Abolición del derecho de la herencia.</a:t>
            </a:r>
          </a:p>
          <a:p>
            <a:r>
              <a:rPr lang="es-ES" sz="2100" dirty="0"/>
              <a:t>4. Confiscación de la propiedad todos los emigrantes.</a:t>
            </a:r>
          </a:p>
          <a:p>
            <a:r>
              <a:rPr lang="es-ES" sz="2100" dirty="0"/>
              <a:t>5. Centralización del capital en un banco.</a:t>
            </a:r>
          </a:p>
          <a:p>
            <a:r>
              <a:rPr lang="es-ES" sz="2100" dirty="0"/>
              <a:t>6. Centralización de todos los medios trasportes.</a:t>
            </a:r>
          </a:p>
          <a:p>
            <a:r>
              <a:rPr lang="es-ES" sz="2100" dirty="0"/>
              <a:t>7. Multiplicación de la empresas estatales</a:t>
            </a:r>
          </a:p>
          <a:p>
            <a:r>
              <a:rPr lang="es-ES" sz="2100" dirty="0"/>
              <a:t>8. Obligación para trabajar para todos</a:t>
            </a:r>
          </a:p>
          <a:p>
            <a:r>
              <a:rPr lang="es-ES" sz="2100" dirty="0"/>
              <a:t>9. Organización de jerecitos industriales</a:t>
            </a:r>
          </a:p>
          <a:p>
            <a:r>
              <a:rPr lang="es-ES" sz="2100" dirty="0"/>
              <a:t>10. Educación pública y gratuita.</a:t>
            </a:r>
          </a:p>
          <a:p>
            <a:r>
              <a:rPr lang="es-ES" sz="2100" dirty="0"/>
              <a:t>En 1969 el socialismo llego a su mayor desarrollo en Cuba y no llago a ser comunista, hoy esta en crisis extrema empieza caer  a partir de 1970 hasta el día de hoy.</a:t>
            </a:r>
          </a:p>
          <a:p>
            <a:endParaRPr lang="es-ES" sz="1600" dirty="0"/>
          </a:p>
          <a:p>
            <a:endParaRPr lang="es-ES" sz="1600" dirty="0"/>
          </a:p>
        </p:txBody>
      </p:sp>
    </p:spTree>
    <p:extLst>
      <p:ext uri="{BB962C8B-B14F-4D97-AF65-F5344CB8AC3E}">
        <p14:creationId xmlns:p14="http://schemas.microsoft.com/office/powerpoint/2010/main" val="56283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FC008-F87E-437A-BDB3-E85ACDA91CDC}"/>
              </a:ext>
            </a:extLst>
          </p:cNvPr>
          <p:cNvSpPr>
            <a:spLocks noGrp="1"/>
          </p:cNvSpPr>
          <p:nvPr>
            <p:ph type="title"/>
          </p:nvPr>
        </p:nvSpPr>
        <p:spPr>
          <a:xfrm>
            <a:off x="628650" y="974727"/>
            <a:ext cx="7886700" cy="424416"/>
          </a:xfrm>
        </p:spPr>
        <p:txBody>
          <a:bodyPr>
            <a:normAutofit/>
          </a:bodyPr>
          <a:lstStyle/>
          <a:p>
            <a:r>
              <a:rPr lang="es-ES" sz="1800" dirty="0">
                <a:hlinkClick r:id="rId2"/>
              </a:rPr>
              <a:t>https://www.youtube.com/watch?v=OylJbxm0x_o</a:t>
            </a:r>
            <a:endParaRPr lang="es-ES" sz="1800" dirty="0"/>
          </a:p>
        </p:txBody>
      </p:sp>
      <p:sp>
        <p:nvSpPr>
          <p:cNvPr id="3" name="Marcador de contenido 2">
            <a:extLst>
              <a:ext uri="{FF2B5EF4-FFF2-40B4-BE49-F238E27FC236}">
                <a16:creationId xmlns:a16="http://schemas.microsoft.com/office/drawing/2014/main" id="{0A584F11-8BE2-422A-82A4-A2588ABE913C}"/>
              </a:ext>
            </a:extLst>
          </p:cNvPr>
          <p:cNvSpPr>
            <a:spLocks noGrp="1"/>
          </p:cNvSpPr>
          <p:nvPr>
            <p:ph idx="1"/>
          </p:nvPr>
        </p:nvSpPr>
        <p:spPr>
          <a:xfrm>
            <a:off x="628650" y="1399143"/>
            <a:ext cx="7886700" cy="5387420"/>
          </a:xfrm>
        </p:spPr>
        <p:txBody>
          <a:bodyPr/>
          <a:lstStyle/>
          <a:p>
            <a:endParaRPr lang="es-ES" dirty="0"/>
          </a:p>
        </p:txBody>
      </p:sp>
      <p:pic>
        <p:nvPicPr>
          <p:cNvPr id="1026" name="Picture 2" descr="El rearme del comunismo en Lima | EL MONTONERO">
            <a:extLst>
              <a:ext uri="{FF2B5EF4-FFF2-40B4-BE49-F238E27FC236}">
                <a16:creationId xmlns:a16="http://schemas.microsoft.com/office/drawing/2014/main" id="{04701191-70B0-4377-BCA9-068F899BF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13" y="1509311"/>
            <a:ext cx="7590622" cy="513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53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1D5B4-72ED-4622-BB2B-F8E216BADAE1}"/>
              </a:ext>
            </a:extLst>
          </p:cNvPr>
          <p:cNvSpPr>
            <a:spLocks noGrp="1"/>
          </p:cNvSpPr>
          <p:nvPr>
            <p:ph type="title"/>
          </p:nvPr>
        </p:nvSpPr>
        <p:spPr>
          <a:xfrm>
            <a:off x="628650" y="974727"/>
            <a:ext cx="7886700" cy="424416"/>
          </a:xfrm>
        </p:spPr>
        <p:txBody>
          <a:bodyPr>
            <a:normAutofit/>
          </a:bodyPr>
          <a:lstStyle/>
          <a:p>
            <a:r>
              <a:rPr kumimoji="0" lang="es-ES" sz="1400" b="0" i="0" u="none" strike="noStrike" kern="1200" cap="none" spc="0" normalizeH="0" baseline="0" noProof="0" dirty="0">
                <a:ln>
                  <a:noFill/>
                </a:ln>
                <a:solidFill>
                  <a:srgbClr val="FF0000"/>
                </a:solidFill>
                <a:effectLst/>
                <a:uLnTx/>
                <a:uFillTx/>
                <a:latin typeface="Roboto"/>
                <a:ea typeface="+mn-ea"/>
                <a:cs typeface="+mn-cs"/>
              </a:rPr>
              <a:t>                                                      </a:t>
            </a:r>
            <a:r>
              <a:rPr kumimoji="0" lang="es-ES" sz="1600" b="0" i="0" u="none" strike="noStrike" kern="1200" cap="none" spc="0" normalizeH="0" baseline="0" noProof="0" dirty="0">
                <a:ln>
                  <a:noFill/>
                </a:ln>
                <a:effectLst/>
                <a:uLnTx/>
                <a:uFillTx/>
                <a:latin typeface="Roboto"/>
                <a:ea typeface="+mn-ea"/>
                <a:cs typeface="+mn-cs"/>
              </a:rPr>
              <a:t>República vs. Populismo </a:t>
            </a:r>
            <a:endParaRPr lang="es-ES" sz="1600" dirty="0"/>
          </a:p>
        </p:txBody>
      </p:sp>
      <p:sp>
        <p:nvSpPr>
          <p:cNvPr id="3" name="Marcador de contenido 2">
            <a:extLst>
              <a:ext uri="{FF2B5EF4-FFF2-40B4-BE49-F238E27FC236}">
                <a16:creationId xmlns:a16="http://schemas.microsoft.com/office/drawing/2014/main" id="{12AEB9EC-8A62-4E00-9030-584C5FCDB167}"/>
              </a:ext>
            </a:extLst>
          </p:cNvPr>
          <p:cNvSpPr>
            <a:spLocks noGrp="1"/>
          </p:cNvSpPr>
          <p:nvPr>
            <p:ph idx="1"/>
          </p:nvPr>
        </p:nvSpPr>
        <p:spPr>
          <a:xfrm>
            <a:off x="628650" y="1399143"/>
            <a:ext cx="7886700" cy="5387420"/>
          </a:xfrm>
        </p:spPr>
        <p:txBody>
          <a:bodyPr>
            <a:normAutofit fontScale="92500" lnSpcReduction="10000"/>
          </a:bodyPr>
          <a:lstStyle/>
          <a:p>
            <a:r>
              <a:rPr lang="es-ES" sz="1600" dirty="0">
                <a:hlinkClick r:id="rId2"/>
              </a:rPr>
              <a:t>https://www.youtube.com/watch?v=7WylR8EvhnE</a:t>
            </a:r>
            <a:r>
              <a:rPr lang="es-ES" sz="1600" dirty="0"/>
              <a:t>  </a:t>
            </a:r>
          </a:p>
          <a:p>
            <a:pPr marL="0" indent="0">
              <a:buNone/>
            </a:pPr>
            <a:r>
              <a:rPr lang="es-ES" sz="1600" dirty="0"/>
              <a:t>      </a:t>
            </a:r>
            <a:r>
              <a:rPr lang="es-ES" sz="1600" b="0" i="0" dirty="0">
                <a:solidFill>
                  <a:srgbClr val="FF0000"/>
                </a:solidFill>
                <a:effectLst/>
              </a:rPr>
              <a:t>República vs. Populismo </a:t>
            </a:r>
          </a:p>
          <a:p>
            <a:r>
              <a:rPr lang="es-ES" sz="1600" dirty="0"/>
              <a:t>Nada es gratis</a:t>
            </a:r>
          </a:p>
          <a:p>
            <a:r>
              <a:rPr lang="es-ES" sz="1600" dirty="0"/>
              <a:t>Me vuelvo político</a:t>
            </a:r>
          </a:p>
          <a:p>
            <a:r>
              <a:rPr lang="es-ES" sz="1600" dirty="0"/>
              <a:t>Que voten por mi</a:t>
            </a:r>
          </a:p>
          <a:p>
            <a:r>
              <a:rPr lang="es-ES" sz="1600" dirty="0">
                <a:hlinkClick r:id="rId3"/>
              </a:rPr>
              <a:t>https://www.youtube.com/watch?v=wVa0kQVHM18</a:t>
            </a:r>
            <a:r>
              <a:rPr lang="es-ES" sz="1600" dirty="0"/>
              <a:t> </a:t>
            </a:r>
          </a:p>
          <a:p>
            <a:r>
              <a:rPr lang="es-ES" sz="1600" dirty="0"/>
              <a:t> </a:t>
            </a:r>
            <a:r>
              <a:rPr lang="es-ES" sz="1600" b="0" i="0" dirty="0">
                <a:solidFill>
                  <a:srgbClr val="FF0000"/>
                </a:solidFill>
                <a:effectLst/>
              </a:rPr>
              <a:t>Gloria Álvarez y Axel Kaiser "El engaño populista"</a:t>
            </a:r>
          </a:p>
          <a:p>
            <a:pPr algn="just"/>
            <a:r>
              <a:rPr lang="es-ES" sz="1600" dirty="0"/>
              <a:t>Marx plantea ideas populistas, el socialismo no funciona por que es una doctrina socialista  populista, que prometen cosas utópicas de democrática y igualdad, que no se pueden cumplir.</a:t>
            </a:r>
          </a:p>
          <a:p>
            <a:pPr algn="just"/>
            <a:r>
              <a:rPr lang="es-ES" sz="1600" dirty="0"/>
              <a:t>Cuando cae el muro de Berlín en 1989 el comunismo Soviético colapsa, ya no hay dinero para financiar las guerrillas maristas en América Latina y caen las dictaduras y se implantan los gobiernos democráticos </a:t>
            </a:r>
          </a:p>
          <a:p>
            <a:pPr algn="just"/>
            <a:r>
              <a:rPr lang="es-ES" sz="1600" dirty="0"/>
              <a:t>Libre mercado quiere  decir: libre de monopolios, tarifas, tipos de cambio, disciplina presupuestaria.</a:t>
            </a:r>
          </a:p>
          <a:p>
            <a:r>
              <a:rPr lang="es-ES" sz="1600" dirty="0"/>
              <a:t>Nunca en América latina hubo libre mercado</a:t>
            </a:r>
          </a:p>
          <a:p>
            <a:r>
              <a:rPr lang="es-ES" sz="1600" dirty="0">
                <a:hlinkClick r:id="rId4"/>
              </a:rPr>
              <a:t>https://www.youtube.com/watch?v=5ye-LtGWL-o</a:t>
            </a:r>
            <a:r>
              <a:rPr lang="es-ES" sz="1600" dirty="0"/>
              <a:t>  </a:t>
            </a:r>
          </a:p>
          <a:p>
            <a:r>
              <a:rPr lang="es-ES" sz="1600" b="0" i="0" dirty="0">
                <a:solidFill>
                  <a:srgbClr val="FF0000"/>
                </a:solidFill>
                <a:effectLst/>
              </a:rPr>
              <a:t>El Decálogo del Populista - Gloria Álvarez</a:t>
            </a:r>
          </a:p>
          <a:p>
            <a:r>
              <a:rPr lang="es-ES" sz="1600" b="0" i="0" dirty="0">
                <a:effectLst/>
                <a:hlinkClick r:id="rId5"/>
              </a:rPr>
              <a:t>https://www.youtube.com/watch?v=kjF24A6uEkc</a:t>
            </a:r>
            <a:r>
              <a:rPr lang="es-ES" sz="1600" b="0" i="0" dirty="0">
                <a:effectLst/>
              </a:rPr>
              <a:t> </a:t>
            </a:r>
          </a:p>
          <a:p>
            <a:r>
              <a:rPr lang="es-ES" sz="1600" b="0" i="0" dirty="0">
                <a:solidFill>
                  <a:srgbClr val="FF0000"/>
                </a:solidFill>
                <a:effectLst/>
              </a:rPr>
              <a:t>Gloria Álvarez sobre su libro 'El Engaño Populista'</a:t>
            </a:r>
          </a:p>
          <a:p>
            <a:endParaRPr lang="es-ES" sz="1400" b="0" i="0" dirty="0">
              <a:effectLst/>
              <a:latin typeface="Roboto"/>
            </a:endParaRPr>
          </a:p>
          <a:p>
            <a:endParaRPr lang="es-ES" sz="1400" dirty="0">
              <a:latin typeface="Roboto"/>
            </a:endParaRPr>
          </a:p>
          <a:p>
            <a:endParaRPr lang="es-ES" sz="1400" dirty="0">
              <a:latin typeface="Roboto"/>
            </a:endParaRPr>
          </a:p>
          <a:p>
            <a:endParaRPr lang="es-ES" sz="1400" dirty="0"/>
          </a:p>
        </p:txBody>
      </p:sp>
    </p:spTree>
    <p:extLst>
      <p:ext uri="{BB962C8B-B14F-4D97-AF65-F5344CB8AC3E}">
        <p14:creationId xmlns:p14="http://schemas.microsoft.com/office/powerpoint/2010/main" val="121317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02005-60E1-48F9-94DF-F6F0D2550751}"/>
              </a:ext>
            </a:extLst>
          </p:cNvPr>
          <p:cNvSpPr>
            <a:spLocks noGrp="1"/>
          </p:cNvSpPr>
          <p:nvPr>
            <p:ph type="title"/>
          </p:nvPr>
        </p:nvSpPr>
        <p:spPr>
          <a:xfrm>
            <a:off x="628650" y="974726"/>
            <a:ext cx="7886700" cy="435433"/>
          </a:xfrm>
        </p:spPr>
        <p:txBody>
          <a:bodyPr>
            <a:normAutofit/>
          </a:bodyPr>
          <a:lstStyle/>
          <a:p>
            <a:r>
              <a:rPr lang="es-ES" sz="2400" dirty="0"/>
              <a:t>                      Tres valores que tienes que defender:</a:t>
            </a:r>
          </a:p>
        </p:txBody>
      </p:sp>
      <p:sp>
        <p:nvSpPr>
          <p:cNvPr id="3" name="Marcador de contenido 2">
            <a:extLst>
              <a:ext uri="{FF2B5EF4-FFF2-40B4-BE49-F238E27FC236}">
                <a16:creationId xmlns:a16="http://schemas.microsoft.com/office/drawing/2014/main" id="{589B972C-A2AE-428B-8AF1-BD8934F213E9}"/>
              </a:ext>
            </a:extLst>
          </p:cNvPr>
          <p:cNvSpPr>
            <a:spLocks noGrp="1"/>
          </p:cNvSpPr>
          <p:nvPr>
            <p:ph idx="1"/>
          </p:nvPr>
        </p:nvSpPr>
        <p:spPr>
          <a:xfrm>
            <a:off x="628650" y="1410159"/>
            <a:ext cx="7886700" cy="5376404"/>
          </a:xfrm>
        </p:spPr>
        <p:txBody>
          <a:bodyPr>
            <a:normAutofit fontScale="92500" lnSpcReduction="10000"/>
          </a:bodyPr>
          <a:lstStyle/>
          <a:p>
            <a:r>
              <a:rPr lang="es-ES" dirty="0"/>
              <a:t>                             I. La vida</a:t>
            </a:r>
          </a:p>
          <a:p>
            <a:pPr algn="just"/>
            <a:r>
              <a:rPr lang="es-ES" sz="1600" dirty="0"/>
              <a:t>Es el bien mas grande que tiene el hombre.</a:t>
            </a:r>
            <a:r>
              <a:rPr lang="es-ES" sz="1600" b="0" i="0" dirty="0">
                <a:solidFill>
                  <a:srgbClr val="222222"/>
                </a:solidFill>
                <a:effectLst/>
              </a:rPr>
              <a:t> El término </a:t>
            </a:r>
            <a:r>
              <a:rPr lang="es-ES" sz="1600" b="1" i="0" dirty="0">
                <a:solidFill>
                  <a:srgbClr val="222222"/>
                </a:solidFill>
                <a:effectLst/>
              </a:rPr>
              <a:t>vida</a:t>
            </a:r>
            <a:r>
              <a:rPr lang="es-ES" sz="1600" b="0" i="0" dirty="0">
                <a:solidFill>
                  <a:srgbClr val="222222"/>
                </a:solidFill>
                <a:effectLst/>
              </a:rPr>
              <a:t> (en latín: vita),​ desde la biología, hace referencia a aquello que distingue a los animales, plantas, hongos, protistas, arqueas y bacterias del resto de las realidades naturales.</a:t>
            </a:r>
          </a:p>
          <a:p>
            <a:pPr algn="just"/>
            <a:r>
              <a:rPr lang="es-ES" sz="1600" b="0" i="0" dirty="0">
                <a:solidFill>
                  <a:srgbClr val="222222"/>
                </a:solidFill>
                <a:effectLst/>
              </a:rPr>
              <a:t> La </a:t>
            </a:r>
            <a:r>
              <a:rPr lang="es-ES" sz="1600" b="1" i="0" dirty="0">
                <a:solidFill>
                  <a:srgbClr val="222222"/>
                </a:solidFill>
                <a:effectLst/>
              </a:rPr>
              <a:t>vida humana</a:t>
            </a:r>
            <a:r>
              <a:rPr lang="es-ES" sz="1600" b="0" i="0" dirty="0">
                <a:solidFill>
                  <a:srgbClr val="222222"/>
                </a:solidFill>
                <a:effectLst/>
              </a:rPr>
              <a:t> es, en suma, un «ser» que se hace a sí mismo, o, mejor dicho, «algo» que consiste en hacerse a sí mismo. Como consecuencia de ello, el concepto de devenir, que algunos </a:t>
            </a:r>
            <a:r>
              <a:rPr lang="es-ES" sz="1600" b="1" i="0" dirty="0">
                <a:solidFill>
                  <a:srgbClr val="222222"/>
                </a:solidFill>
                <a:effectLst/>
              </a:rPr>
              <a:t>filósofos</a:t>
            </a:r>
            <a:r>
              <a:rPr lang="es-ES" sz="1600" b="0" i="0" dirty="0">
                <a:solidFill>
                  <a:srgbClr val="222222"/>
                </a:solidFill>
                <a:effectLst/>
              </a:rPr>
              <a:t> han propuesto para sustituir al de ser, es sólo levemente más adecuado que el último para describir la existencia </a:t>
            </a:r>
            <a:r>
              <a:rPr lang="es-ES" sz="1600" b="1" i="0" dirty="0">
                <a:solidFill>
                  <a:srgbClr val="222222"/>
                </a:solidFill>
                <a:effectLst/>
              </a:rPr>
              <a:t>humana</a:t>
            </a:r>
            <a:r>
              <a:rPr lang="es-ES" sz="1600" b="0" i="0" dirty="0">
                <a:solidFill>
                  <a:srgbClr val="222222"/>
                </a:solidFill>
                <a:effectLst/>
              </a:rPr>
              <a:t>. </a:t>
            </a:r>
          </a:p>
          <a:p>
            <a:pPr algn="just"/>
            <a:r>
              <a:rPr lang="es-ES" sz="1600" dirty="0"/>
              <a:t> </a:t>
            </a:r>
            <a:r>
              <a:rPr lang="es-ES" sz="1600" b="0" i="0" dirty="0">
                <a:solidFill>
                  <a:srgbClr val="222222"/>
                </a:solidFill>
                <a:effectLst/>
              </a:rPr>
              <a:t>La </a:t>
            </a:r>
            <a:r>
              <a:rPr lang="es-ES" sz="1600" b="1" i="0" dirty="0">
                <a:solidFill>
                  <a:srgbClr val="222222"/>
                </a:solidFill>
                <a:effectLst/>
              </a:rPr>
              <a:t>vida</a:t>
            </a:r>
            <a:r>
              <a:rPr lang="es-ES" sz="1600" b="0" i="0" dirty="0">
                <a:solidFill>
                  <a:srgbClr val="222222"/>
                </a:solidFill>
                <a:effectLst/>
              </a:rPr>
              <a:t> es el conjunto de cualidades propias de los seres vivos, ellos tienen una compleja estructura material y poseen </a:t>
            </a:r>
            <a:r>
              <a:rPr lang="es-ES" sz="1600" b="1" i="0" dirty="0">
                <a:solidFill>
                  <a:srgbClr val="222222"/>
                </a:solidFill>
                <a:effectLst/>
              </a:rPr>
              <a:t>características</a:t>
            </a:r>
            <a:r>
              <a:rPr lang="es-ES" sz="1600" b="0" i="0" dirty="0">
                <a:solidFill>
                  <a:srgbClr val="222222"/>
                </a:solidFill>
                <a:effectLst/>
              </a:rPr>
              <a:t> que los diferencia de los seres inanimados, entre las que se distinguen la irritabilidad, adaptación, reproducción, metabolismo, crecimiento y homeostasis.</a:t>
            </a:r>
          </a:p>
          <a:p>
            <a:pPr algn="just"/>
            <a:r>
              <a:rPr lang="es-ES" sz="1600" b="0" i="0" dirty="0">
                <a:solidFill>
                  <a:srgbClr val="222222"/>
                </a:solidFill>
                <a:effectLst/>
              </a:rPr>
              <a:t>Es la fusión de dos gametos para crear un nuevo individuo con un genoma derivado de ambos progenitores. Y plantea que la </a:t>
            </a:r>
            <a:r>
              <a:rPr lang="es-ES" sz="1600" b="1" i="0" dirty="0">
                <a:solidFill>
                  <a:srgbClr val="222222"/>
                </a:solidFill>
                <a:effectLst/>
              </a:rPr>
              <a:t>vida humana</a:t>
            </a:r>
            <a:r>
              <a:rPr lang="es-ES" sz="1600" b="0" i="0" dirty="0">
                <a:solidFill>
                  <a:srgbClr val="222222"/>
                </a:solidFill>
                <a:effectLst/>
              </a:rPr>
              <a:t> comienza cuando se fusionan las dos células, existiendo un sólo núcleo y formándose así el cigoto.</a:t>
            </a:r>
          </a:p>
          <a:p>
            <a:pPr algn="just"/>
            <a:r>
              <a:rPr lang="es-ES" sz="1600" b="0" i="0" dirty="0">
                <a:solidFill>
                  <a:srgbClr val="222222"/>
                </a:solidFill>
                <a:effectLst/>
              </a:rPr>
              <a:t> Se afirma que el ser humano es </a:t>
            </a:r>
            <a:r>
              <a:rPr lang="es-ES" sz="1600" b="1" i="0" dirty="0">
                <a:solidFill>
                  <a:srgbClr val="222222"/>
                </a:solidFill>
                <a:effectLst/>
              </a:rPr>
              <a:t>persona</a:t>
            </a:r>
            <a:r>
              <a:rPr lang="es-ES" sz="1600" b="0" i="0" dirty="0">
                <a:solidFill>
                  <a:srgbClr val="222222"/>
                </a:solidFill>
                <a:effectLst/>
              </a:rPr>
              <a:t> desde el momento de la concepción o fecundación. Esta es quizá la idea central de la postura mayoritaria, pues a partir de ella se desprende el estatuto jurídico y moral que se asocia al nasciturus.</a:t>
            </a:r>
          </a:p>
          <a:p>
            <a:pPr algn="just"/>
            <a:r>
              <a:rPr lang="es-ES" sz="1600" b="0" i="0" dirty="0">
                <a:solidFill>
                  <a:srgbClr val="222222"/>
                </a:solidFill>
                <a:effectLst/>
              </a:rPr>
              <a:t> La </a:t>
            </a:r>
            <a:r>
              <a:rPr lang="es-ES" sz="1600" b="1" i="0" dirty="0">
                <a:solidFill>
                  <a:srgbClr val="222222"/>
                </a:solidFill>
                <a:effectLst/>
              </a:rPr>
              <a:t>persona</a:t>
            </a:r>
            <a:r>
              <a:rPr lang="es-ES" sz="1600" b="0" i="0" dirty="0">
                <a:solidFill>
                  <a:srgbClr val="222222"/>
                </a:solidFill>
                <a:effectLst/>
              </a:rPr>
              <a:t>, jurídicamente hablando, es el sujeto de derechos y obligaciones, es decir, todo ser capaz de tener derechos y contraer obligaciones. Para fines legales, el </a:t>
            </a:r>
            <a:r>
              <a:rPr lang="es-ES" sz="1600" b="1" i="0" dirty="0">
                <a:solidFill>
                  <a:srgbClr val="222222"/>
                </a:solidFill>
                <a:effectLst/>
              </a:rPr>
              <a:t>Código Civil</a:t>
            </a:r>
            <a:r>
              <a:rPr lang="es-ES" sz="1600" b="0" i="0" dirty="0">
                <a:solidFill>
                  <a:srgbClr val="222222"/>
                </a:solidFill>
                <a:effectLst/>
              </a:rPr>
              <a:t> distingue entre: (i) </a:t>
            </a:r>
            <a:r>
              <a:rPr lang="es-ES" sz="1600" b="1" i="0" dirty="0">
                <a:solidFill>
                  <a:srgbClr val="222222"/>
                </a:solidFill>
                <a:effectLst/>
              </a:rPr>
              <a:t>personas</a:t>
            </a:r>
            <a:r>
              <a:rPr lang="es-ES" sz="1600" b="0" i="0" dirty="0">
                <a:solidFill>
                  <a:srgbClr val="222222"/>
                </a:solidFill>
                <a:effectLst/>
              </a:rPr>
              <a:t> naturales (</a:t>
            </a:r>
            <a:r>
              <a:rPr lang="es-ES" sz="1600" b="1" i="0" dirty="0">
                <a:solidFill>
                  <a:srgbClr val="222222"/>
                </a:solidFill>
                <a:effectLst/>
              </a:rPr>
              <a:t>personas</a:t>
            </a:r>
            <a:r>
              <a:rPr lang="es-ES" sz="1600" b="0" i="0" dirty="0">
                <a:solidFill>
                  <a:srgbClr val="222222"/>
                </a:solidFill>
                <a:effectLst/>
              </a:rPr>
              <a:t> físicas o seres humanos) y (</a:t>
            </a:r>
            <a:r>
              <a:rPr lang="es-ES" sz="1600" b="0" i="0" dirty="0" err="1">
                <a:solidFill>
                  <a:srgbClr val="222222"/>
                </a:solidFill>
                <a:effectLst/>
              </a:rPr>
              <a:t>ii</a:t>
            </a:r>
            <a:r>
              <a:rPr lang="es-ES" sz="1600" b="0" i="0" dirty="0">
                <a:solidFill>
                  <a:srgbClr val="222222"/>
                </a:solidFill>
                <a:effectLst/>
              </a:rPr>
              <a:t>) </a:t>
            </a:r>
            <a:r>
              <a:rPr lang="es-ES" sz="1600" b="1" i="0" dirty="0">
                <a:solidFill>
                  <a:srgbClr val="222222"/>
                </a:solidFill>
                <a:effectLst/>
              </a:rPr>
              <a:t>personas</a:t>
            </a:r>
            <a:r>
              <a:rPr lang="es-ES" sz="1600" b="0" i="0" dirty="0">
                <a:solidFill>
                  <a:srgbClr val="222222"/>
                </a:solidFill>
                <a:effectLst/>
              </a:rPr>
              <a:t> jurídicas (que corresponde a una ficción legal) </a:t>
            </a:r>
          </a:p>
        </p:txBody>
      </p:sp>
    </p:spTree>
    <p:extLst>
      <p:ext uri="{BB962C8B-B14F-4D97-AF65-F5344CB8AC3E}">
        <p14:creationId xmlns:p14="http://schemas.microsoft.com/office/powerpoint/2010/main" val="1976562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96347-B9ED-4A5B-ABFD-20AB1EEC805A}"/>
              </a:ext>
            </a:extLst>
          </p:cNvPr>
          <p:cNvSpPr>
            <a:spLocks noGrp="1"/>
          </p:cNvSpPr>
          <p:nvPr>
            <p:ph type="title"/>
          </p:nvPr>
        </p:nvSpPr>
        <p:spPr>
          <a:xfrm>
            <a:off x="628650" y="974727"/>
            <a:ext cx="7886700" cy="468484"/>
          </a:xfrm>
        </p:spPr>
        <p:txBody>
          <a:bodyPr>
            <a:normAutofit/>
          </a:bodyPr>
          <a:lstStyle/>
          <a:p>
            <a:r>
              <a:rPr lang="es-ES" sz="1800" dirty="0">
                <a:hlinkClick r:id="rId2"/>
              </a:rPr>
              <a:t>https://www.youtube.com/watch?v=bfBlGb0ay5Q</a:t>
            </a:r>
            <a:endParaRPr lang="es-ES" sz="1800" dirty="0"/>
          </a:p>
        </p:txBody>
      </p:sp>
      <p:pic>
        <p:nvPicPr>
          <p:cNvPr id="4098" name="Picture 2" descr="apra internacional on Twitter: &quot;88 Aniversario de la Fundación del Partido  Aprista Peruano. #20Set Lima- Casa del Pueblo.… &quot;">
            <a:extLst>
              <a:ext uri="{FF2B5EF4-FFF2-40B4-BE49-F238E27FC236}">
                <a16:creationId xmlns:a16="http://schemas.microsoft.com/office/drawing/2014/main" id="{34B51541-F357-4DC3-A480-E88B8E6754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641513"/>
            <a:ext cx="7964507" cy="507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14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27C722-9674-0384-7C9D-69A50CDD675E}"/>
              </a:ext>
            </a:extLst>
          </p:cNvPr>
          <p:cNvSpPr>
            <a:spLocks noGrp="1"/>
          </p:cNvSpPr>
          <p:nvPr>
            <p:ph type="title"/>
          </p:nvPr>
        </p:nvSpPr>
        <p:spPr>
          <a:xfrm>
            <a:off x="628650" y="974726"/>
            <a:ext cx="7886700" cy="567471"/>
          </a:xfrm>
        </p:spPr>
        <p:txBody>
          <a:bodyPr>
            <a:normAutofit fontScale="90000"/>
          </a:bodyPr>
          <a:lstStyle/>
          <a:p>
            <a:r>
              <a:rPr lang="es-ES" dirty="0"/>
              <a:t>                     </a:t>
            </a:r>
            <a:r>
              <a:rPr lang="es-ES" dirty="0">
                <a:solidFill>
                  <a:srgbClr val="FF0000"/>
                </a:solidFill>
              </a:rPr>
              <a:t>Comentario</a:t>
            </a:r>
            <a:endParaRPr lang="es-PE" dirty="0">
              <a:solidFill>
                <a:srgbClr val="FF0000"/>
              </a:solidFill>
            </a:endParaRPr>
          </a:p>
        </p:txBody>
      </p:sp>
      <p:sp>
        <p:nvSpPr>
          <p:cNvPr id="3" name="Marcador de contenido 2">
            <a:extLst>
              <a:ext uri="{FF2B5EF4-FFF2-40B4-BE49-F238E27FC236}">
                <a16:creationId xmlns:a16="http://schemas.microsoft.com/office/drawing/2014/main" id="{F45B96A2-DB0C-8AED-37E8-A36516899F61}"/>
              </a:ext>
            </a:extLst>
          </p:cNvPr>
          <p:cNvSpPr>
            <a:spLocks noGrp="1"/>
          </p:cNvSpPr>
          <p:nvPr>
            <p:ph idx="1"/>
          </p:nvPr>
        </p:nvSpPr>
        <p:spPr>
          <a:xfrm>
            <a:off x="628650" y="1542197"/>
            <a:ext cx="7886700" cy="5244366"/>
          </a:xfrm>
        </p:spPr>
        <p:txBody>
          <a:bodyPr/>
          <a:lstStyle/>
          <a:p>
            <a:endParaRPr lang="es-PE" dirty="0"/>
          </a:p>
        </p:txBody>
      </p:sp>
    </p:spTree>
    <p:extLst>
      <p:ext uri="{BB962C8B-B14F-4D97-AF65-F5344CB8AC3E}">
        <p14:creationId xmlns:p14="http://schemas.microsoft.com/office/powerpoint/2010/main" val="3404309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E6622-7704-4077-9084-79930B650CD6}"/>
              </a:ext>
            </a:extLst>
          </p:cNvPr>
          <p:cNvSpPr>
            <a:spLocks noGrp="1"/>
          </p:cNvSpPr>
          <p:nvPr>
            <p:ph type="title"/>
          </p:nvPr>
        </p:nvSpPr>
        <p:spPr>
          <a:xfrm>
            <a:off x="628650" y="974726"/>
            <a:ext cx="7886700" cy="314247"/>
          </a:xfrm>
        </p:spPr>
        <p:txBody>
          <a:bodyPr>
            <a:noAutofit/>
          </a:bodyPr>
          <a:lstStyle/>
          <a:p>
            <a:r>
              <a:rPr lang="es-ES" sz="2000" dirty="0"/>
              <a:t>                                                       </a:t>
            </a:r>
            <a:r>
              <a:rPr lang="es-ES" sz="2000" dirty="0" err="1"/>
              <a:t>Webgarafia</a:t>
            </a:r>
            <a:endParaRPr lang="es-ES" sz="2000" dirty="0"/>
          </a:p>
        </p:txBody>
      </p:sp>
      <p:sp>
        <p:nvSpPr>
          <p:cNvPr id="3" name="Marcador de contenido 2">
            <a:extLst>
              <a:ext uri="{FF2B5EF4-FFF2-40B4-BE49-F238E27FC236}">
                <a16:creationId xmlns:a16="http://schemas.microsoft.com/office/drawing/2014/main" id="{E257BEDD-E46D-44FC-B05E-6AD1860EACC6}"/>
              </a:ext>
            </a:extLst>
          </p:cNvPr>
          <p:cNvSpPr>
            <a:spLocks noGrp="1"/>
          </p:cNvSpPr>
          <p:nvPr>
            <p:ph idx="1"/>
          </p:nvPr>
        </p:nvSpPr>
        <p:spPr>
          <a:xfrm>
            <a:off x="628650" y="1454227"/>
            <a:ext cx="7886700" cy="5332336"/>
          </a:xfrm>
        </p:spPr>
        <p:txBody>
          <a:bodyPr>
            <a:normAutofit fontScale="92500" lnSpcReduction="10000"/>
          </a:bodyPr>
          <a:lstStyle/>
          <a:p>
            <a:pPr algn="just"/>
            <a:r>
              <a:rPr lang="es-ES" sz="1200" dirty="0">
                <a:hlinkClick r:id="rId2"/>
              </a:rPr>
              <a:t>https://www.youtube.com/watch?v=RYqkW8uhaIU</a:t>
            </a:r>
            <a:endParaRPr lang="es-ES" sz="1200" dirty="0"/>
          </a:p>
          <a:p>
            <a:pPr algn="just"/>
            <a:r>
              <a:rPr lang="es-ES" sz="1200" b="0" i="0" dirty="0">
                <a:effectLst/>
                <a:latin typeface="Roboto"/>
              </a:rPr>
              <a:t>             Jean Paul Sartre: la libertad - Filosofía – Educativa</a:t>
            </a:r>
          </a:p>
          <a:p>
            <a:pPr marL="0" indent="0">
              <a:buNone/>
            </a:pPr>
            <a:r>
              <a:rPr lang="es-ES" sz="1600" dirty="0">
                <a:hlinkClick r:id="rId3"/>
              </a:rPr>
              <a:t> </a:t>
            </a:r>
            <a:r>
              <a:rPr lang="es-ES" sz="1200" dirty="0">
                <a:hlinkClick r:id="rId3"/>
              </a:rPr>
              <a:t>https://www.youtube.com/watch?v=ouOFHqxCMd4&amp;t=14s</a:t>
            </a:r>
            <a:endParaRPr lang="es-ES" sz="1200" dirty="0"/>
          </a:p>
          <a:p>
            <a:pPr marL="0" indent="0">
              <a:buNone/>
            </a:pPr>
            <a:r>
              <a:rPr lang="es-ES" sz="1200" b="0" i="0" dirty="0">
                <a:effectLst/>
                <a:latin typeface="Roboto"/>
              </a:rPr>
              <a:t>                  Por qué somos pobres en América Latina</a:t>
            </a:r>
          </a:p>
          <a:p>
            <a:pPr marL="0" indent="0">
              <a:buNone/>
            </a:pPr>
            <a:r>
              <a:rPr lang="es-ES" sz="1200" dirty="0"/>
              <a:t> </a:t>
            </a:r>
            <a:r>
              <a:rPr lang="es-ES" sz="1200" dirty="0">
                <a:hlinkClick r:id="rId4"/>
              </a:rPr>
              <a:t>https://www.youtube.com/watch?v=2dybX6CRpLM</a:t>
            </a:r>
            <a:r>
              <a:rPr lang="es-ES" sz="1200" dirty="0"/>
              <a:t>   </a:t>
            </a:r>
          </a:p>
          <a:p>
            <a:pPr marL="0" indent="0">
              <a:buNone/>
            </a:pPr>
            <a:r>
              <a:rPr lang="es-ES" sz="1200" b="0" i="0" dirty="0">
                <a:effectLst/>
                <a:latin typeface="Roboto"/>
              </a:rPr>
              <a:t>                     Socialismo en América Latina</a:t>
            </a:r>
          </a:p>
          <a:p>
            <a:pPr marL="0" indent="0">
              <a:buNone/>
            </a:pPr>
            <a:r>
              <a:rPr lang="es-ES" sz="1200" dirty="0"/>
              <a:t> </a:t>
            </a:r>
            <a:r>
              <a:rPr lang="es-ES" sz="1200" dirty="0">
                <a:hlinkClick r:id="rId5"/>
              </a:rPr>
              <a:t>https://www.youtube.com/watch?v=7WylR8EvhnE</a:t>
            </a:r>
            <a:r>
              <a:rPr lang="es-ES" sz="1200" dirty="0"/>
              <a:t>   </a:t>
            </a:r>
          </a:p>
          <a:p>
            <a:pPr marL="0" indent="0">
              <a:buNone/>
            </a:pPr>
            <a:r>
              <a:rPr lang="es-ES" sz="1200" dirty="0"/>
              <a:t>                        </a:t>
            </a:r>
            <a:r>
              <a:rPr lang="es-ES" sz="1200" b="0" i="0" dirty="0">
                <a:effectLst/>
                <a:latin typeface="Roboto"/>
              </a:rPr>
              <a:t>República vs. Populismo </a:t>
            </a:r>
          </a:p>
          <a:p>
            <a:r>
              <a:rPr lang="es-ES" sz="1400" dirty="0">
                <a:hlinkClick r:id="rId5"/>
              </a:rPr>
              <a:t>https://www.youtube.com/watch?v=7WylR8EvhnE</a:t>
            </a:r>
            <a:r>
              <a:rPr lang="es-ES" sz="1400" dirty="0"/>
              <a:t>  </a:t>
            </a:r>
          </a:p>
          <a:p>
            <a:pPr marL="0" indent="0">
              <a:buNone/>
            </a:pPr>
            <a:r>
              <a:rPr lang="es-ES" sz="1200" dirty="0"/>
              <a:t>      </a:t>
            </a:r>
            <a:r>
              <a:rPr lang="es-ES" sz="1200" b="0" i="0" dirty="0">
                <a:solidFill>
                  <a:srgbClr val="FF0000"/>
                </a:solidFill>
                <a:effectLst/>
                <a:latin typeface="Roboto"/>
              </a:rPr>
              <a:t>República vs. Populismo </a:t>
            </a:r>
          </a:p>
          <a:p>
            <a:r>
              <a:rPr lang="es-ES" sz="1200" dirty="0">
                <a:hlinkClick r:id="rId5"/>
              </a:rPr>
              <a:t>https://www.youtube.com/watch?v=7WylR8EvhnE</a:t>
            </a:r>
            <a:r>
              <a:rPr lang="es-ES" sz="1200" dirty="0"/>
              <a:t>  </a:t>
            </a:r>
          </a:p>
          <a:p>
            <a:pPr marL="0" indent="0">
              <a:buNone/>
            </a:pPr>
            <a:r>
              <a:rPr lang="es-ES" sz="1100" dirty="0"/>
              <a:t>      </a:t>
            </a:r>
            <a:r>
              <a:rPr lang="es-ES" sz="1100" b="0" i="0" dirty="0">
                <a:solidFill>
                  <a:srgbClr val="FF0000"/>
                </a:solidFill>
                <a:effectLst/>
                <a:latin typeface="Roboto"/>
              </a:rPr>
              <a:t>República vs. Populismo </a:t>
            </a:r>
          </a:p>
          <a:p>
            <a:r>
              <a:rPr lang="es-ES" sz="1200" dirty="0">
                <a:latin typeface="Roboto"/>
                <a:hlinkClick r:id="rId6"/>
              </a:rPr>
              <a:t>https://www.youtube.com/watch?v=wVa0kQVHM18</a:t>
            </a:r>
            <a:r>
              <a:rPr lang="es-ES" sz="1200" dirty="0">
                <a:latin typeface="Roboto"/>
              </a:rPr>
              <a:t> </a:t>
            </a:r>
          </a:p>
          <a:p>
            <a:r>
              <a:rPr lang="es-ES" sz="1400" dirty="0">
                <a:latin typeface="Roboto"/>
              </a:rPr>
              <a:t> </a:t>
            </a:r>
            <a:r>
              <a:rPr lang="es-ES" sz="1100" b="0" i="0" dirty="0">
                <a:solidFill>
                  <a:srgbClr val="FF0000"/>
                </a:solidFill>
                <a:effectLst/>
                <a:latin typeface="Roboto"/>
              </a:rPr>
              <a:t>Gloria Álvarez y Axel Kaiser "El engaño populista“</a:t>
            </a:r>
          </a:p>
          <a:p>
            <a:r>
              <a:rPr lang="es-ES" sz="1100" dirty="0">
                <a:latin typeface="Roboto"/>
                <a:hlinkClick r:id="rId7"/>
              </a:rPr>
              <a:t>https://www.youtube.com/watch?v=5ye-LtGWL-o</a:t>
            </a:r>
            <a:r>
              <a:rPr lang="es-ES" sz="1100" dirty="0">
                <a:latin typeface="Roboto"/>
              </a:rPr>
              <a:t>  </a:t>
            </a:r>
          </a:p>
          <a:p>
            <a:r>
              <a:rPr lang="es-ES" sz="1050" b="0" i="0" dirty="0">
                <a:solidFill>
                  <a:srgbClr val="FF0000"/>
                </a:solidFill>
                <a:effectLst/>
                <a:latin typeface="Roboto"/>
              </a:rPr>
              <a:t>El Decálogo del Populista - Gloria Álvarez</a:t>
            </a:r>
          </a:p>
          <a:p>
            <a:r>
              <a:rPr lang="es-ES" sz="1050" dirty="0">
                <a:hlinkClick r:id="rId8"/>
              </a:rPr>
              <a:t>https://www.youtube.com/watch?v=OylJbxm0x_o</a:t>
            </a:r>
            <a:endParaRPr lang="es-ES" sz="1050" dirty="0"/>
          </a:p>
          <a:p>
            <a:r>
              <a:rPr lang="es-ES" sz="1050" b="0" i="0" dirty="0" err="1">
                <a:solidFill>
                  <a:srgbClr val="FF0000"/>
                </a:solidFill>
                <a:effectLst/>
                <a:latin typeface="Roboto"/>
              </a:rPr>
              <a:t>Jose</a:t>
            </a:r>
            <a:r>
              <a:rPr lang="es-ES" sz="1050" b="0" i="0" dirty="0">
                <a:solidFill>
                  <a:srgbClr val="FF0000"/>
                </a:solidFill>
                <a:effectLst/>
                <a:latin typeface="Roboto"/>
              </a:rPr>
              <a:t> Carlos </a:t>
            </a:r>
            <a:r>
              <a:rPr lang="es-ES" sz="1050" b="0" i="0" dirty="0" err="1">
                <a:solidFill>
                  <a:srgbClr val="FF0000"/>
                </a:solidFill>
                <a:effectLst/>
                <a:latin typeface="Roboto"/>
              </a:rPr>
              <a:t>Mareategui</a:t>
            </a:r>
            <a:endParaRPr lang="es-ES" sz="1050" b="0" i="0" dirty="0">
              <a:solidFill>
                <a:srgbClr val="FF0000"/>
              </a:solidFill>
              <a:effectLst/>
              <a:latin typeface="Roboto"/>
            </a:endParaRPr>
          </a:p>
          <a:p>
            <a:r>
              <a:rPr lang="es-ES" sz="1050" dirty="0">
                <a:hlinkClick r:id="rId9"/>
              </a:rPr>
              <a:t>https://www.youtube.com/watch?v=bfBlGb0ay5Q</a:t>
            </a:r>
            <a:endParaRPr lang="es-ES" sz="1050" dirty="0"/>
          </a:p>
          <a:p>
            <a:r>
              <a:rPr lang="es-ES" sz="1050" b="0" i="0" dirty="0" err="1">
                <a:solidFill>
                  <a:srgbClr val="FF0000"/>
                </a:solidFill>
                <a:effectLst/>
                <a:latin typeface="Roboto"/>
              </a:rPr>
              <a:t>Victor</a:t>
            </a:r>
            <a:r>
              <a:rPr lang="es-ES" sz="1050" b="0" i="0" dirty="0">
                <a:solidFill>
                  <a:srgbClr val="FF0000"/>
                </a:solidFill>
                <a:effectLst/>
                <a:latin typeface="Roboto"/>
              </a:rPr>
              <a:t> </a:t>
            </a:r>
            <a:r>
              <a:rPr lang="es-ES" sz="1050" b="0" i="0" dirty="0" err="1">
                <a:solidFill>
                  <a:srgbClr val="FF0000"/>
                </a:solidFill>
                <a:effectLst/>
                <a:latin typeface="Roboto"/>
              </a:rPr>
              <a:t>raul</a:t>
            </a:r>
            <a:r>
              <a:rPr lang="es-ES" sz="1050" b="0" i="0" dirty="0">
                <a:solidFill>
                  <a:srgbClr val="FF0000"/>
                </a:solidFill>
                <a:effectLst/>
                <a:latin typeface="Roboto"/>
              </a:rPr>
              <a:t> Haya de la Torre</a:t>
            </a:r>
          </a:p>
          <a:p>
            <a:endParaRPr lang="es-ES" sz="1050" b="0" i="0" dirty="0">
              <a:solidFill>
                <a:srgbClr val="FF0000"/>
              </a:solidFill>
              <a:effectLst/>
              <a:latin typeface="Roboto"/>
            </a:endParaRPr>
          </a:p>
          <a:p>
            <a:endParaRPr lang="es-ES" sz="1100" b="0" i="0" dirty="0">
              <a:solidFill>
                <a:srgbClr val="FF0000"/>
              </a:solidFill>
              <a:effectLst/>
              <a:latin typeface="Roboto"/>
            </a:endParaRPr>
          </a:p>
          <a:p>
            <a:pPr marL="0" indent="0">
              <a:buNone/>
            </a:pPr>
            <a:endParaRPr lang="es-ES" sz="1100" b="0" i="0" dirty="0">
              <a:solidFill>
                <a:srgbClr val="FF0000"/>
              </a:solidFill>
              <a:effectLst/>
              <a:latin typeface="Roboto"/>
            </a:endParaRPr>
          </a:p>
          <a:p>
            <a:pPr marL="0" indent="0">
              <a:buNone/>
            </a:pPr>
            <a:endParaRPr lang="es-ES" sz="1200" b="0" i="0" dirty="0">
              <a:solidFill>
                <a:srgbClr val="FF0000"/>
              </a:solidFill>
              <a:effectLst/>
              <a:latin typeface="Roboto"/>
            </a:endParaRPr>
          </a:p>
          <a:p>
            <a:pPr marL="0" indent="0">
              <a:buNone/>
            </a:pPr>
            <a:endParaRPr lang="es-ES" sz="1400" b="0" i="0" dirty="0">
              <a:effectLst/>
              <a:latin typeface="Roboto"/>
            </a:endParaRPr>
          </a:p>
          <a:p>
            <a:pPr marL="0" indent="0">
              <a:buNone/>
            </a:pPr>
            <a:endParaRPr lang="es-ES" sz="1600" b="0" i="0" dirty="0">
              <a:effectLst/>
              <a:latin typeface="Roboto"/>
            </a:endParaRPr>
          </a:p>
          <a:p>
            <a:endParaRPr lang="es-ES" dirty="0"/>
          </a:p>
        </p:txBody>
      </p:sp>
    </p:spTree>
    <p:extLst>
      <p:ext uri="{BB962C8B-B14F-4D97-AF65-F5344CB8AC3E}">
        <p14:creationId xmlns:p14="http://schemas.microsoft.com/office/powerpoint/2010/main" val="3817370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2EFB5-20E4-4EC0-B5F3-E53CD83A8659}"/>
              </a:ext>
            </a:extLst>
          </p:cNvPr>
          <p:cNvSpPr>
            <a:spLocks noGrp="1"/>
          </p:cNvSpPr>
          <p:nvPr>
            <p:ph type="title"/>
          </p:nvPr>
        </p:nvSpPr>
        <p:spPr>
          <a:xfrm>
            <a:off x="628650" y="974727"/>
            <a:ext cx="7886700" cy="402382"/>
          </a:xfrm>
        </p:spPr>
        <p:txBody>
          <a:bodyPr>
            <a:normAutofit fontScale="90000"/>
          </a:bodyPr>
          <a:lstStyle/>
          <a:p>
            <a:r>
              <a:rPr lang="es-ES" dirty="0"/>
              <a:t>                         Practica 09 </a:t>
            </a:r>
          </a:p>
        </p:txBody>
      </p:sp>
      <p:sp>
        <p:nvSpPr>
          <p:cNvPr id="3" name="Marcador de contenido 2">
            <a:extLst>
              <a:ext uri="{FF2B5EF4-FFF2-40B4-BE49-F238E27FC236}">
                <a16:creationId xmlns:a16="http://schemas.microsoft.com/office/drawing/2014/main" id="{6D9E9E7B-33DA-491A-A6F6-3EAF822670D3}"/>
              </a:ext>
            </a:extLst>
          </p:cNvPr>
          <p:cNvSpPr>
            <a:spLocks noGrp="1"/>
          </p:cNvSpPr>
          <p:nvPr>
            <p:ph idx="1"/>
          </p:nvPr>
        </p:nvSpPr>
        <p:spPr>
          <a:xfrm>
            <a:off x="628650" y="1924319"/>
            <a:ext cx="8276811" cy="3009361"/>
          </a:xfrm>
        </p:spPr>
        <p:txBody>
          <a:bodyPr/>
          <a:lstStyle/>
          <a:p>
            <a:endParaRPr lang="es-ES" dirty="0"/>
          </a:p>
          <a:p>
            <a:r>
              <a:rPr lang="es-ES" dirty="0"/>
              <a:t>Grupo 1. ¿Como se defiende la vida, la Propiedad y la libertad?</a:t>
            </a:r>
          </a:p>
          <a:p>
            <a:r>
              <a:rPr lang="es-ES" dirty="0"/>
              <a:t>Grupo 2.  El liberalismo en el Perú y América Latina.</a:t>
            </a:r>
          </a:p>
          <a:p>
            <a:r>
              <a:rPr lang="es-ES" dirty="0"/>
              <a:t>Grupo 3. El socialismo en el Perú y en América Latina. </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36778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49FF65-196D-4148-A427-1991D602DE96}"/>
              </a:ext>
            </a:extLst>
          </p:cNvPr>
          <p:cNvSpPr>
            <a:spLocks noGrp="1"/>
          </p:cNvSpPr>
          <p:nvPr>
            <p:ph idx="1"/>
          </p:nvPr>
        </p:nvSpPr>
        <p:spPr>
          <a:xfrm>
            <a:off x="0" y="2064164"/>
            <a:ext cx="9144000" cy="4351338"/>
          </a:xfrm>
        </p:spPr>
        <p:txBody>
          <a:bodyPr/>
          <a:lstStyle/>
          <a:p>
            <a:pPr marL="0" indent="0">
              <a:buNone/>
            </a:pPr>
            <a:r>
              <a:rPr lang="es-ES" dirty="0"/>
              <a:t>                                 </a:t>
            </a:r>
          </a:p>
          <a:p>
            <a:endParaRPr lang="es-ES" dirty="0"/>
          </a:p>
          <a:p>
            <a:endParaRPr lang="es-ES" dirty="0"/>
          </a:p>
          <a:p>
            <a:endParaRPr lang="es-ES" dirty="0"/>
          </a:p>
          <a:p>
            <a:pPr marL="0" indent="0" algn="ctr">
              <a:buNone/>
            </a:pPr>
            <a:r>
              <a:rPr lang="es-ES" sz="4800" dirty="0"/>
              <a:t>Gracias</a:t>
            </a:r>
          </a:p>
        </p:txBody>
      </p:sp>
    </p:spTree>
    <p:extLst>
      <p:ext uri="{BB962C8B-B14F-4D97-AF65-F5344CB8AC3E}">
        <p14:creationId xmlns:p14="http://schemas.microsoft.com/office/powerpoint/2010/main" val="222598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5F6E4-84DA-4ABB-A5E3-4E1C1032C649}"/>
              </a:ext>
            </a:extLst>
          </p:cNvPr>
          <p:cNvSpPr>
            <a:spLocks noGrp="1"/>
          </p:cNvSpPr>
          <p:nvPr>
            <p:ph type="title"/>
          </p:nvPr>
        </p:nvSpPr>
        <p:spPr>
          <a:xfrm>
            <a:off x="628650" y="974727"/>
            <a:ext cx="7886700" cy="369332"/>
          </a:xfrm>
        </p:spPr>
        <p:txBody>
          <a:bodyPr>
            <a:normAutofit/>
          </a:bodyPr>
          <a:lstStyle/>
          <a:p>
            <a:r>
              <a:rPr lang="es-ES" sz="1800" dirty="0">
                <a:hlinkClick r:id="rId2"/>
              </a:rPr>
              <a:t>https://www.youtube.com/watch?v=PwEaqsWPuco</a:t>
            </a:r>
            <a:r>
              <a:rPr lang="es-ES" sz="1800" dirty="0"/>
              <a:t>   La fecundación</a:t>
            </a:r>
          </a:p>
        </p:txBody>
      </p:sp>
      <p:sp>
        <p:nvSpPr>
          <p:cNvPr id="3" name="Marcador de contenido 2">
            <a:extLst>
              <a:ext uri="{FF2B5EF4-FFF2-40B4-BE49-F238E27FC236}">
                <a16:creationId xmlns:a16="http://schemas.microsoft.com/office/drawing/2014/main" id="{A2AC3EBE-32BF-400B-A16A-4C884386BDB6}"/>
              </a:ext>
            </a:extLst>
          </p:cNvPr>
          <p:cNvSpPr>
            <a:spLocks noGrp="1"/>
          </p:cNvSpPr>
          <p:nvPr>
            <p:ph idx="1"/>
          </p:nvPr>
        </p:nvSpPr>
        <p:spPr>
          <a:xfrm>
            <a:off x="628650" y="1344059"/>
            <a:ext cx="7886700" cy="5442504"/>
          </a:xfrm>
        </p:spPr>
        <p:txBody>
          <a:bodyPr/>
          <a:lstStyle/>
          <a:p>
            <a:endParaRPr lang="es-ES" dirty="0"/>
          </a:p>
        </p:txBody>
      </p:sp>
      <p:pic>
        <p:nvPicPr>
          <p:cNvPr id="1026" name="Picture 2" descr="FECUNDACIÓN HUMANA PASO A PASO | EMBARAZO SEMANA A SEMANA - YouTube">
            <a:extLst>
              <a:ext uri="{FF2B5EF4-FFF2-40B4-BE49-F238E27FC236}">
                <a16:creationId xmlns:a16="http://schemas.microsoft.com/office/drawing/2014/main" id="{C2BAB79B-4860-4606-9CFE-DD3689711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98" y="1344059"/>
            <a:ext cx="7733152" cy="511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22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08364"/>
            <a:ext cx="7886700" cy="692727"/>
          </a:xfrm>
        </p:spPr>
        <p:txBody>
          <a:bodyPr>
            <a:normAutofit fontScale="90000"/>
          </a:bodyPr>
          <a:lstStyle/>
          <a:p>
            <a:pPr algn="ctr"/>
            <a:r>
              <a:rPr lang="es-ES" b="1" dirty="0"/>
              <a:t>¿Qué es el hombre?</a:t>
            </a:r>
            <a:endParaRPr lang="en-US" dirty="0"/>
          </a:p>
        </p:txBody>
      </p:sp>
      <p:sp>
        <p:nvSpPr>
          <p:cNvPr id="3" name="Marcador de contenido 2"/>
          <p:cNvSpPr>
            <a:spLocks noGrp="1"/>
          </p:cNvSpPr>
          <p:nvPr>
            <p:ph idx="1"/>
          </p:nvPr>
        </p:nvSpPr>
        <p:spPr>
          <a:xfrm>
            <a:off x="332509" y="1898073"/>
            <a:ext cx="8368145" cy="4888490"/>
          </a:xfrm>
        </p:spPr>
        <p:txBody>
          <a:bodyPr>
            <a:normAutofit/>
          </a:bodyPr>
          <a:lstStyle/>
          <a:p>
            <a:pPr algn="just"/>
            <a:r>
              <a:rPr lang="es-ES" sz="1500" dirty="0"/>
              <a:t>Ha trascurrido más de 25 siglos para responder con certeza esta pregunta ¿Qué es el hombre? Es el </a:t>
            </a:r>
            <a:r>
              <a:rPr lang="es-ES" sz="1500" i="1" dirty="0"/>
              <a:t>Homo sapiens sapiens </a:t>
            </a:r>
            <a:r>
              <a:rPr lang="es-ES" sz="1500" dirty="0"/>
              <a:t>“sabio de sabios” un animal racional simbólico, impredecible, que está en constante invención. Su genoma tiene 3.272.116.950 de nucleótidos y 20.440 genes codificantes, de los cuales cerca de 6.000 están vinculados a patologías o enfermedades.</a:t>
            </a:r>
          </a:p>
          <a:p>
            <a:pPr algn="just"/>
            <a:r>
              <a:rPr lang="es-ES" sz="1500" dirty="0"/>
              <a:t>Todo ser vivo se diferencia, de otro por sus genes, no existen dos seres iguales es una ley el derecho de ser diferentes. El cariotipo normal (Conjunto de cromosomas y genes) del ser humano, es 2n = 46 cromosomas: 44 autosomas y XY sexuales en el   hombre: En la mujer es 44 autosomas y XX sexuales. Si es 2n = 47 cromosomas: 44 autosomas y XXY sexuales es un individuo con síndrome de Klinefelter. </a:t>
            </a:r>
          </a:p>
          <a:p>
            <a:pPr algn="just"/>
            <a:r>
              <a:rPr lang="es-ES" sz="1500" dirty="0"/>
              <a:t>El genoma ha sido fundamental para “conocerte a ti mismo”. Aún falta saber más información de los genes.</a:t>
            </a:r>
            <a:endParaRPr lang="en-US" sz="1500" dirty="0"/>
          </a:p>
          <a:p>
            <a:endParaRPr lang="en-US" dirty="0"/>
          </a:p>
        </p:txBody>
      </p:sp>
    </p:spTree>
    <p:extLst>
      <p:ext uri="{BB962C8B-B14F-4D97-AF65-F5344CB8AC3E}">
        <p14:creationId xmlns:p14="http://schemas.microsoft.com/office/powerpoint/2010/main" val="283039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395" y="1167395"/>
            <a:ext cx="7886700" cy="45719"/>
          </a:xfrm>
        </p:spPr>
        <p:txBody>
          <a:bodyPr>
            <a:normAutofit fontScale="90000"/>
          </a:bodyPr>
          <a:lstStyle/>
          <a:p>
            <a:pPr algn="just"/>
            <a:r>
              <a:rPr lang="es-ES" dirty="0"/>
              <a:t>                            </a:t>
            </a:r>
            <a:r>
              <a:rPr lang="es-ES" sz="2700" dirty="0"/>
              <a:t>Identificación cario típica del ADN</a:t>
            </a:r>
            <a:endParaRPr lang="en-US" sz="2700" dirty="0"/>
          </a:p>
        </p:txBody>
      </p:sp>
      <p:pic>
        <p:nvPicPr>
          <p:cNvPr id="4" name="Marcador de contenido 3"/>
          <p:cNvPicPr>
            <a:picLocks noGrp="1" noChangeAspect="1"/>
          </p:cNvPicPr>
          <p:nvPr>
            <p:ph idx="1"/>
          </p:nvPr>
        </p:nvPicPr>
        <p:blipFill>
          <a:blip r:embed="rId3"/>
          <a:stretch>
            <a:fillRect/>
          </a:stretch>
        </p:blipFill>
        <p:spPr>
          <a:xfrm>
            <a:off x="0" y="1467015"/>
            <a:ext cx="8349095" cy="5212080"/>
          </a:xfrm>
          <a:prstGeom prst="rect">
            <a:avLst/>
          </a:prstGeom>
        </p:spPr>
      </p:pic>
    </p:spTree>
    <p:extLst>
      <p:ext uri="{BB962C8B-B14F-4D97-AF65-F5344CB8AC3E}">
        <p14:creationId xmlns:p14="http://schemas.microsoft.com/office/powerpoint/2010/main" val="86417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B37C6-4011-62DA-BD39-12FD7FDFC525}"/>
              </a:ext>
            </a:extLst>
          </p:cNvPr>
          <p:cNvSpPr>
            <a:spLocks noGrp="1"/>
          </p:cNvSpPr>
          <p:nvPr>
            <p:ph type="title"/>
          </p:nvPr>
        </p:nvSpPr>
        <p:spPr>
          <a:xfrm>
            <a:off x="0" y="1252331"/>
            <a:ext cx="9144000" cy="469761"/>
          </a:xfrm>
        </p:spPr>
        <p:txBody>
          <a:bodyPr>
            <a:normAutofit fontScale="90000"/>
          </a:bodyPr>
          <a:lstStyle/>
          <a:p>
            <a:r>
              <a:rPr lang="es-PE" dirty="0"/>
              <a:t>     </a:t>
            </a:r>
            <a:r>
              <a:rPr lang="es-PE" sz="2700" dirty="0"/>
              <a:t>La Constitución                </a:t>
            </a:r>
            <a:r>
              <a:rPr lang="es-PE" sz="2700" b="1" dirty="0">
                <a:solidFill>
                  <a:srgbClr val="FF0000"/>
                </a:solidFill>
              </a:rPr>
              <a:t>Comentario</a:t>
            </a:r>
            <a:r>
              <a:rPr lang="es-PE" sz="2700" dirty="0"/>
              <a:t> </a:t>
            </a:r>
            <a:r>
              <a:rPr lang="es-PE" sz="2700" b="1" dirty="0">
                <a:solidFill>
                  <a:srgbClr val="FF0000"/>
                </a:solidFill>
              </a:rPr>
              <a:t>l    La Vida</a:t>
            </a:r>
          </a:p>
        </p:txBody>
      </p:sp>
      <p:sp>
        <p:nvSpPr>
          <p:cNvPr id="3" name="Marcador de contenido 2">
            <a:extLst>
              <a:ext uri="{FF2B5EF4-FFF2-40B4-BE49-F238E27FC236}">
                <a16:creationId xmlns:a16="http://schemas.microsoft.com/office/drawing/2014/main" id="{999EE5C2-D775-22FF-2A6A-0128F0746D51}"/>
              </a:ext>
            </a:extLst>
          </p:cNvPr>
          <p:cNvSpPr>
            <a:spLocks noGrp="1"/>
          </p:cNvSpPr>
          <p:nvPr>
            <p:ph idx="1"/>
          </p:nvPr>
        </p:nvSpPr>
        <p:spPr>
          <a:xfrm>
            <a:off x="628650" y="2372139"/>
            <a:ext cx="7886700" cy="3233530"/>
          </a:xfrm>
        </p:spPr>
        <p:txBody>
          <a:bodyPr>
            <a:normAutofit/>
          </a:bodyPr>
          <a:lstStyle/>
          <a:p>
            <a:r>
              <a:rPr lang="es-ES" sz="1600" dirty="0"/>
              <a:t>DERECHOS FUNDAMENTALES DE PERSONA</a:t>
            </a:r>
          </a:p>
          <a:p>
            <a:r>
              <a:rPr lang="es-ES" sz="1600" dirty="0"/>
              <a:t>ARTICULO 1. La defensa de la persona humana y el respeto de su dignidad son el fin supremo de la sociedad y el estado.</a:t>
            </a:r>
          </a:p>
          <a:p>
            <a:r>
              <a:rPr lang="es-ES" sz="1600" dirty="0"/>
              <a:t>ARTICULO 2. Toda persona tiene derecho:</a:t>
            </a:r>
          </a:p>
          <a:p>
            <a:r>
              <a:rPr lang="es-ES" sz="1600" dirty="0"/>
              <a:t>1. A la vida, a su identidad, a su integridad moral.</a:t>
            </a:r>
          </a:p>
          <a:p>
            <a:r>
              <a:rPr lang="es-ES" sz="1600" dirty="0"/>
              <a:t>2. A la igualdad ante la ley</a:t>
            </a:r>
          </a:p>
          <a:p>
            <a:r>
              <a:rPr lang="es-ES" sz="1600" dirty="0"/>
              <a:t>3 A la libertad de conciencia y de religión </a:t>
            </a:r>
          </a:p>
          <a:p>
            <a:r>
              <a:rPr lang="es-ES" sz="1600" dirty="0"/>
              <a:t>4. A las libertades de información, opinión, expresión y difusión </a:t>
            </a:r>
          </a:p>
          <a:p>
            <a:r>
              <a:rPr lang="es-ES" sz="1600" dirty="0"/>
              <a:t>5. Al secreto y a la inviolabilidad de sus comunicaciones y documentos privados. </a:t>
            </a:r>
            <a:r>
              <a:rPr lang="es-ES" sz="1600" dirty="0" err="1"/>
              <a:t>etc</a:t>
            </a:r>
            <a:endParaRPr lang="es-ES" sz="1600" dirty="0"/>
          </a:p>
          <a:p>
            <a:endParaRPr lang="es-PE" dirty="0"/>
          </a:p>
        </p:txBody>
      </p:sp>
    </p:spTree>
    <p:extLst>
      <p:ext uri="{BB962C8B-B14F-4D97-AF65-F5344CB8AC3E}">
        <p14:creationId xmlns:p14="http://schemas.microsoft.com/office/powerpoint/2010/main" val="261952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4A7DD-629E-4ECB-B473-2E8662E18AF2}"/>
              </a:ext>
            </a:extLst>
          </p:cNvPr>
          <p:cNvSpPr>
            <a:spLocks noGrp="1"/>
          </p:cNvSpPr>
          <p:nvPr>
            <p:ph type="title"/>
          </p:nvPr>
        </p:nvSpPr>
        <p:spPr>
          <a:xfrm>
            <a:off x="628650" y="974727"/>
            <a:ext cx="7886700" cy="369332"/>
          </a:xfrm>
        </p:spPr>
        <p:txBody>
          <a:bodyPr>
            <a:noAutofit/>
          </a:bodyPr>
          <a:lstStyle/>
          <a:p>
            <a:r>
              <a:rPr lang="es-ES" sz="2400" dirty="0"/>
              <a:t>                                      II.   La libertad</a:t>
            </a:r>
          </a:p>
        </p:txBody>
      </p:sp>
      <p:sp>
        <p:nvSpPr>
          <p:cNvPr id="3" name="Marcador de contenido 2">
            <a:extLst>
              <a:ext uri="{FF2B5EF4-FFF2-40B4-BE49-F238E27FC236}">
                <a16:creationId xmlns:a16="http://schemas.microsoft.com/office/drawing/2014/main" id="{50197438-6123-4B57-96B7-83BC0EB3719E}"/>
              </a:ext>
            </a:extLst>
          </p:cNvPr>
          <p:cNvSpPr>
            <a:spLocks noGrp="1"/>
          </p:cNvSpPr>
          <p:nvPr>
            <p:ph idx="1"/>
          </p:nvPr>
        </p:nvSpPr>
        <p:spPr>
          <a:xfrm>
            <a:off x="628650" y="1344059"/>
            <a:ext cx="7886700" cy="5442504"/>
          </a:xfrm>
        </p:spPr>
        <p:txBody>
          <a:bodyPr>
            <a:normAutofit lnSpcReduction="10000"/>
          </a:bodyPr>
          <a:lstStyle/>
          <a:p>
            <a:pPr algn="just"/>
            <a:r>
              <a:rPr lang="es-ES" sz="1400" b="0" i="0" dirty="0">
                <a:solidFill>
                  <a:srgbClr val="222222"/>
                </a:solidFill>
                <a:effectLst/>
                <a:latin typeface="arial" panose="020B0604020202020204" pitchFamily="34" charset="0"/>
              </a:rPr>
              <a:t> </a:t>
            </a:r>
            <a:r>
              <a:rPr lang="es-ES" sz="1600" dirty="0">
                <a:solidFill>
                  <a:srgbClr val="222222"/>
                </a:solidFill>
              </a:rPr>
              <a:t>F</a:t>
            </a:r>
            <a:r>
              <a:rPr lang="es-ES" sz="1600" b="0" i="0" dirty="0">
                <a:solidFill>
                  <a:srgbClr val="222222"/>
                </a:solidFill>
                <a:effectLst/>
              </a:rPr>
              <a:t>acultad o capacidad del ser humano de actuar según sus valores, criterios, razón, voluntad;</a:t>
            </a:r>
            <a:r>
              <a:rPr lang="es-ES" sz="1600" dirty="0"/>
              <a:t> es el bien mas preciado de la tierra, dejadme </a:t>
            </a:r>
            <a:r>
              <a:rPr lang="es-ES" sz="1600" b="1" dirty="0"/>
              <a:t>creer</a:t>
            </a:r>
            <a:r>
              <a:rPr lang="es-ES" sz="1600" dirty="0"/>
              <a:t> en mi Dios, vivir donde </a:t>
            </a:r>
            <a:r>
              <a:rPr lang="es-ES" sz="1600" b="1" dirty="0"/>
              <a:t>sueño</a:t>
            </a:r>
            <a:r>
              <a:rPr lang="es-ES" sz="1600" dirty="0"/>
              <a:t>, amar a quien </a:t>
            </a:r>
            <a:r>
              <a:rPr lang="es-ES" sz="1600" b="1" dirty="0"/>
              <a:t>deseo,</a:t>
            </a:r>
            <a:r>
              <a:rPr lang="es-ES" sz="1600" dirty="0"/>
              <a:t>  hacer lo que me </a:t>
            </a:r>
            <a:r>
              <a:rPr lang="es-ES" sz="1600" b="1" dirty="0"/>
              <a:t>agrada</a:t>
            </a:r>
            <a:r>
              <a:rPr lang="es-ES" sz="1600" dirty="0"/>
              <a:t>, pensar en mi </a:t>
            </a:r>
            <a:r>
              <a:rPr lang="es-ES" sz="1600" b="1" dirty="0"/>
              <a:t>destino, </a:t>
            </a:r>
            <a:r>
              <a:rPr lang="es-ES" sz="1600" dirty="0"/>
              <a:t>filosofar que la tierra es de todos, aceptar que los humanos somos </a:t>
            </a:r>
            <a:r>
              <a:rPr lang="es-ES" sz="1600" b="1" dirty="0"/>
              <a:t>diferentes y </a:t>
            </a:r>
            <a:r>
              <a:rPr lang="es-ES" sz="1600" dirty="0"/>
              <a:t>envejecer en mi casita acompañado con mis genes </a:t>
            </a:r>
            <a:r>
              <a:rPr lang="es-ES" sz="1600" b="1" dirty="0"/>
              <a:t>inmortales. </a:t>
            </a:r>
            <a:r>
              <a:rPr lang="es-ES" sz="1600" dirty="0"/>
              <a:t>Elijo vivir </a:t>
            </a:r>
            <a:r>
              <a:rPr lang="es-ES" sz="1600" b="1" dirty="0"/>
              <a:t>libre. </a:t>
            </a:r>
            <a:r>
              <a:rPr lang="es-ES" sz="1600" dirty="0"/>
              <a:t>Elijo</a:t>
            </a:r>
            <a:r>
              <a:rPr lang="es-ES" sz="1600" b="1" dirty="0"/>
              <a:t> amar. </a:t>
            </a:r>
            <a:r>
              <a:rPr lang="es-ES" sz="1600" dirty="0"/>
              <a:t>Elijo un futuro con </a:t>
            </a:r>
            <a:r>
              <a:rPr lang="es-ES" sz="1600" b="1" dirty="0"/>
              <a:t>amor y felicidad.</a:t>
            </a:r>
          </a:p>
          <a:p>
            <a:pPr algn="just"/>
            <a:r>
              <a:rPr lang="es-ES" sz="1600" dirty="0"/>
              <a:t>¿ Por que tienen que decirme lo que tengo que hacer?</a:t>
            </a:r>
          </a:p>
          <a:p>
            <a:pPr algn="just"/>
            <a:r>
              <a:rPr lang="es-ES" sz="1600" dirty="0"/>
              <a:t> ¡Mi libertad y yo decidiré mi destino¡</a:t>
            </a:r>
          </a:p>
          <a:p>
            <a:pPr algn="just"/>
            <a:r>
              <a:rPr lang="es-ES" sz="1600" dirty="0"/>
              <a:t>No nací para ser esclavo, menos que otros piensen, sientan se preocupen por mi, soy homo sapiens, sapiens; sabio de sabios y no necesito de falsos dueños de la tierra, que me digan lo que tengo que hacer y no hacer.</a:t>
            </a:r>
          </a:p>
          <a:p>
            <a:pPr algn="just"/>
            <a:r>
              <a:rPr lang="es-ES" sz="1600" dirty="0"/>
              <a:t>Sartre habla de la libertad que  es respetar la libertad del otro, es el que no soy yo luchan las libertades opuestas, tomo conciencia de mi mismo y la amenaza que sobre la libertad el mundo de condenación, el hombre es arranca de si , es un ser para otros que te arranca de tu esencia, la mirada del otro te devora constantemente donde el otro te fagocita, te esclaviza. La libertad humana precede a la esencia humana. La esencia humana no es una propiedad humana. </a:t>
            </a:r>
          </a:p>
          <a:p>
            <a:pPr algn="just"/>
            <a:r>
              <a:rPr lang="es-ES" sz="1600" dirty="0">
                <a:hlinkClick r:id="rId2"/>
              </a:rPr>
              <a:t>https://www.youtube.com/watch?v=RYqkW8uhaIU</a:t>
            </a:r>
            <a:endParaRPr lang="es-ES" sz="1600" dirty="0"/>
          </a:p>
          <a:p>
            <a:pPr algn="just"/>
            <a:r>
              <a:rPr lang="es-ES" sz="1600" b="0" i="0" dirty="0">
                <a:effectLst/>
              </a:rPr>
              <a:t>Jean Paul Sartre: la libertad - Filosofía – Educativa</a:t>
            </a:r>
          </a:p>
          <a:p>
            <a:pPr algn="just"/>
            <a:r>
              <a:rPr lang="es-ES" sz="1600" dirty="0"/>
              <a:t>El existencialismo es humanismo, el hombre es un proyecto, es responsable de lo que es, es responsables de todos los hombres. El fundamento del hombre es la libertad, un hombre es lo que hace, somos libres de nuestros actos.</a:t>
            </a:r>
            <a:endParaRPr lang="es-ES" sz="1600" b="0" i="0" dirty="0">
              <a:effectLst/>
            </a:endParaRPr>
          </a:p>
          <a:p>
            <a:pPr algn="just"/>
            <a:endParaRPr lang="es-ES" sz="1100" b="0" i="0" dirty="0">
              <a:effectLst/>
              <a:latin typeface="Roboto"/>
            </a:endParaRPr>
          </a:p>
          <a:p>
            <a:pPr algn="just"/>
            <a:endParaRPr lang="es-ES" sz="1600" dirty="0"/>
          </a:p>
        </p:txBody>
      </p:sp>
    </p:spTree>
    <p:extLst>
      <p:ext uri="{BB962C8B-B14F-4D97-AF65-F5344CB8AC3E}">
        <p14:creationId xmlns:p14="http://schemas.microsoft.com/office/powerpoint/2010/main" val="1330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B5F28-ADFD-43A8-AF3D-84D9345F75EA}"/>
              </a:ext>
            </a:extLst>
          </p:cNvPr>
          <p:cNvSpPr>
            <a:spLocks noGrp="1"/>
          </p:cNvSpPr>
          <p:nvPr>
            <p:ph type="title"/>
          </p:nvPr>
        </p:nvSpPr>
        <p:spPr>
          <a:xfrm>
            <a:off x="628650" y="974727"/>
            <a:ext cx="7886700" cy="391366"/>
          </a:xfrm>
        </p:spPr>
        <p:txBody>
          <a:bodyPr>
            <a:normAutofit/>
          </a:bodyPr>
          <a:lstStyle/>
          <a:p>
            <a:r>
              <a:rPr lang="es-ES" sz="2000" dirty="0">
                <a:hlinkClick r:id="rId2"/>
              </a:rPr>
              <a:t>https://www.youtube.com/watch?v=IttQBlJ97b4</a:t>
            </a:r>
            <a:r>
              <a:rPr lang="es-ES" sz="2000" dirty="0"/>
              <a:t>   La libertad de expresión</a:t>
            </a:r>
          </a:p>
        </p:txBody>
      </p:sp>
      <p:sp>
        <p:nvSpPr>
          <p:cNvPr id="3" name="Marcador de contenido 2">
            <a:extLst>
              <a:ext uri="{FF2B5EF4-FFF2-40B4-BE49-F238E27FC236}">
                <a16:creationId xmlns:a16="http://schemas.microsoft.com/office/drawing/2014/main" id="{972368B9-900C-41E0-8DA6-DE378A2BA4F7}"/>
              </a:ext>
            </a:extLst>
          </p:cNvPr>
          <p:cNvSpPr>
            <a:spLocks noGrp="1"/>
          </p:cNvSpPr>
          <p:nvPr>
            <p:ph idx="1"/>
          </p:nvPr>
        </p:nvSpPr>
        <p:spPr>
          <a:xfrm>
            <a:off x="628650" y="1366093"/>
            <a:ext cx="7886700" cy="5420470"/>
          </a:xfrm>
        </p:spPr>
        <p:txBody>
          <a:bodyPr/>
          <a:lstStyle/>
          <a:p>
            <a:endParaRPr lang="es-ES" dirty="0"/>
          </a:p>
        </p:txBody>
      </p:sp>
      <p:pic>
        <p:nvPicPr>
          <p:cNvPr id="2050" name="Picture 2" descr="Libertad de Expresión Perú - Home | Facebook">
            <a:extLst>
              <a:ext uri="{FF2B5EF4-FFF2-40B4-BE49-F238E27FC236}">
                <a16:creationId xmlns:a16="http://schemas.microsoft.com/office/drawing/2014/main" id="{CC0245FD-CD30-4145-8EF6-DC9A33B53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66093"/>
            <a:ext cx="7886700" cy="542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95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8760C-B19E-7766-6104-2E355C6CE892}"/>
              </a:ext>
            </a:extLst>
          </p:cNvPr>
          <p:cNvSpPr>
            <a:spLocks noGrp="1"/>
          </p:cNvSpPr>
          <p:nvPr>
            <p:ph type="title"/>
          </p:nvPr>
        </p:nvSpPr>
        <p:spPr>
          <a:xfrm>
            <a:off x="703384" y="974727"/>
            <a:ext cx="7811965" cy="502382"/>
          </a:xfrm>
        </p:spPr>
        <p:txBody>
          <a:bodyPr>
            <a:normAutofit/>
          </a:bodyPr>
          <a:lstStyle/>
          <a:p>
            <a:r>
              <a:rPr lang="es-ES" sz="2800" dirty="0"/>
              <a:t>       Constitución   </a:t>
            </a:r>
            <a:r>
              <a:rPr lang="es-ES" sz="2800" dirty="0">
                <a:solidFill>
                  <a:srgbClr val="FF0000"/>
                </a:solidFill>
              </a:rPr>
              <a:t>Comentario II Libertad</a:t>
            </a:r>
            <a:endParaRPr lang="es-PE" sz="2800" dirty="0">
              <a:solidFill>
                <a:srgbClr val="FF0000"/>
              </a:solidFill>
            </a:endParaRPr>
          </a:p>
        </p:txBody>
      </p:sp>
      <p:sp>
        <p:nvSpPr>
          <p:cNvPr id="3" name="Marcador de contenido 2">
            <a:extLst>
              <a:ext uri="{FF2B5EF4-FFF2-40B4-BE49-F238E27FC236}">
                <a16:creationId xmlns:a16="http://schemas.microsoft.com/office/drawing/2014/main" id="{4E457367-5E45-E83A-93B4-C4D7E4C2CD84}"/>
              </a:ext>
            </a:extLst>
          </p:cNvPr>
          <p:cNvSpPr>
            <a:spLocks noGrp="1"/>
          </p:cNvSpPr>
          <p:nvPr>
            <p:ph idx="1"/>
          </p:nvPr>
        </p:nvSpPr>
        <p:spPr>
          <a:xfrm>
            <a:off x="628650" y="1477109"/>
            <a:ext cx="7886700" cy="2180491"/>
          </a:xfrm>
        </p:spPr>
        <p:txBody>
          <a:bodyPr>
            <a:normAutofit/>
          </a:bodyPr>
          <a:lstStyle/>
          <a:p>
            <a:r>
              <a:rPr lang="es-ES" sz="1600" dirty="0"/>
              <a:t>A la libertad de conciencia y de religión en forma individual o asociada.</a:t>
            </a:r>
          </a:p>
          <a:p>
            <a:r>
              <a:rPr lang="es-ES" sz="1600" dirty="0"/>
              <a:t>No hay persecución por razón de ideas y creencias.</a:t>
            </a:r>
          </a:p>
          <a:p>
            <a:r>
              <a:rPr lang="es-ES" sz="1600" dirty="0"/>
              <a:t>No hay delito de opinión.</a:t>
            </a:r>
          </a:p>
          <a:p>
            <a:r>
              <a:rPr lang="es-ES" sz="1600" dirty="0"/>
              <a:t>Tenemos Libertad de información opinión expresión y difusión.</a:t>
            </a:r>
          </a:p>
          <a:p>
            <a:r>
              <a:rPr lang="es-ES" sz="1600" dirty="0"/>
              <a:t>Es delito toda acción que suspenda o clausure algún órgano de expresión o impida su circulación.</a:t>
            </a:r>
            <a:endParaRPr lang="es-PE" sz="1600" dirty="0"/>
          </a:p>
        </p:txBody>
      </p:sp>
      <p:pic>
        <p:nvPicPr>
          <p:cNvPr id="4" name="Imagen 3">
            <a:extLst>
              <a:ext uri="{FF2B5EF4-FFF2-40B4-BE49-F238E27FC236}">
                <a16:creationId xmlns:a16="http://schemas.microsoft.com/office/drawing/2014/main" id="{45134FC4-055E-4268-B179-120F4634746B}"/>
              </a:ext>
            </a:extLst>
          </p:cNvPr>
          <p:cNvPicPr>
            <a:picLocks noChangeAspect="1"/>
          </p:cNvPicPr>
          <p:nvPr/>
        </p:nvPicPr>
        <p:blipFill>
          <a:blip r:embed="rId2"/>
          <a:stretch>
            <a:fillRect/>
          </a:stretch>
        </p:blipFill>
        <p:spPr>
          <a:xfrm>
            <a:off x="2445535" y="3901504"/>
            <a:ext cx="4327662" cy="2890744"/>
          </a:xfrm>
          <a:prstGeom prst="rect">
            <a:avLst/>
          </a:prstGeom>
        </p:spPr>
      </p:pic>
      <p:sp>
        <p:nvSpPr>
          <p:cNvPr id="5" name="CuadroTexto 4">
            <a:extLst>
              <a:ext uri="{FF2B5EF4-FFF2-40B4-BE49-F238E27FC236}">
                <a16:creationId xmlns:a16="http://schemas.microsoft.com/office/drawing/2014/main" id="{5E15A25F-025D-4236-B432-F0F08E4ECEF3}"/>
              </a:ext>
            </a:extLst>
          </p:cNvPr>
          <p:cNvSpPr txBox="1"/>
          <p:nvPr/>
        </p:nvSpPr>
        <p:spPr>
          <a:xfrm>
            <a:off x="2129648" y="3594886"/>
            <a:ext cx="4959435" cy="369332"/>
          </a:xfrm>
          <a:prstGeom prst="rect">
            <a:avLst/>
          </a:prstGeom>
          <a:noFill/>
        </p:spPr>
        <p:txBody>
          <a:bodyPr wrap="none" rtlCol="0">
            <a:spAutoFit/>
          </a:bodyPr>
          <a:lstStyle/>
          <a:p>
            <a:r>
              <a:rPr lang="es-PE" dirty="0">
                <a:hlinkClick r:id="rId3"/>
              </a:rPr>
              <a:t>https://www.youtube.com/watch?v=yATkRHZkEhU</a:t>
            </a:r>
            <a:endParaRPr lang="es-PE" dirty="0"/>
          </a:p>
        </p:txBody>
      </p:sp>
    </p:spTree>
    <p:extLst>
      <p:ext uri="{BB962C8B-B14F-4D97-AF65-F5344CB8AC3E}">
        <p14:creationId xmlns:p14="http://schemas.microsoft.com/office/powerpoint/2010/main" val="204610172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4522</TotalTime>
  <Words>3375</Words>
  <Application>Microsoft Office PowerPoint</Application>
  <PresentationFormat>Presentación en pantalla (4:3)</PresentationFormat>
  <Paragraphs>166</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Arial</vt:lpstr>
      <vt:lpstr>Calibri</vt:lpstr>
      <vt:lpstr>Calibri Light</vt:lpstr>
      <vt:lpstr>Roboto</vt:lpstr>
      <vt:lpstr>Tema de Office</vt:lpstr>
      <vt:lpstr>TRES VALORES QUE DEFENDER: VIDA, LIBERTAD Y PROPIEDAD.  DIFERENCIA ENTRE El LIBERALISMO Y EL SOCIALISMO  </vt:lpstr>
      <vt:lpstr>                      Tres valores que tienes que defender:</vt:lpstr>
      <vt:lpstr>https://www.youtube.com/watch?v=PwEaqsWPuco   La fecundación</vt:lpstr>
      <vt:lpstr>¿Qué es el hombre?</vt:lpstr>
      <vt:lpstr>                            Identificación cario típica del ADN</vt:lpstr>
      <vt:lpstr>     La Constitución                Comentario l    La Vida</vt:lpstr>
      <vt:lpstr>                                      II.   La libertad</vt:lpstr>
      <vt:lpstr>https://www.youtube.com/watch?v=IttQBlJ97b4   La libertad de expresión</vt:lpstr>
      <vt:lpstr>       Constitución   Comentario II Libertad</vt:lpstr>
      <vt:lpstr>                         CAPITULO III DE LA PROPIEDAD</vt:lpstr>
      <vt:lpstr>                                                 </vt:lpstr>
      <vt:lpstr>LEY DEL SISTEMA DE SEGURIDAD Y DEFENSA NACIONAL LEY Nº 28.478</vt:lpstr>
      <vt:lpstr>                    </vt:lpstr>
      <vt:lpstr>Presentación de PowerPoint</vt:lpstr>
      <vt:lpstr>                         DIFERENCIAS ENTRE El LIBERALISMO Y EL SOCIALISMO </vt:lpstr>
      <vt:lpstr>                          Presidentes</vt:lpstr>
      <vt:lpstr>                               El Manifiesto  socialista o comunista de 1848</vt:lpstr>
      <vt:lpstr>https://www.youtube.com/watch?v=OylJbxm0x_o</vt:lpstr>
      <vt:lpstr>                                                      República vs. Populismo </vt:lpstr>
      <vt:lpstr>https://www.youtube.com/watch?v=bfBlGb0ay5Q</vt:lpstr>
      <vt:lpstr>                     Comentario</vt:lpstr>
      <vt:lpstr>                                                       Webgarafia</vt:lpstr>
      <vt:lpstr>                         Practica 09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188</cp:revision>
  <dcterms:created xsi:type="dcterms:W3CDTF">2020-04-09T16:16:03Z</dcterms:created>
  <dcterms:modified xsi:type="dcterms:W3CDTF">2025-06-01T21:48:08Z</dcterms:modified>
</cp:coreProperties>
</file>